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4" r:id="rId2"/>
    <p:sldId id="305" r:id="rId3"/>
    <p:sldId id="307" r:id="rId4"/>
    <p:sldId id="308" r:id="rId5"/>
    <p:sldId id="306" r:id="rId6"/>
    <p:sldId id="309" r:id="rId7"/>
    <p:sldId id="292" r:id="rId8"/>
    <p:sldId id="311" r:id="rId9"/>
    <p:sldId id="310" r:id="rId10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E14"/>
    <a:srgbClr val="323233"/>
    <a:srgbClr val="252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8" autoAdjust="0"/>
    <p:restoredTop sz="88029" autoAdjust="0"/>
  </p:normalViewPr>
  <p:slideViewPr>
    <p:cSldViewPr snapToGrid="0" snapToObjects="1">
      <p:cViewPr varScale="1">
        <p:scale>
          <a:sx n="78" d="100"/>
          <a:sy n="78" d="100"/>
        </p:scale>
        <p:origin x="117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AD886-29DF-A04B-BD5D-42FEA04A4812}" type="datetime1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9250A-DFAD-814A-BD98-C971B60E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94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66282-7D42-1E49-B1AC-1A2FC6A5ABFD}" type="datetime1">
              <a:rPr lang="ru-RU" smtClean="0"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9FC2B-F1EB-5245-A9D0-1BCA7DD70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66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D629F-8C37-48C5-B351-4FD66BB7E2D2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7" y="4343364"/>
            <a:ext cx="5032190" cy="4112521"/>
          </a:xfrm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2441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D629F-8C37-48C5-B351-4FD66BB7E2D2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7" y="4343364"/>
            <a:ext cx="5032190" cy="4112521"/>
          </a:xfrm>
          <a:noFill/>
          <a:ln/>
        </p:spPr>
        <p:txBody>
          <a:bodyPr/>
          <a:lstStyle/>
          <a:p>
            <a:r>
              <a:rPr lang="ru-RU" dirty="0" smtClean="0"/>
              <a:t>Что</a:t>
            </a:r>
            <a:r>
              <a:rPr lang="ru-RU" baseline="0" dirty="0" smtClean="0"/>
              <a:t> делать, когда нет нужных специалистов?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Как поддерживать ПО если </a:t>
            </a:r>
            <a:r>
              <a:rPr lang="ru-RU" dirty="0" err="1" smtClean="0"/>
              <a:t>вендор</a:t>
            </a:r>
            <a:r>
              <a:rPr lang="ru-RU" dirty="0" smtClean="0"/>
              <a:t> ушел с рынка?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46445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D629F-8C37-48C5-B351-4FD66BB7E2D2}" type="slidenum">
              <a:rPr lang="ru-RU" smtClean="0"/>
              <a:pPr/>
              <a:t>4</a:t>
            </a:fld>
            <a:endParaRPr lang="ru-RU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7" y="4343364"/>
            <a:ext cx="5032190" cy="4112521"/>
          </a:xfrm>
          <a:noFill/>
          <a:ln/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1071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>
              <a:lnSpc>
                <a:spcPct val="105000"/>
              </a:lnSpc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>
              <a:lnSpc>
                <a:spcPct val="105000"/>
              </a:lnSpc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>
              <a:lnSpc>
                <a:spcPct val="105000"/>
              </a:lnSpc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>
              <a:lnSpc>
                <a:spcPct val="105000"/>
              </a:lnSpc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C3963BB-90E9-4140-A7F0-1DE5E5BE838E}" type="slidenum">
              <a:rPr lang="ru-RU" altLang="ru-RU" b="0">
                <a:solidFill>
                  <a:schemeClr val="tx1"/>
                </a:solidFill>
                <a:latin typeface="Arial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5</a:t>
            </a:fld>
            <a:endParaRPr lang="ru-RU" altLang="ru-R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8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>
              <a:lnSpc>
                <a:spcPct val="105000"/>
              </a:lnSpc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>
              <a:lnSpc>
                <a:spcPct val="105000"/>
              </a:lnSpc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>
              <a:lnSpc>
                <a:spcPct val="105000"/>
              </a:lnSpc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>
              <a:lnSpc>
                <a:spcPct val="105000"/>
              </a:lnSpc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Char char="•"/>
              <a:defRPr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C3963BB-90E9-4140-A7F0-1DE5E5BE838E}" type="slidenum">
              <a:rPr lang="ru-RU" altLang="ru-RU" b="0">
                <a:solidFill>
                  <a:schemeClr val="tx1"/>
                </a:solidFill>
                <a:latin typeface="Arial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ru-RU" altLang="ru-R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7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9FC2B-F1EB-5245-A9D0-1BCA7DD70C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8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918000" y="6278400"/>
            <a:ext cx="2376000" cy="19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000" b="1">
                <a:solidFill>
                  <a:srgbClr val="323233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5810050"/>
            <a:ext cx="2880000" cy="192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1100" b="1">
                <a:solidFill>
                  <a:srgbClr val="32323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31799" y="6002050"/>
            <a:ext cx="2880000" cy="192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900" b="0" i="0">
                <a:solidFill>
                  <a:srgbClr val="323233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Должность автора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431799" y="6290050"/>
            <a:ext cx="2880000" cy="192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050"/>
              </a:lnSpc>
              <a:buNone/>
              <a:defRPr sz="1000" b="1" i="0">
                <a:solidFill>
                  <a:srgbClr val="323233"/>
                </a:solidFill>
                <a:latin typeface="+mn-lt"/>
                <a:cs typeface="Calibri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Город,</a:t>
            </a:r>
            <a:endParaRPr lang="ru-RU" dirty="0"/>
          </a:p>
        </p:txBody>
      </p:sp>
      <p:pic>
        <p:nvPicPr>
          <p:cNvPr id="13" name="Изображение 12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21200"/>
            <a:ext cx="904922" cy="2429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1836738"/>
            <a:ext cx="5040000" cy="2266950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Название С </a:t>
            </a:r>
            <a:r>
              <a:rPr lang="ru-RU" dirty="0" err="1" smtClean="0"/>
              <a:t>автоуменьшением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5953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Фото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smtClean="0"/>
              <a:t> </a:t>
            </a:r>
            <a:endParaRPr lang="ru-RU" dirty="0"/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5"/>
          </p:nvPr>
        </p:nvSpPr>
        <p:spPr>
          <a:xfrm>
            <a:off x="432000" y="3978000"/>
            <a:ext cx="8280000" cy="244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224000"/>
            <a:ext cx="4024800" cy="2520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18" hasCustomPrompt="1"/>
          </p:nvPr>
        </p:nvSpPr>
        <p:spPr>
          <a:xfrm>
            <a:off x="4687200" y="1224000"/>
            <a:ext cx="4024800" cy="2520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pic>
        <p:nvPicPr>
          <p:cNvPr id="9" name="Изображение 8" descr="KROK_Logo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автоуменьшение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888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smtClean="0"/>
              <a:t> </a:t>
            </a:r>
            <a:endParaRPr lang="ru-RU" dirty="0"/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5"/>
          </p:nvPr>
        </p:nvSpPr>
        <p:spPr>
          <a:xfrm>
            <a:off x="432000" y="1296000"/>
            <a:ext cx="8280000" cy="5130000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Изображение 6" descr="KROK_Logo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автоуменьшение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70406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smtClean="0"/>
              <a:t> </a:t>
            </a:r>
            <a:endParaRPr lang="ru-RU" dirty="0"/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5"/>
          </p:nvPr>
        </p:nvSpPr>
        <p:spPr>
          <a:xfrm>
            <a:off x="432000" y="1296000"/>
            <a:ext cx="4024800" cy="51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6"/>
          </p:nvPr>
        </p:nvSpPr>
        <p:spPr>
          <a:xfrm>
            <a:off x="4692122" y="1296000"/>
            <a:ext cx="4024800" cy="5130000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Изображение 7" descr="KROK_Logo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автоуменьшение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7090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4679950" y="1836738"/>
            <a:ext cx="2700338" cy="2266950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0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6" hasCustomPrompt="1"/>
          </p:nvPr>
        </p:nvSpPr>
        <p:spPr>
          <a:xfrm>
            <a:off x="432000" y="5002549"/>
            <a:ext cx="1116000" cy="1116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 baseline="0"/>
            </a:lvl1pPr>
          </a:lstStyle>
          <a:p>
            <a:r>
              <a:rPr lang="ru-RU" dirty="0" smtClean="0"/>
              <a:t>Фото автора добавить тут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или пропустить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835999" y="5321749"/>
            <a:ext cx="2556001" cy="29633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aseline="0">
                <a:latin typeface="Calibri Ligh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6000" y="5585749"/>
            <a:ext cx="2556000" cy="48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100"/>
              </a:lnSpc>
              <a:buFontTx/>
              <a:buNone/>
              <a:defRPr sz="900" baseline="0">
                <a:solidFill>
                  <a:srgbClr val="323233"/>
                </a:solidFill>
                <a:latin typeface="Calibri Ligh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 smtClean="0"/>
              <a:t>Должность автора</a:t>
            </a:r>
            <a:endParaRPr lang="ru-RU" dirty="0"/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0" y="5201746"/>
            <a:ext cx="3240000" cy="468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00"/>
              </a:lnSpc>
              <a:buFontTx/>
              <a:buNone/>
              <a:defRPr sz="1050" baseline="0">
                <a:solidFill>
                  <a:srgbClr val="323233"/>
                </a:solidFill>
                <a:latin typeface="Calibri Ligh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 smtClean="0"/>
              <a:t>111033, Москва, ул. </a:t>
            </a:r>
            <a:r>
              <a:rPr lang="ru-RU" dirty="0" err="1" smtClean="0"/>
              <a:t>Волочаевская</a:t>
            </a:r>
            <a:r>
              <a:rPr lang="ru-RU" dirty="0" smtClean="0"/>
              <a:t>, д.5, к.1</a:t>
            </a:r>
          </a:p>
          <a:p>
            <a:pPr lvl="0"/>
            <a:r>
              <a:rPr lang="ru-RU" dirty="0" smtClean="0"/>
              <a:t>Т: (495) 974 2274  |  Ф: (495) 974 2277</a:t>
            </a:r>
          </a:p>
          <a:p>
            <a:pPr lvl="0"/>
            <a:r>
              <a:rPr lang="ru-RU" dirty="0" err="1" smtClean="0"/>
              <a:t>E-mail</a:t>
            </a:r>
            <a:r>
              <a:rPr lang="ru-RU" dirty="0" smtClean="0"/>
              <a:t>: </a:t>
            </a:r>
            <a:r>
              <a:rPr lang="ru-RU" dirty="0" err="1" smtClean="0"/>
              <a:t>croc@croc.ru</a:t>
            </a:r>
            <a:endParaRPr lang="ru-RU" dirty="0"/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80000" y="5731200"/>
            <a:ext cx="3240000" cy="18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00"/>
              </a:lnSpc>
              <a:buFontTx/>
              <a:buNone/>
              <a:defRPr sz="1050" b="1" baseline="0">
                <a:solidFill>
                  <a:srgbClr val="323233"/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en-US" dirty="0" err="1" smtClean="0"/>
              <a:t>croc.ru</a:t>
            </a:r>
            <a:endParaRPr lang="ru-RU" dirty="0"/>
          </a:p>
        </p:txBody>
      </p:sp>
      <p:pic>
        <p:nvPicPr>
          <p:cNvPr id="8" name="Изображение 7" descr="KROK_Logo_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21200"/>
            <a:ext cx="904922" cy="2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3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83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032467-6548-43FF-BE49-B6FE92AA5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86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360000" y="1512000"/>
            <a:ext cx="8424000" cy="468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50651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360000" y="1512000"/>
            <a:ext cx="8424000" cy="432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27273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E68A8469-3D0C-5848-A697-E843E6F689D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116000"/>
            <a:ext cx="8280000" cy="5310000"/>
          </a:xfrm>
        </p:spPr>
        <p:txBody>
          <a:bodyPr lIns="0" tIns="0" rIns="0" bIns="0">
            <a:normAutofit/>
          </a:bodyPr>
          <a:lstStyle>
            <a:lvl1pPr marL="234000" indent="-234000">
              <a:lnSpc>
                <a:spcPts val="3000"/>
              </a:lnSpc>
              <a:buClr>
                <a:srgbClr val="9DBE14"/>
              </a:buClr>
              <a:buFont typeface="Lucida Grande CY"/>
              <a:buChar char="•"/>
              <a:defRPr sz="1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>
              <a:defRPr b="0" i="0">
                <a:latin typeface="Calibri Light"/>
                <a:cs typeface="Calibri Light"/>
              </a:defRPr>
            </a:lvl2pPr>
            <a:lvl3pPr>
              <a:defRPr b="0" i="0">
                <a:latin typeface="Calibri Light"/>
                <a:cs typeface="Calibri Light"/>
              </a:defRPr>
            </a:lvl3pPr>
            <a:lvl4pPr>
              <a:defRPr b="0" i="0">
                <a:latin typeface="Calibri Light"/>
                <a:cs typeface="Calibri Light"/>
              </a:defRPr>
            </a:lvl4pPr>
            <a:lvl5pPr>
              <a:defRPr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ru-RU" dirty="0" smtClean="0"/>
              <a:t>Пункт 1</a:t>
            </a:r>
          </a:p>
          <a:p>
            <a:pPr lvl="0"/>
            <a:r>
              <a:rPr lang="ru-RU" dirty="0" smtClean="0"/>
              <a:t>Пункт 2</a:t>
            </a:r>
          </a:p>
          <a:p>
            <a:pPr lvl="0"/>
            <a:r>
              <a:rPr lang="ru-RU" dirty="0" smtClean="0"/>
              <a:t>Пункт 3</a:t>
            </a:r>
          </a:p>
          <a:p>
            <a:pPr lvl="0"/>
            <a:r>
              <a:rPr lang="ru-RU" dirty="0" smtClean="0"/>
              <a:t>Пункт 4</a:t>
            </a:r>
          </a:p>
        </p:txBody>
      </p:sp>
      <p:pic>
        <p:nvPicPr>
          <p:cNvPr id="7" name="Изображение 6" descr="KROK_Logo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автоуменьшение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5382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224000"/>
            <a:ext cx="8280000" cy="5202000"/>
          </a:xfrm>
        </p:spPr>
        <p:txBody>
          <a:bodyPr wrap="square" lIns="0" tIns="0" rIns="0" bIns="0" numCol="2" spcCol="230400">
            <a:noAutofit/>
          </a:bodyPr>
          <a:lstStyle>
            <a:lvl1pPr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1 блок текста, разбитый на 2 колонки</a:t>
            </a:r>
          </a:p>
        </p:txBody>
      </p:sp>
      <p:pic>
        <p:nvPicPr>
          <p:cNvPr id="11" name="Изображение 10" descr="KROK_Logo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автоуменьшение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2071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224000"/>
            <a:ext cx="4024800" cy="520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1й блок текста</a:t>
            </a:r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4687200" y="1224000"/>
            <a:ext cx="4024800" cy="520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2й блок текста</a:t>
            </a:r>
          </a:p>
        </p:txBody>
      </p:sp>
      <p:pic>
        <p:nvPicPr>
          <p:cNvPr id="14" name="Изображение 13" descr="KROK_Logo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автоуменьшение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8565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Фот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smtClean="0"/>
              <a:t> 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224000"/>
            <a:ext cx="2606400" cy="520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3268664" y="1295999"/>
            <a:ext cx="5443537" cy="513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Изображение 7" descr="KROK_Logo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1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автоуменьшение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3769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Фот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smtClean="0"/>
              <a:t> </a:t>
            </a:r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224000"/>
            <a:ext cx="4024800" cy="520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687200" y="1295067"/>
            <a:ext cx="4024800" cy="5131594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Изображение 7" descr="KROK_Logo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автоуменьшение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2431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Фото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224000"/>
            <a:ext cx="4024800" cy="520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/>
          </p:nvPr>
        </p:nvSpPr>
        <p:spPr>
          <a:xfrm>
            <a:off x="4687200" y="1296000"/>
            <a:ext cx="4024800" cy="244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5"/>
          </p:nvPr>
        </p:nvSpPr>
        <p:spPr>
          <a:xfrm>
            <a:off x="4687200" y="3978000"/>
            <a:ext cx="4024800" cy="2448000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Изображение 8" descr="KROK_Logo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1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автоуменьшение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4980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Фото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512000"/>
            <a:ext cx="4024800" cy="223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/>
          </p:nvPr>
        </p:nvSpPr>
        <p:spPr>
          <a:xfrm>
            <a:off x="4687200" y="1296000"/>
            <a:ext cx="4024800" cy="244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5"/>
          </p:nvPr>
        </p:nvSpPr>
        <p:spPr>
          <a:xfrm>
            <a:off x="4687200" y="3978000"/>
            <a:ext cx="4024800" cy="244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1260000"/>
            <a:ext cx="4024800" cy="180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ts val="1700"/>
              </a:lnSpc>
              <a:defRPr sz="1800" b="1">
                <a:solidFill>
                  <a:srgbClr val="9DBE14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pic>
        <p:nvPicPr>
          <p:cNvPr id="13" name="Изображение 12" descr="KROK_Logo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22" name="Текст 6"/>
          <p:cNvSpPr>
            <a:spLocks noGrp="1"/>
          </p:cNvSpPr>
          <p:nvPr>
            <p:ph type="body" sz="quarter" idx="18" hasCustomPrompt="1"/>
          </p:nvPr>
        </p:nvSpPr>
        <p:spPr>
          <a:xfrm>
            <a:off x="432000" y="4194000"/>
            <a:ext cx="4024800" cy="2232000"/>
          </a:xfrm>
        </p:spPr>
        <p:txBody>
          <a:bodyPr wrap="square" lIns="0" tIns="0" rIns="0" bIns="0" numCol="1" spc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432000" y="3942000"/>
            <a:ext cx="4024800" cy="180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ts val="1700"/>
              </a:lnSpc>
              <a:defRPr sz="1800" b="1">
                <a:solidFill>
                  <a:srgbClr val="9DBE14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автоуменьшение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735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Фото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5"/>
          <p:cNvSpPr>
            <a:spLocks noGrp="1"/>
          </p:cNvSpPr>
          <p:nvPr>
            <p:ph type="pic" sz="quarter" idx="20"/>
          </p:nvPr>
        </p:nvSpPr>
        <p:spPr>
          <a:xfrm>
            <a:off x="4687200" y="1296000"/>
            <a:ext cx="4024800" cy="244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/8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smtClean="0"/>
              <a:t> </a:t>
            </a:r>
            <a:endParaRPr lang="ru-RU" dirty="0"/>
          </a:p>
        </p:txBody>
      </p:sp>
      <p:pic>
        <p:nvPicPr>
          <p:cNvPr id="13" name="Изображение 12" descr="KROK_Logo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421200"/>
            <a:ext cx="904922" cy="242900"/>
          </a:xfrm>
          <a:prstGeom prst="rect">
            <a:avLst/>
          </a:prstGeom>
        </p:spPr>
      </p:pic>
      <p:sp>
        <p:nvSpPr>
          <p:cNvPr id="1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4194000"/>
            <a:ext cx="4024800" cy="223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15"/>
          </p:nvPr>
        </p:nvSpPr>
        <p:spPr>
          <a:xfrm>
            <a:off x="432000" y="1296000"/>
            <a:ext cx="4024800" cy="244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3942000"/>
            <a:ext cx="4024800" cy="180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ts val="1700"/>
              </a:lnSpc>
              <a:defRPr sz="1800" b="1">
                <a:solidFill>
                  <a:srgbClr val="9DBE14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6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4687200" y="4194000"/>
            <a:ext cx="4024800" cy="2232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22" hasCustomPrompt="1"/>
          </p:nvPr>
        </p:nvSpPr>
        <p:spPr>
          <a:xfrm>
            <a:off x="4687200" y="3942000"/>
            <a:ext cx="4024800" cy="180000"/>
          </a:xfrm>
        </p:spPr>
        <p:txBody>
          <a:bodyPr wrap="square" lIns="0" tIns="0" rIns="0" bIns="0" numCol="1" spcCol="0">
            <a:noAutofit/>
          </a:bodyPr>
          <a:lstStyle>
            <a:lvl1pPr algn="l">
              <a:lnSpc>
                <a:spcPts val="1700"/>
              </a:lnSpc>
              <a:defRPr sz="1800" b="1">
                <a:solidFill>
                  <a:srgbClr val="9DBE14"/>
                </a:solidFill>
              </a:defRPr>
            </a:lvl1pPr>
            <a:lvl2pPr>
              <a:lnSpc>
                <a:spcPts val="1700"/>
              </a:lnSpc>
              <a:defRPr sz="1300"/>
            </a:lvl2pPr>
            <a:lvl3pPr>
              <a:lnSpc>
                <a:spcPts val="1700"/>
              </a:lnSpc>
              <a:defRPr sz="1300"/>
            </a:lvl3pPr>
            <a:lvl4pPr>
              <a:lnSpc>
                <a:spcPts val="1700"/>
              </a:lnSpc>
              <a:defRPr sz="1300"/>
            </a:lvl4pPr>
            <a:lvl5pPr>
              <a:lnSpc>
                <a:spcPts val="1700"/>
              </a:lnSpc>
              <a:defRPr sz="1300"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44000"/>
            <a:ext cx="5652000" cy="558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all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заголовка </a:t>
            </a:r>
            <a:r>
              <a:rPr lang="ru-RU" dirty="0" err="1" smtClean="0"/>
              <a:t>автоуменьшение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7377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00" y="1224000"/>
            <a:ext cx="8280000" cy="4888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766000" y="6484800"/>
            <a:ext cx="216000" cy="19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/8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68000" y="6494400"/>
            <a:ext cx="180000" cy="192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E68A8469-3D0C-5848-A697-E843E6F689D5}" type="slidenum">
              <a:rPr lang="ru-RU" sz="1000" smtClean="0"/>
              <a:pPr/>
              <a:t>‹#›</a:t>
            </a:fld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4" name="Дата 3"/>
          <p:cNvSpPr>
            <a:spLocks noGrp="1"/>
          </p:cNvSpPr>
          <p:nvPr>
            <p:ph type="dt" sz="half" idx="2"/>
          </p:nvPr>
        </p:nvSpPr>
        <p:spPr>
          <a:xfrm>
            <a:off x="918000" y="6278400"/>
            <a:ext cx="2376000" cy="192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2000" y="144000"/>
            <a:ext cx="5652000" cy="55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65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67" r:id="rId4"/>
    <p:sldLayoutId id="2147483665" r:id="rId5"/>
    <p:sldLayoutId id="2147483666" r:id="rId6"/>
    <p:sldLayoutId id="2147483669" r:id="rId7"/>
    <p:sldLayoutId id="2147483671" r:id="rId8"/>
    <p:sldLayoutId id="2147483672" r:id="rId9"/>
    <p:sldLayoutId id="2147483673" r:id="rId10"/>
    <p:sldLayoutId id="2147483675" r:id="rId11"/>
    <p:sldLayoutId id="2147483676" r:id="rId12"/>
    <p:sldLayoutId id="2147483660" r:id="rId13"/>
    <p:sldLayoutId id="2147483678" r:id="rId14"/>
    <p:sldLayoutId id="2147483679" r:id="rId15"/>
    <p:sldLayoutId id="2147483681" r:id="rId16"/>
  </p:sldLayoutIdLst>
  <p:hf hdr="0" dt="0"/>
  <p:txStyles>
    <p:titleStyle>
      <a:lvl1pPr algn="l" defTabSz="457200" rtl="0" eaLnBrk="1" latinLnBrk="0" hangingPunct="1">
        <a:lnSpc>
          <a:spcPts val="2230"/>
        </a:lnSpc>
        <a:spcBef>
          <a:spcPct val="0"/>
        </a:spcBef>
        <a:buNone/>
        <a:defRPr sz="2000" b="1" i="0" kern="1200" cap="all" spc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roc.r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hyperlink" Target="http://www.croc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2000" y="5694386"/>
            <a:ext cx="2880000" cy="1920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Андрей Тищенко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432000" y="5906050"/>
            <a:ext cx="2448852" cy="384000"/>
          </a:xfrm>
        </p:spPr>
        <p:txBody>
          <a:bodyPr>
            <a:noAutofit/>
          </a:bodyPr>
          <a:lstStyle/>
          <a:p>
            <a:r>
              <a:rPr lang="ru-RU" sz="1200" dirty="0" smtClean="0"/>
              <a:t>Руководитель направления технической поддержки вычислительных систем</a:t>
            </a:r>
            <a:endParaRPr lang="ru-RU" sz="1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32000" y="6446432"/>
            <a:ext cx="2880000" cy="19200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Москва, 24 Ноября 2015</a:t>
            </a:r>
            <a:endParaRPr lang="ru-RU" sz="12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Нет средств на развитие?</a:t>
            </a:r>
          </a:p>
          <a:p>
            <a:endParaRPr lang="ru-RU" dirty="0"/>
          </a:p>
          <a:p>
            <a:r>
              <a:rPr lang="ru-RU" dirty="0" smtClean="0"/>
              <a:t>Расширяйте сервис!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297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ПРОГНОЗЫ…</a:t>
            </a:r>
            <a:endParaRPr 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32001" y="1580720"/>
            <a:ext cx="7935251" cy="152627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00B050"/>
              </a:buClr>
              <a:buSzPct val="125000"/>
            </a:pPr>
            <a:r>
              <a:rPr lang="ru-RU" sz="2400" i="1" dirty="0" smtClean="0">
                <a:solidFill>
                  <a:srgbClr val="000000"/>
                </a:solidFill>
              </a:rPr>
              <a:t>«Свыше 60% компаний к 2017 году не будут управлять своей инфраструктурой, полагаясь на автоматизацию и партнеров по услугам»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125000"/>
            </a:pPr>
            <a:r>
              <a:rPr lang="en-US" sz="2400" dirty="0" smtClean="0">
                <a:solidFill>
                  <a:srgbClr val="000000"/>
                </a:solidFill>
              </a:rPr>
              <a:t>IDC, 2015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greekshares.com/uploads/image/stock_market_predic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457574"/>
            <a:ext cx="35433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08649" y="3966049"/>
            <a:ext cx="5067920" cy="21940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00B050"/>
              </a:buClr>
              <a:buSzPct val="125000"/>
            </a:pPr>
            <a:r>
              <a:rPr lang="ru-RU" sz="2400" dirty="0" smtClean="0">
                <a:solidFill>
                  <a:srgbClr val="000000"/>
                </a:solidFill>
              </a:rPr>
              <a:t>В России</a:t>
            </a:r>
          </a:p>
          <a:p>
            <a:pPr>
              <a:spcBef>
                <a:spcPts val="600"/>
              </a:spcBef>
              <a:buClr>
                <a:srgbClr val="00B050"/>
              </a:buClr>
              <a:buSzPct val="125000"/>
            </a:pPr>
            <a:r>
              <a:rPr lang="ru-RU" sz="2400" dirty="0" smtClean="0">
                <a:solidFill>
                  <a:srgbClr val="000000"/>
                </a:solidFill>
              </a:rPr>
              <a:t>Среди маленьких компаний это, возможно, уже произошло. Для более крупных компаний тенденция будет другой.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36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423" y="4084080"/>
            <a:ext cx="2278577" cy="277392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Актуальные вопросы</a:t>
            </a:r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236274" y="1268359"/>
            <a:ext cx="8219468" cy="447367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2000" b="1" dirty="0" smtClean="0"/>
              <a:t>Урезание бюджетов на обновление ИТ-инфраструктуры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Повышение стоимости поддержки производителем из-за изменения курса </a:t>
            </a:r>
            <a:r>
              <a:rPr lang="ru-RU" sz="2000" b="1" dirty="0" smtClean="0"/>
              <a:t>валют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Прекращение поддержки </a:t>
            </a:r>
            <a:r>
              <a:rPr lang="ru-RU" sz="2000" b="1" dirty="0" smtClean="0"/>
              <a:t>производителем оборудования и ПО</a:t>
            </a:r>
            <a:endParaRPr lang="ru-RU" sz="2000" b="1" dirty="0"/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2000" b="1" dirty="0" smtClean="0"/>
              <a:t>Снижение количества проектов по развитию → неполная загрузка узкоспециализированных специалистов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2000" b="1" dirty="0" smtClean="0"/>
              <a:t>Урезание бюджетов на обучение собственных специалистов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Необходимость снижения затрат на предоставление услуг и поддержку пользователей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2000" b="1" dirty="0" smtClean="0"/>
              <a:t>Санкции и </a:t>
            </a:r>
            <a:r>
              <a:rPr lang="ru-RU" sz="2000" b="1" dirty="0" err="1" smtClean="0"/>
              <a:t>антисанкции</a:t>
            </a:r>
            <a:r>
              <a:rPr lang="ru-RU" sz="2000" b="1" dirty="0" smtClean="0"/>
              <a:t>…</a:t>
            </a:r>
            <a:endParaRPr lang="ru-RU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73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Роль </a:t>
            </a:r>
            <a:r>
              <a:rPr lang="ru-RU" dirty="0" err="1" smtClean="0"/>
              <a:t>ит</a:t>
            </a:r>
            <a:r>
              <a:rPr lang="ru-RU" dirty="0" smtClean="0"/>
              <a:t>-директора в кризис повышается!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748" y="4327832"/>
            <a:ext cx="3795252" cy="2530168"/>
          </a:xfrm>
          <a:prstGeom prst="rect">
            <a:avLst/>
          </a:prstGeom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236274" y="1129068"/>
            <a:ext cx="8170307" cy="447367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Снижение единовременных затрат </a:t>
            </a:r>
            <a:r>
              <a:rPr lang="ru-RU" sz="2000" dirty="0"/>
              <a:t>на закупку оборудования </a:t>
            </a:r>
            <a:r>
              <a:rPr lang="ru-RU" sz="2000" dirty="0" smtClean="0"/>
              <a:t>и ПО для </a:t>
            </a:r>
            <a:r>
              <a:rPr lang="ru-RU" sz="2000" dirty="0"/>
              <a:t>оптимизации ИТ-бюджета </a:t>
            </a:r>
          </a:p>
          <a:p>
            <a:pPr>
              <a:spcAft>
                <a:spcPts val="1200"/>
              </a:spcAft>
              <a:buClr>
                <a:srgbClr val="9DBE14"/>
              </a:buClr>
            </a:pPr>
            <a:r>
              <a:rPr lang="ru-RU" sz="2000" dirty="0" smtClean="0">
                <a:solidFill>
                  <a:srgbClr val="00B050"/>
                </a:solidFill>
              </a:rPr>
              <a:t>	✔ продление срока эксплуатации оборудования, аренда, 			</a:t>
            </a:r>
            <a:r>
              <a:rPr lang="ru-RU" sz="2000" dirty="0" err="1" smtClean="0">
                <a:solidFill>
                  <a:srgbClr val="00B050"/>
                </a:solidFill>
              </a:rPr>
              <a:t>IaaS</a:t>
            </a:r>
            <a:r>
              <a:rPr lang="ru-RU" sz="2000" dirty="0" smtClean="0">
                <a:solidFill>
                  <a:srgbClr val="00B050"/>
                </a:solidFill>
              </a:rPr>
              <a:t>- </a:t>
            </a:r>
            <a:r>
              <a:rPr lang="ru-RU" sz="2000" dirty="0">
                <a:solidFill>
                  <a:srgbClr val="00B050"/>
                </a:solidFill>
              </a:rPr>
              <a:t>и </a:t>
            </a:r>
            <a:r>
              <a:rPr lang="ru-RU" sz="2000" dirty="0" err="1" smtClean="0">
                <a:solidFill>
                  <a:srgbClr val="00B050"/>
                </a:solidFill>
              </a:rPr>
              <a:t>SaaS</a:t>
            </a:r>
            <a:r>
              <a:rPr lang="ru-RU" sz="2000" dirty="0" smtClean="0">
                <a:solidFill>
                  <a:srgbClr val="00B050"/>
                </a:solidFill>
              </a:rPr>
              <a:t>-решения, облачные вычисления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2000" b="1" dirty="0" smtClean="0"/>
              <a:t>Оптимизация </a:t>
            </a:r>
            <a:r>
              <a:rPr lang="ru-RU" sz="2000" b="1" dirty="0"/>
              <a:t>затрат </a:t>
            </a:r>
            <a:r>
              <a:rPr lang="ru-RU" sz="2000" dirty="0"/>
              <a:t>при переводе непрофильного персонала на аутсорсинг службы технической </a:t>
            </a:r>
            <a:r>
              <a:rPr lang="ru-RU" sz="2000" dirty="0" smtClean="0"/>
              <a:t>поддержки</a:t>
            </a:r>
          </a:p>
          <a:p>
            <a:pPr>
              <a:spcAft>
                <a:spcPts val="1200"/>
              </a:spcAft>
              <a:buClr>
                <a:srgbClr val="9DBE14"/>
              </a:buClr>
            </a:pPr>
            <a:r>
              <a:rPr lang="ru-RU" sz="2000" dirty="0" smtClean="0">
                <a:solidFill>
                  <a:srgbClr val="00B050"/>
                </a:solidFill>
              </a:rPr>
              <a:t>	✔ аутсорсинг </a:t>
            </a:r>
            <a:r>
              <a:rPr lang="ru-RU" sz="2000" dirty="0">
                <a:solidFill>
                  <a:srgbClr val="00B050"/>
                </a:solidFill>
              </a:rPr>
              <a:t>поддержки </a:t>
            </a:r>
            <a:r>
              <a:rPr lang="ru-RU" sz="2000" dirty="0" smtClean="0">
                <a:solidFill>
                  <a:srgbClr val="00B050"/>
                </a:solidFill>
              </a:rPr>
              <a:t>и </a:t>
            </a:r>
            <a:r>
              <a:rPr lang="ru-RU" sz="2000" dirty="0">
                <a:solidFill>
                  <a:srgbClr val="00B050"/>
                </a:solidFill>
              </a:rPr>
              <a:t>администрирования ИТ-оборудования, </a:t>
            </a:r>
            <a:r>
              <a:rPr lang="ru-RU" sz="2000" dirty="0" smtClean="0">
                <a:solidFill>
                  <a:srgbClr val="00B050"/>
                </a:solidFill>
              </a:rPr>
              <a:t>	использование </a:t>
            </a:r>
            <a:r>
              <a:rPr lang="ru-RU" sz="2000" dirty="0">
                <a:solidFill>
                  <a:srgbClr val="00B050"/>
                </a:solidFill>
              </a:rPr>
              <a:t>внешней службы </a:t>
            </a:r>
            <a:r>
              <a:rPr lang="ru-RU" sz="2000" dirty="0" smtClean="0">
                <a:solidFill>
                  <a:srgbClr val="00B050"/>
                </a:solidFill>
              </a:rPr>
              <a:t>технической </a:t>
            </a:r>
            <a:r>
              <a:rPr lang="ru-RU" sz="2000" dirty="0">
                <a:solidFill>
                  <a:srgbClr val="00B050"/>
                </a:solidFill>
              </a:rPr>
              <a:t>поддержки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2000" b="1" dirty="0" smtClean="0"/>
              <a:t>Возможность получения</a:t>
            </a:r>
            <a:r>
              <a:rPr lang="ru-RU" sz="2000" dirty="0" smtClean="0"/>
              <a:t> </a:t>
            </a:r>
            <a:r>
              <a:rPr lang="ru-RU" sz="2000" dirty="0"/>
              <a:t>в виде услуг </a:t>
            </a:r>
            <a:r>
              <a:rPr lang="ru-RU" sz="2000" dirty="0" smtClean="0"/>
              <a:t>решений аналогичных </a:t>
            </a:r>
            <a:r>
              <a:rPr lang="ru-RU" sz="2000" dirty="0"/>
              <a:t>попавшим под санкции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74" y="5156380"/>
            <a:ext cx="51424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b="1" dirty="0" smtClean="0">
                <a:solidFill>
                  <a:srgbClr val="FF0000"/>
                </a:solidFill>
              </a:rPr>
              <a:t>Переход </a:t>
            </a:r>
            <a:r>
              <a:rPr lang="ru-RU" b="1" dirty="0">
                <a:solidFill>
                  <a:srgbClr val="FF0000"/>
                </a:solidFill>
              </a:rPr>
              <a:t>на аутсорсинг должен быть стратегическим решением, которое принимается на уровне ИТ-директора или </a:t>
            </a:r>
            <a:r>
              <a:rPr lang="ru-RU" b="1" dirty="0" smtClean="0">
                <a:solidFill>
                  <a:srgbClr val="FF0000"/>
                </a:solidFill>
              </a:rPr>
              <a:t>выше!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57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146304"/>
            <a:ext cx="7772400" cy="55778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Модели аутсорсинга ИТ: кто и как выбирает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29768" y="1143000"/>
            <a:ext cx="3673475" cy="50323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2400" b="1" dirty="0">
                <a:solidFill>
                  <a:srgbClr val="006600"/>
                </a:solidFill>
                <a:latin typeface="+mj-lt"/>
              </a:rPr>
              <a:t>Консервативная модель</a:t>
            </a:r>
            <a:endParaRPr lang="en-US" altLang="ru-RU" sz="24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077468" y="1539875"/>
            <a:ext cx="7172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FontTx/>
              <a:buNone/>
            </a:pPr>
            <a:r>
              <a:rPr lang="ru-RU" altLang="ru-RU" sz="2000" b="0" dirty="0">
                <a:latin typeface="+mj-lt"/>
              </a:rPr>
              <a:t>Компании с высокой зависимостью от ИТ и «привычной» внутренней ИТ-службой</a:t>
            </a:r>
            <a:endParaRPr lang="ru-RU" altLang="ru-RU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429768" y="2559050"/>
            <a:ext cx="3960812" cy="503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ru-RU" altLang="ru-RU" sz="2400" b="1" dirty="0">
                <a:solidFill>
                  <a:srgbClr val="006600"/>
                </a:solidFill>
                <a:latin typeface="+mj-lt"/>
              </a:rPr>
              <a:t>Оптимизационная модель</a:t>
            </a:r>
            <a:endParaRPr lang="en-US" altLang="ru-RU" sz="24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429768" y="3997325"/>
            <a:ext cx="3960812" cy="503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ru-RU" altLang="ru-RU" sz="2400" b="1" dirty="0">
                <a:solidFill>
                  <a:srgbClr val="006600"/>
                </a:solidFill>
                <a:latin typeface="+mj-lt"/>
              </a:rPr>
              <a:t>Глобальная модель</a:t>
            </a:r>
            <a:endParaRPr lang="en-US" altLang="ru-RU" sz="24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077468" y="2979738"/>
            <a:ext cx="7200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FontTx/>
              <a:buNone/>
            </a:pPr>
            <a:r>
              <a:rPr lang="ru-RU" altLang="ru-RU" sz="2000" b="0" dirty="0">
                <a:latin typeface="+mj-lt"/>
              </a:rPr>
              <a:t>Компании с высокой зависимостью от ИТ и зрелой внутренней ИТ-службой</a:t>
            </a:r>
            <a:endParaRPr lang="ru-RU" altLang="ru-RU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077468" y="4414119"/>
            <a:ext cx="7129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00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FontTx/>
              <a:buNone/>
            </a:pPr>
            <a:r>
              <a:rPr lang="ru-RU" altLang="ru-RU" sz="2000" b="0" dirty="0">
                <a:latin typeface="+mj-lt"/>
              </a:rPr>
              <a:t>Западные компании со стратегией ИТ-аутсорсинга, </a:t>
            </a:r>
            <a:r>
              <a:rPr lang="en-US" altLang="ru-RU" sz="2000" b="0" dirty="0" smtClean="0">
                <a:latin typeface="+mj-lt"/>
              </a:rPr>
              <a:t/>
            </a:r>
            <a:br>
              <a:rPr lang="en-US" altLang="ru-RU" sz="2000" b="0" dirty="0" smtClean="0">
                <a:latin typeface="+mj-lt"/>
              </a:rPr>
            </a:br>
            <a:r>
              <a:rPr lang="ru-RU" altLang="ru-RU" sz="2000" b="0" dirty="0" smtClean="0">
                <a:latin typeface="+mj-lt"/>
              </a:rPr>
              <a:t>крупные </a:t>
            </a:r>
            <a:r>
              <a:rPr lang="ru-RU" altLang="ru-RU" sz="2000" b="0" dirty="0">
                <a:latin typeface="+mj-lt"/>
              </a:rPr>
              <a:t>отраслевые компании, </a:t>
            </a:r>
            <a:r>
              <a:rPr lang="en-US" altLang="ru-RU" sz="2000" b="0" dirty="0" smtClean="0">
                <a:latin typeface="+mj-lt"/>
              </a:rPr>
              <a:t/>
            </a:r>
            <a:br>
              <a:rPr lang="en-US" altLang="ru-RU" sz="2000" b="0" dirty="0" smtClean="0">
                <a:latin typeface="+mj-lt"/>
              </a:rPr>
            </a:br>
            <a:r>
              <a:rPr lang="ru-RU" altLang="ru-RU" sz="2000" b="0" dirty="0" smtClean="0">
                <a:latin typeface="+mj-lt"/>
              </a:rPr>
              <a:t>новые </a:t>
            </a:r>
            <a:r>
              <a:rPr lang="ru-RU" altLang="ru-RU" sz="2000" b="0" dirty="0">
                <a:latin typeface="+mj-lt"/>
              </a:rPr>
              <a:t>компании </a:t>
            </a:r>
            <a:r>
              <a:rPr lang="ru-RU" altLang="ru-RU" sz="2000" b="0" dirty="0" smtClean="0">
                <a:latin typeface="+mj-lt"/>
              </a:rPr>
              <a:t>(«</a:t>
            </a:r>
            <a:r>
              <a:rPr lang="ru-RU" altLang="ru-RU" sz="2000" b="0" dirty="0">
                <a:latin typeface="+mj-lt"/>
              </a:rPr>
              <a:t>с нуля»)</a:t>
            </a:r>
          </a:p>
        </p:txBody>
      </p:sp>
      <p:pic>
        <p:nvPicPr>
          <p:cNvPr id="7170" name="Picture 2" descr="http://cannonhygiene.in/wp-content/uploads/2013/11/bubb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30" y="4016632"/>
            <a:ext cx="4486624" cy="266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5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146304"/>
            <a:ext cx="7772400" cy="55778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Выбор поставщика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429768" y="1114094"/>
            <a:ext cx="8569325" cy="229770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rgbClr val="9DBE14"/>
              </a:buClr>
            </a:pPr>
            <a:r>
              <a:rPr lang="ru-RU" altLang="ru-RU" sz="2400" b="1" dirty="0">
                <a:solidFill>
                  <a:srgbClr val="006600"/>
                </a:solidFill>
                <a:latin typeface="+mj-lt"/>
              </a:rPr>
              <a:t>Базовый сценарий: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Поиск </a:t>
            </a:r>
            <a:r>
              <a:rPr lang="ru-RU" altLang="ru-RU" sz="2000" dirty="0"/>
              <a:t>провайдера и заключение контракта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altLang="ru-RU" sz="2000" dirty="0"/>
              <a:t>Передача ИТ-процесса (системы/сервисы) провайдеру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altLang="ru-RU" sz="2000" dirty="0"/>
              <a:t>Управление ИТ-аутсорсингом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altLang="ru-RU" sz="2000" dirty="0"/>
              <a:t>Смена провайдера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334597" y="3854676"/>
            <a:ext cx="8280000" cy="238924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9DBE14"/>
              </a:buClr>
            </a:pPr>
            <a:r>
              <a:rPr lang="ru-RU" sz="2400" b="1" dirty="0">
                <a:solidFill>
                  <a:srgbClr val="006600"/>
                </a:solidFill>
                <a:latin typeface="+mj-lt"/>
              </a:rPr>
              <a:t>Показатели </a:t>
            </a:r>
            <a:r>
              <a:rPr lang="ru-RU" sz="2400" b="1" dirty="0" smtClean="0">
                <a:solidFill>
                  <a:srgbClr val="006600"/>
                </a:solidFill>
                <a:latin typeface="+mj-lt"/>
              </a:rPr>
              <a:t>качества</a:t>
            </a:r>
            <a:r>
              <a:rPr lang="en-US" sz="2400" b="1" dirty="0">
                <a:solidFill>
                  <a:srgbClr val="006600"/>
                </a:solidFill>
                <a:latin typeface="+mj-lt"/>
              </a:rPr>
              <a:t>:</a:t>
            </a:r>
            <a:endParaRPr lang="ru-RU" sz="2400" b="1" dirty="0">
              <a:solidFill>
                <a:srgbClr val="006600"/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Экономия финансов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Качество сервиса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Доступность и устойчивость сервиса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Повышение эффективности</a:t>
            </a:r>
            <a:r>
              <a:rPr lang="en-US" sz="2000" dirty="0" smtClean="0"/>
              <a:t> </a:t>
            </a:r>
            <a:r>
              <a:rPr lang="ru-RU" sz="2000" dirty="0" smtClean="0"/>
              <a:t>бизнес-процессов</a:t>
            </a:r>
            <a:endParaRPr lang="ru-RU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48774"/>
              </p:ext>
            </p:extLst>
          </p:nvPr>
        </p:nvGraphicFramePr>
        <p:xfrm>
          <a:off x="5152105" y="2839034"/>
          <a:ext cx="3640512" cy="2483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4" imgW="5790240" imgH="3949200" progId="Photoshop.Image.10">
                  <p:embed/>
                </p:oleObj>
              </mc:Choice>
              <mc:Fallback>
                <p:oleObj name="Image" r:id="rId4" imgW="5790240" imgH="3949200" progId="Photoshop.Image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2105" y="2839034"/>
                        <a:ext cx="3640512" cy="2483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637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Сервисные возможности КРОК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2" y="2188351"/>
            <a:ext cx="2159738" cy="323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2417436" y="1037300"/>
            <a:ext cx="6795390" cy="580103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1800" b="1" dirty="0"/>
              <a:t>Опыт КРОК </a:t>
            </a:r>
            <a:r>
              <a:rPr lang="ru-RU" sz="1800" dirty="0"/>
              <a:t>в области масштабных сервисных проектов </a:t>
            </a:r>
            <a:r>
              <a:rPr lang="ru-RU" sz="1800" dirty="0" smtClean="0"/>
              <a:t>- </a:t>
            </a:r>
            <a:r>
              <a:rPr lang="ru-RU" sz="1800" b="1" dirty="0"/>
              <a:t>18 лет 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1800" b="1" dirty="0" smtClean="0"/>
              <a:t>Более 4000 </a:t>
            </a:r>
            <a:r>
              <a:rPr lang="ru-RU" sz="1800" dirty="0" smtClean="0"/>
              <a:t>реализованных </a:t>
            </a:r>
            <a:r>
              <a:rPr lang="ru-RU" sz="1800" dirty="0"/>
              <a:t>сервисных </a:t>
            </a:r>
            <a:r>
              <a:rPr lang="ru-RU" sz="1800" dirty="0" smtClean="0"/>
              <a:t>проектов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1800" b="1" dirty="0" smtClean="0"/>
              <a:t>Более </a:t>
            </a:r>
            <a:r>
              <a:rPr lang="ru-RU" sz="1800" b="1" dirty="0"/>
              <a:t>500 </a:t>
            </a:r>
            <a:r>
              <a:rPr lang="ru-RU" sz="1800" dirty="0"/>
              <a:t>активных сервисных контрактов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1800" b="1" dirty="0"/>
              <a:t>Более </a:t>
            </a:r>
            <a:r>
              <a:rPr lang="en-US" sz="1800" b="1" dirty="0" smtClean="0"/>
              <a:t>3</a:t>
            </a:r>
            <a:r>
              <a:rPr lang="ru-RU" sz="1800" b="1" dirty="0" smtClean="0"/>
              <a:t>50 </a:t>
            </a:r>
            <a:r>
              <a:rPr lang="ru-RU" sz="1800" dirty="0"/>
              <a:t>инженеров компании заняты в сервисных проектах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1800" b="1" dirty="0"/>
              <a:t>Около 24000 </a:t>
            </a:r>
            <a:r>
              <a:rPr lang="ru-RU" sz="1800" dirty="0"/>
              <a:t>заявок в год, обслуживание по всей России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1800" b="1" dirty="0"/>
              <a:t>Более </a:t>
            </a:r>
            <a:r>
              <a:rPr lang="en-US" sz="1800" b="1" dirty="0" smtClean="0"/>
              <a:t>13</a:t>
            </a:r>
            <a:r>
              <a:rPr lang="ru-RU" sz="1800" b="1" dirty="0" smtClean="0"/>
              <a:t>0 </a:t>
            </a:r>
            <a:r>
              <a:rPr lang="ru-RU" sz="1800" b="1" dirty="0"/>
              <a:t>региональных партнеров </a:t>
            </a:r>
            <a:r>
              <a:rPr lang="ru-RU" sz="1800" dirty="0"/>
              <a:t>в области технической поддержки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1800" b="1" dirty="0"/>
              <a:t>Собственный оперативный склад запасных частей </a:t>
            </a:r>
            <a:r>
              <a:rPr lang="ru-RU" sz="1800" dirty="0"/>
              <a:t>- более 13000 единиц запчастей и 400 единиц </a:t>
            </a:r>
            <a:r>
              <a:rPr lang="ru-RU" sz="1800" dirty="0" err="1"/>
              <a:t>Golden</a:t>
            </a:r>
            <a:r>
              <a:rPr lang="ru-RU" sz="1800" dirty="0"/>
              <a:t> </a:t>
            </a:r>
            <a:r>
              <a:rPr lang="ru-RU" sz="1800" dirty="0" err="1"/>
              <a:t>Box</a:t>
            </a:r>
            <a:endParaRPr lang="ru-RU" sz="1800" dirty="0"/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На обслуживании — </a:t>
            </a:r>
            <a:r>
              <a:rPr lang="ru-RU" sz="1800" b="1" dirty="0"/>
              <a:t>свыше 12000 единиц </a:t>
            </a:r>
            <a:r>
              <a:rPr lang="ru-RU" sz="1800" dirty="0"/>
              <a:t>серверного и телеком - оборудования</a:t>
            </a:r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1800" dirty="0"/>
              <a:t>Собственный Центр компетенции и ЦОД, сертифицированный по уровню TIER III </a:t>
            </a:r>
            <a:endParaRPr lang="ru-RU" sz="1800" dirty="0" smtClean="0"/>
          </a:p>
          <a:p>
            <a:pPr marL="342900" indent="-342900">
              <a:spcAft>
                <a:spcPts val="1200"/>
              </a:spcAft>
              <a:buClr>
                <a:srgbClr val="9DBE14"/>
              </a:buClr>
              <a:buFont typeface="Arial" panose="020B0604020202020204" pitchFamily="34" charset="0"/>
              <a:buChar char="•"/>
            </a:pPr>
            <a:r>
              <a:rPr lang="ru-RU" sz="1800" b="1" dirty="0" smtClean="0"/>
              <a:t>Сертификаты </a:t>
            </a:r>
            <a:r>
              <a:rPr lang="ru-RU" sz="1800" dirty="0" smtClean="0"/>
              <a:t>ГОСТ </a:t>
            </a:r>
            <a:r>
              <a:rPr lang="ru-RU" sz="1800" dirty="0"/>
              <a:t>ISO </a:t>
            </a:r>
            <a:r>
              <a:rPr lang="ru-RU" sz="1800" dirty="0" smtClean="0"/>
              <a:t>9001-2011, </a:t>
            </a:r>
            <a:r>
              <a:rPr lang="en-US" sz="1800" dirty="0"/>
              <a:t>ISO/IEC </a:t>
            </a:r>
            <a:r>
              <a:rPr lang="en-US" sz="1800" dirty="0" smtClean="0"/>
              <a:t>20000-1:2005</a:t>
            </a:r>
            <a:r>
              <a:rPr lang="ru-RU" sz="1800" dirty="0" smtClean="0"/>
              <a:t>, </a:t>
            </a:r>
            <a:r>
              <a:rPr lang="en-US" sz="1800" dirty="0"/>
              <a:t>ISO/IEC 27001:2005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8243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Реализация от </a:t>
            </a:r>
            <a:r>
              <a:rPr lang="ru-RU" dirty="0" err="1" smtClean="0"/>
              <a:t>крок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0000" y="1136205"/>
            <a:ext cx="8424000" cy="547873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Основные направления:</a:t>
            </a:r>
            <a:endParaRPr lang="ru-RU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/>
              <a:t>Поддержка программного и аппаратного обеспечения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/>
              <a:t>Администрирование компонентов ИТ-инфраструктуры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Предоставление  комплексной  поддержки (1, 2 и 3 линии)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Поддержка рабочих мест </a:t>
            </a:r>
            <a:r>
              <a:rPr lang="ru-RU" sz="1800" dirty="0"/>
              <a:t>пользователей, </a:t>
            </a:r>
            <a:r>
              <a:rPr lang="ru-RU" sz="1800" dirty="0">
                <a:solidFill>
                  <a:schemeClr val="accent2"/>
                </a:solidFill>
              </a:rPr>
              <a:t>«Рабочее место как сервис»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/>
              <a:t>Поддержка офисного оборудования и оргтехники (включая замену расходных материалов и организацию </a:t>
            </a:r>
            <a:r>
              <a:rPr lang="ru-RU" sz="1800" dirty="0" smtClean="0"/>
              <a:t>ЗИП</a:t>
            </a:r>
            <a:r>
              <a:rPr lang="en-US" sz="1800" dirty="0" smtClean="0"/>
              <a:t>/</a:t>
            </a:r>
            <a:r>
              <a:rPr lang="ru-RU" sz="1800" dirty="0" smtClean="0"/>
              <a:t>складов), </a:t>
            </a:r>
            <a:r>
              <a:rPr lang="ru-RU" sz="1800" dirty="0">
                <a:solidFill>
                  <a:schemeClr val="accent2"/>
                </a:solidFill>
              </a:rPr>
              <a:t>Аутсорсинг офисной печати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Проведение инвентаризации (аудит ИТ-инфраструктуры)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Поддержка региональных офисов (во всех городах России)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Развертывание службы «</a:t>
            </a:r>
            <a:r>
              <a:rPr lang="en-US" sz="1800" dirty="0" smtClean="0"/>
              <a:t>Service Desk</a:t>
            </a:r>
            <a:r>
              <a:rPr lang="ru-RU" sz="1800" dirty="0" smtClean="0"/>
              <a:t>»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Варианты организации: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Поиск необходимых специалистов </a:t>
            </a:r>
            <a:r>
              <a:rPr lang="ru-RU" sz="1800" dirty="0" smtClean="0">
                <a:solidFill>
                  <a:schemeClr val="accent2"/>
                </a:solidFill>
              </a:rPr>
              <a:t>или</a:t>
            </a:r>
            <a:r>
              <a:rPr lang="ru-RU" sz="1800" dirty="0" smtClean="0"/>
              <a:t> Перевод персонала Заказчика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Удаленная поддержка </a:t>
            </a:r>
            <a:r>
              <a:rPr lang="ru-RU" sz="1800" dirty="0" smtClean="0">
                <a:solidFill>
                  <a:schemeClr val="accent2"/>
                </a:solidFill>
              </a:rPr>
              <a:t>или</a:t>
            </a:r>
            <a:r>
              <a:rPr lang="ru-RU" sz="1800" dirty="0" smtClean="0"/>
              <a:t> Поддержка на местах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Расположение на площадке Заказчика </a:t>
            </a:r>
            <a:r>
              <a:rPr lang="ru-RU" sz="1800" dirty="0" smtClean="0">
                <a:solidFill>
                  <a:schemeClr val="accent2"/>
                </a:solidFill>
              </a:rPr>
              <a:t>или</a:t>
            </a:r>
            <a:r>
              <a:rPr lang="ru-RU" sz="1800" dirty="0" smtClean="0"/>
              <a:t> Выезд по заявкам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800" dirty="0"/>
          </a:p>
          <a:p>
            <a:r>
              <a:rPr lang="ru-RU" sz="2000" b="1" dirty="0"/>
              <a:t>Калькулятор ИТ-услуг – мы можем оценить, сколько это стоит: </a:t>
            </a:r>
            <a:r>
              <a:rPr lang="ru-RU" sz="2000" b="1" dirty="0">
                <a:solidFill>
                  <a:srgbClr val="FF0000"/>
                </a:solidFill>
              </a:rPr>
              <a:t>croc.ru/</a:t>
            </a:r>
            <a:r>
              <a:rPr lang="ru-RU" sz="2000" b="1" dirty="0" err="1">
                <a:solidFill>
                  <a:srgbClr val="FF0000"/>
                </a:solidFill>
              </a:rPr>
              <a:t>ito</a:t>
            </a:r>
            <a:r>
              <a:rPr lang="ru-RU" sz="2000" b="1" dirty="0"/>
              <a:t> 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4250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7"/>
          </p:nvPr>
        </p:nvSpPr>
        <p:spPr>
          <a:xfrm>
            <a:off x="321276" y="1836738"/>
            <a:ext cx="7059012" cy="2266950"/>
          </a:xfrm>
        </p:spPr>
        <p:txBody>
          <a:bodyPr>
            <a:normAutofit/>
          </a:bodyPr>
          <a:lstStyle/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  <a:r>
              <a:rPr lang="ru-RU" dirty="0" smtClean="0"/>
              <a:t>!</a:t>
            </a:r>
          </a:p>
        </p:txBody>
      </p:sp>
      <p:pic>
        <p:nvPicPr>
          <p:cNvPr id="7" name="Рисунок 6" descr="silueta55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ellipse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400" b="1" dirty="0" smtClean="0"/>
              <a:t>Андрей Тищенко</a:t>
            </a:r>
            <a:endParaRPr lang="ru-RU" sz="1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4911648" y="5460340"/>
            <a:ext cx="3240000" cy="468000"/>
          </a:xfrm>
        </p:spPr>
        <p:txBody>
          <a:bodyPr/>
          <a:lstStyle/>
          <a:p>
            <a:pPr lvl="0"/>
            <a:r>
              <a:rPr lang="ru-RU" dirty="0"/>
              <a:t>111033,</a:t>
            </a:r>
            <a:r>
              <a:rPr lang="en-US" dirty="0"/>
              <a:t> </a:t>
            </a:r>
            <a:r>
              <a:rPr lang="ru-RU" dirty="0"/>
              <a:t>Москва, ул. </a:t>
            </a:r>
            <a:r>
              <a:rPr lang="ru-RU" dirty="0" err="1"/>
              <a:t>Волочаевская</a:t>
            </a:r>
            <a:r>
              <a:rPr lang="ru-RU" dirty="0"/>
              <a:t>, д.5, корп.1</a:t>
            </a:r>
          </a:p>
          <a:p>
            <a:r>
              <a:rPr lang="ru-RU" dirty="0"/>
              <a:t>Тел. +7(495) 974-22-88</a:t>
            </a:r>
          </a:p>
          <a:p>
            <a:r>
              <a:rPr lang="en-US" dirty="0">
                <a:hlinkClick r:id="rId3"/>
              </a:rPr>
              <a:t>service@croc.ru</a:t>
            </a:r>
            <a:r>
              <a:rPr lang="en-US" dirty="0"/>
              <a:t> </a:t>
            </a:r>
          </a:p>
          <a:p>
            <a:pPr lvl="0"/>
            <a:r>
              <a:rPr lang="en-US" dirty="0">
                <a:hlinkClick r:id="rId4" tooltip="Перейти на сайт"/>
              </a:rPr>
              <a:t>www.croc.ru</a:t>
            </a:r>
            <a:r>
              <a:rPr lang="ru-RU" dirty="0"/>
              <a:t> </a:t>
            </a:r>
          </a:p>
        </p:txBody>
      </p:sp>
      <p:sp>
        <p:nvSpPr>
          <p:cNvPr id="6" name="AutoShape 2" descr="https://jive.croc.ru/profile-image-display.jspa?imageID=817200&amp;size=10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jive.croc.ru/profile-image-display.jspa?imageID=817200&amp;size=10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3" y="4661412"/>
            <a:ext cx="1295613" cy="16170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Текст 2"/>
          <p:cNvSpPr>
            <a:spLocks noGrp="1"/>
          </p:cNvSpPr>
          <p:nvPr>
            <p:ph type="body" sz="quarter" idx="13"/>
          </p:nvPr>
        </p:nvSpPr>
        <p:spPr>
          <a:xfrm>
            <a:off x="432000" y="5714050"/>
            <a:ext cx="2880000" cy="192000"/>
          </a:xfrm>
        </p:spPr>
        <p:txBody>
          <a:bodyPr/>
          <a:lstStyle/>
          <a:p>
            <a:r>
              <a:rPr lang="ru-RU" dirty="0" smtClean="0"/>
              <a:t>Андрей Тищенко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4"/>
          </p:nvPr>
        </p:nvSpPr>
        <p:spPr>
          <a:xfrm>
            <a:off x="1831358" y="5638399"/>
            <a:ext cx="2448852" cy="384000"/>
          </a:xfrm>
        </p:spPr>
        <p:txBody>
          <a:bodyPr>
            <a:noAutofit/>
          </a:bodyPr>
          <a:lstStyle/>
          <a:p>
            <a:r>
              <a:rPr lang="ru-RU" sz="1200" dirty="0" smtClean="0"/>
              <a:t>Руководитель направления технической поддержки вычислительных систем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3646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cro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6e06b1f-06ff-4d26-9228-7508218348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6e06b1f-06ff-4d26-9228-7508218348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6e06b1f-06ff-4d26-9228-750821834835"/>
</p:tagLst>
</file>

<file path=ppt/theme/theme1.xml><?xml version="1.0" encoding="utf-8"?>
<a:theme xmlns:a="http://schemas.openxmlformats.org/drawingml/2006/main" name="Тема Office">
  <a:themeElements>
    <a:clrScheme name="Green Title">
      <a:dk1>
        <a:srgbClr val="32323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DBE14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432</Words>
  <Application>Microsoft Office PowerPoint</Application>
  <PresentationFormat>On-screen Show (4:3)</PresentationFormat>
  <Paragraphs>88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Lucida Grande CY</vt:lpstr>
      <vt:lpstr>Тема Office</vt:lpstr>
      <vt:lpstr>Image</vt:lpstr>
      <vt:lpstr>PowerPoint Presentation</vt:lpstr>
      <vt:lpstr>ПРОГНОЗЫ…</vt:lpstr>
      <vt:lpstr>Актуальные вопросы</vt:lpstr>
      <vt:lpstr>Роль ит-директора в кризис повышается!</vt:lpstr>
      <vt:lpstr>Модели аутсорсинга ИТ: кто и как выбирает</vt:lpstr>
      <vt:lpstr>Выбор поставщика</vt:lpstr>
      <vt:lpstr>Сервисные возможности КРОК </vt:lpstr>
      <vt:lpstr>Реализация от крок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Alona</dc:creator>
  <cp:lastModifiedBy>Tischenko Andrew</cp:lastModifiedBy>
  <cp:revision>376</cp:revision>
  <dcterms:created xsi:type="dcterms:W3CDTF">2015-05-29T10:16:29Z</dcterms:created>
  <dcterms:modified xsi:type="dcterms:W3CDTF">2015-11-23T12:23:25Z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https://jive.croc.ru</vt:lpwstr>
  </property>
  <property fmtid="{D5CDD505-2E9C-101B-9397-08002B2CF9AE}" pid="3" name="Jive_LatestUserAccountName">
    <vt:lpwstr>KIvanova</vt:lpwstr>
  </property>
  <property fmtid="{D5CDD505-2E9C-101B-9397-08002B2CF9AE}" pid="4" name="Offisync_UpdateToken">
    <vt:lpwstr>4</vt:lpwstr>
  </property>
  <property fmtid="{D5CDD505-2E9C-101B-9397-08002B2CF9AE}" pid="5" name="Offisync_UniqueId">
    <vt:lpwstr>37589</vt:lpwstr>
  </property>
  <property fmtid="{D5CDD505-2E9C-101B-9397-08002B2CF9AE}" pid="6" name="Offisync_ServerID">
    <vt:lpwstr>d81fa5fc-e6d4-4a02-91a9-ab1e2c1de9ed</vt:lpwstr>
  </property>
  <property fmtid="{D5CDD505-2E9C-101B-9397-08002B2CF9AE}" pid="7" name="Jive_VersionGuid">
    <vt:lpwstr>eac930a8-e7c3-46c8-944e-7d411756399c</vt:lpwstr>
  </property>
  <property fmtid="{D5CDD505-2E9C-101B-9397-08002B2CF9AE}" pid="8" name="Jive_ModifiedButNotPublished">
    <vt:lpwstr>True</vt:lpwstr>
  </property>
</Properties>
</file>