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26"/>
  </p:notesMasterIdLst>
  <p:sldIdLst>
    <p:sldId id="304" r:id="rId3"/>
    <p:sldId id="266" r:id="rId4"/>
    <p:sldId id="269" r:id="rId5"/>
    <p:sldId id="270" r:id="rId6"/>
    <p:sldId id="271" r:id="rId7"/>
    <p:sldId id="287" r:id="rId8"/>
    <p:sldId id="277" r:id="rId9"/>
    <p:sldId id="295" r:id="rId10"/>
    <p:sldId id="278" r:id="rId11"/>
    <p:sldId id="267" r:id="rId12"/>
    <p:sldId id="279" r:id="rId13"/>
    <p:sldId id="280" r:id="rId14"/>
    <p:sldId id="281" r:id="rId15"/>
    <p:sldId id="282" r:id="rId16"/>
    <p:sldId id="297" r:id="rId17"/>
    <p:sldId id="298" r:id="rId18"/>
    <p:sldId id="299" r:id="rId19"/>
    <p:sldId id="301" r:id="rId20"/>
    <p:sldId id="290" r:id="rId21"/>
    <p:sldId id="300" r:id="rId22"/>
    <p:sldId id="302" r:id="rId23"/>
    <p:sldId id="303" r:id="rId24"/>
    <p:sldId id="305"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5164" autoAdjust="0"/>
  </p:normalViewPr>
  <p:slideViewPr>
    <p:cSldViewPr snapToGrid="0">
      <p:cViewPr varScale="1">
        <p:scale>
          <a:sx n="55" d="100"/>
          <a:sy n="55" d="100"/>
        </p:scale>
        <p:origin x="48" y="19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Sheet1!$A$1</c:f>
              <c:strCache>
                <c:ptCount val="1"/>
                <c:pt idx="0">
                  <c:v>Normal Network Traffic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Sheet1!$A$2:$A$24</c:f>
              <c:numCache>
                <c:formatCode>General</c:formatCode>
                <c:ptCount val="23"/>
                <c:pt idx="0">
                  <c:v>40</c:v>
                </c:pt>
                <c:pt idx="1">
                  <c:v>46</c:v>
                </c:pt>
                <c:pt idx="2">
                  <c:v>48</c:v>
                </c:pt>
                <c:pt idx="3">
                  <c:v>55</c:v>
                </c:pt>
                <c:pt idx="4">
                  <c:v>60</c:v>
                </c:pt>
                <c:pt idx="5">
                  <c:v>62</c:v>
                </c:pt>
                <c:pt idx="6">
                  <c:v>66</c:v>
                </c:pt>
                <c:pt idx="7">
                  <c:v>65</c:v>
                </c:pt>
                <c:pt idx="8">
                  <c:v>63</c:v>
                </c:pt>
                <c:pt idx="9">
                  <c:v>68</c:v>
                </c:pt>
                <c:pt idx="10">
                  <c:v>71</c:v>
                </c:pt>
                <c:pt idx="11">
                  <c:v>70</c:v>
                </c:pt>
                <c:pt idx="12">
                  <c:v>66</c:v>
                </c:pt>
                <c:pt idx="13">
                  <c:v>50</c:v>
                </c:pt>
                <c:pt idx="14">
                  <c:v>61</c:v>
                </c:pt>
                <c:pt idx="15">
                  <c:v>55</c:v>
                </c:pt>
                <c:pt idx="16">
                  <c:v>52</c:v>
                </c:pt>
                <c:pt idx="17">
                  <c:v>56</c:v>
                </c:pt>
                <c:pt idx="18">
                  <c:v>52</c:v>
                </c:pt>
                <c:pt idx="19">
                  <c:v>48</c:v>
                </c:pt>
                <c:pt idx="20">
                  <c:v>42</c:v>
                </c:pt>
                <c:pt idx="21">
                  <c:v>38</c:v>
                </c:pt>
                <c:pt idx="22">
                  <c:v>40</c:v>
                </c:pt>
              </c:numCache>
            </c:numRef>
          </c:val>
          <c:smooth val="0"/>
        </c:ser>
        <c:dLbls>
          <c:showLegendKey val="0"/>
          <c:showVal val="0"/>
          <c:showCatName val="0"/>
          <c:showSerName val="0"/>
          <c:showPercent val="0"/>
          <c:showBubbleSize val="0"/>
        </c:dLbls>
        <c:marker val="1"/>
        <c:smooth val="0"/>
        <c:axId val="389806208"/>
        <c:axId val="389801896"/>
      </c:lineChart>
      <c:catAx>
        <c:axId val="3898062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9801896"/>
        <c:crosses val="autoZero"/>
        <c:auto val="1"/>
        <c:lblAlgn val="ctr"/>
        <c:lblOffset val="100"/>
        <c:noMultiLvlLbl val="0"/>
      </c:catAx>
      <c:valAx>
        <c:axId val="389801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9806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Sheet1!$A$1</c:f>
              <c:strCache>
                <c:ptCount val="1"/>
                <c:pt idx="0">
                  <c:v>Normal Network Traffic</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Sheet1!$A$2:$A$24</c:f>
              <c:numCache>
                <c:formatCode>General</c:formatCode>
                <c:ptCount val="23"/>
                <c:pt idx="0">
                  <c:v>40</c:v>
                </c:pt>
                <c:pt idx="1">
                  <c:v>46</c:v>
                </c:pt>
                <c:pt idx="2">
                  <c:v>48</c:v>
                </c:pt>
                <c:pt idx="3">
                  <c:v>55</c:v>
                </c:pt>
                <c:pt idx="4">
                  <c:v>60</c:v>
                </c:pt>
                <c:pt idx="5">
                  <c:v>62</c:v>
                </c:pt>
                <c:pt idx="6">
                  <c:v>66</c:v>
                </c:pt>
                <c:pt idx="7">
                  <c:v>65</c:v>
                </c:pt>
                <c:pt idx="8">
                  <c:v>63</c:v>
                </c:pt>
                <c:pt idx="9">
                  <c:v>68</c:v>
                </c:pt>
                <c:pt idx="10">
                  <c:v>71</c:v>
                </c:pt>
                <c:pt idx="11">
                  <c:v>70</c:v>
                </c:pt>
                <c:pt idx="12">
                  <c:v>66</c:v>
                </c:pt>
                <c:pt idx="13">
                  <c:v>50</c:v>
                </c:pt>
                <c:pt idx="14">
                  <c:v>61</c:v>
                </c:pt>
                <c:pt idx="15">
                  <c:v>55</c:v>
                </c:pt>
                <c:pt idx="16">
                  <c:v>52</c:v>
                </c:pt>
                <c:pt idx="17">
                  <c:v>56</c:v>
                </c:pt>
                <c:pt idx="18">
                  <c:v>52</c:v>
                </c:pt>
                <c:pt idx="19">
                  <c:v>48</c:v>
                </c:pt>
                <c:pt idx="20">
                  <c:v>42</c:v>
                </c:pt>
                <c:pt idx="21">
                  <c:v>38</c:v>
                </c:pt>
                <c:pt idx="22">
                  <c:v>40</c:v>
                </c:pt>
              </c:numCache>
            </c:numRef>
          </c:val>
          <c:smooth val="0"/>
        </c:ser>
        <c:ser>
          <c:idx val="1"/>
          <c:order val="1"/>
          <c:tx>
            <c:strRef>
              <c:f>Sheet1!$B$1</c:f>
              <c:strCache>
                <c:ptCount val="1"/>
                <c:pt idx="0">
                  <c:v>Unusual Network Traffic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Sheet1!$B$2:$B$24</c:f>
              <c:numCache>
                <c:formatCode>General</c:formatCode>
                <c:ptCount val="23"/>
                <c:pt idx="0">
                  <c:v>41</c:v>
                </c:pt>
                <c:pt idx="1">
                  <c:v>48</c:v>
                </c:pt>
                <c:pt idx="2">
                  <c:v>71</c:v>
                </c:pt>
                <c:pt idx="3">
                  <c:v>89</c:v>
                </c:pt>
                <c:pt idx="4">
                  <c:v>97</c:v>
                </c:pt>
                <c:pt idx="5">
                  <c:v>83</c:v>
                </c:pt>
                <c:pt idx="6">
                  <c:v>65</c:v>
                </c:pt>
                <c:pt idx="7">
                  <c:v>63</c:v>
                </c:pt>
                <c:pt idx="8">
                  <c:v>63</c:v>
                </c:pt>
                <c:pt idx="9">
                  <c:v>78</c:v>
                </c:pt>
                <c:pt idx="10">
                  <c:v>93</c:v>
                </c:pt>
                <c:pt idx="11">
                  <c:v>99</c:v>
                </c:pt>
                <c:pt idx="12">
                  <c:v>99</c:v>
                </c:pt>
                <c:pt idx="13">
                  <c:v>63</c:v>
                </c:pt>
                <c:pt idx="14">
                  <c:v>75</c:v>
                </c:pt>
                <c:pt idx="15">
                  <c:v>95</c:v>
                </c:pt>
                <c:pt idx="16">
                  <c:v>60</c:v>
                </c:pt>
                <c:pt idx="17">
                  <c:v>60</c:v>
                </c:pt>
                <c:pt idx="18">
                  <c:v>65</c:v>
                </c:pt>
                <c:pt idx="19">
                  <c:v>85</c:v>
                </c:pt>
                <c:pt idx="20">
                  <c:v>48</c:v>
                </c:pt>
                <c:pt idx="21">
                  <c:v>42</c:v>
                </c:pt>
                <c:pt idx="22">
                  <c:v>40</c:v>
                </c:pt>
              </c:numCache>
            </c:numRef>
          </c:val>
          <c:smooth val="0"/>
        </c:ser>
        <c:dLbls>
          <c:showLegendKey val="0"/>
          <c:showVal val="0"/>
          <c:showCatName val="0"/>
          <c:showSerName val="0"/>
          <c:showPercent val="0"/>
          <c:showBubbleSize val="0"/>
        </c:dLbls>
        <c:marker val="1"/>
        <c:smooth val="0"/>
        <c:axId val="389803072"/>
        <c:axId val="389802288"/>
      </c:lineChart>
      <c:catAx>
        <c:axId val="38980307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9802288"/>
        <c:crosses val="autoZero"/>
        <c:auto val="1"/>
        <c:lblAlgn val="ctr"/>
        <c:lblOffset val="100"/>
        <c:noMultiLvlLbl val="0"/>
      </c:catAx>
      <c:valAx>
        <c:axId val="389802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389803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D922D-7787-4426-B9A8-CAC8D735C12C}" type="datetimeFigureOut">
              <a:rPr lang="ru-RU" smtClean="0"/>
              <a:t>19.11.2015</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8874F-C12A-46EA-86A1-B600961ED459}" type="slidenum">
              <a:rPr lang="ru-RU" smtClean="0"/>
              <a:t>‹#›</a:t>
            </a:fld>
            <a:endParaRPr lang="ru-RU"/>
          </a:p>
        </p:txBody>
      </p:sp>
    </p:spTree>
    <p:extLst>
      <p:ext uri="{BB962C8B-B14F-4D97-AF65-F5344CB8AC3E}">
        <p14:creationId xmlns:p14="http://schemas.microsoft.com/office/powerpoint/2010/main" val="145529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D207A-07DF-40AD-A916-9872E089CE7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9966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 supports</a:t>
            </a:r>
            <a:r>
              <a:rPr lang="en-US" baseline="0" dirty="0" smtClean="0"/>
              <a:t> a distributed and redundant architecture.  The management servers are redundant, and can be run on physical servers or in clustered VMs.  The SQL database can be clustered, and replicated to a backup location.  5nine Cloud Security supports branch office scenarios which allows the management servers to run autonomously, but allows them to sync their rules and changes when the network connection is restored.  The management portal can be made redundant through having multiple consoles, remote PowerShell, load-balancing for the Azure Pack web portal, and failover clustering for the SCVMM Management Console. </a:t>
            </a:r>
          </a:p>
          <a:p>
            <a:endParaRPr lang="en-US" baseline="0" dirty="0" smtClean="0"/>
          </a:p>
          <a:p>
            <a:r>
              <a:rPr lang="en-US" baseline="0" dirty="0" smtClean="0"/>
              <a:t>Additionally the Hyper-V hosts can be standalone or clustered.</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11/19/2015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171563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a:t>
            </a:r>
            <a:r>
              <a:rPr lang="en-US" baseline="0" dirty="0" smtClean="0"/>
              <a:t> analyzes network traffic using Cisco Snort signatures to detect anomalies in traffic patterns.  Common attacks that it can detect include </a:t>
            </a:r>
            <a:r>
              <a:rPr lang="en-US" dirty="0" smtClean="0"/>
              <a:t>Denial of Service (</a:t>
            </a:r>
            <a:r>
              <a:rPr lang="en-US" dirty="0" err="1" smtClean="0"/>
              <a:t>DoS</a:t>
            </a:r>
            <a:r>
              <a:rPr lang="en-US" dirty="0" smtClean="0"/>
              <a:t> / </a:t>
            </a:r>
            <a:r>
              <a:rPr lang="en-US" dirty="0" err="1" smtClean="0"/>
              <a:t>DDos</a:t>
            </a:r>
            <a:r>
              <a:rPr lang="en-US" dirty="0" smtClean="0"/>
              <a:t>), Direct Access Attacks, Cross-Site Scripting (XSS), Brute Force</a:t>
            </a:r>
            <a:r>
              <a:rPr lang="en-US" baseline="0" dirty="0" smtClean="0"/>
              <a:t> attacks and more.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448075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a:t>
            </a:r>
            <a:r>
              <a:rPr lang="en-US" baseline="0" dirty="0" smtClean="0"/>
              <a:t> analyzes network traffic using Cisco Snort signatures to detect anomalies in traffic patterns.  Common attacks that it can detect include </a:t>
            </a:r>
            <a:r>
              <a:rPr lang="en-US" dirty="0" smtClean="0"/>
              <a:t>Denial of Service (</a:t>
            </a:r>
            <a:r>
              <a:rPr lang="en-US" dirty="0" err="1" smtClean="0"/>
              <a:t>DoS</a:t>
            </a:r>
            <a:r>
              <a:rPr lang="en-US" dirty="0" smtClean="0"/>
              <a:t> / </a:t>
            </a:r>
            <a:r>
              <a:rPr lang="en-US" dirty="0" err="1" smtClean="0"/>
              <a:t>DDos</a:t>
            </a:r>
            <a:r>
              <a:rPr lang="en-US" dirty="0" smtClean="0"/>
              <a:t>), Direct Access Attacks, Cross-Site Scripting (XSS), Brute Force</a:t>
            </a:r>
            <a:r>
              <a:rPr lang="en-US" baseline="0" dirty="0" smtClean="0"/>
              <a:t> attacks and more.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32413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5nine Cloud Security - Azure Pack (WAP) Extension</a:t>
            </a:r>
            <a:r>
              <a:rPr lang="en-US" sz="1200" kern="1200" dirty="0" smtClean="0">
                <a:solidFill>
                  <a:schemeClr val="tx1"/>
                </a:solidFill>
                <a:effectLst/>
                <a:latin typeface="+mn-lt"/>
                <a:ea typeface="+mn-ea"/>
                <a:cs typeface="+mn-cs"/>
              </a:rPr>
              <a:t> is the only Security as a Service (</a:t>
            </a:r>
            <a:r>
              <a:rPr lang="en-US" sz="1200" kern="1200" dirty="0" err="1" smtClean="0">
                <a:solidFill>
                  <a:schemeClr val="tx1"/>
                </a:solidFill>
                <a:effectLst/>
                <a:latin typeface="+mn-lt"/>
                <a:ea typeface="+mn-ea"/>
                <a:cs typeface="+mn-cs"/>
              </a:rPr>
              <a:t>SECaaS</a:t>
            </a:r>
            <a:r>
              <a:rPr lang="en-US" sz="1200" kern="1200" dirty="0" smtClean="0">
                <a:solidFill>
                  <a:schemeClr val="tx1"/>
                </a:solidFill>
                <a:effectLst/>
                <a:latin typeface="+mn-lt"/>
                <a:ea typeface="+mn-ea"/>
                <a:cs typeface="+mn-cs"/>
              </a:rPr>
              <a:t>) Solution to protect your datacenter, your customers, and their clouds as a free add-on to 5nine Cloud Security. It is the only way to enable tenants to easily manage their own Windows and Linux security policies through the Azure Pack self-service portal. Now hosting and service providers can secure multi-tenant environments and virtual machines in private, hosted or hybrid scenarios, while giving users the ability to easily configure firewalls, intrusion detection, and more. Not only will you enforce protection for your Hyper-V infrastructure and users, you can now also generate revenue by offering Security as a Service (</a:t>
            </a:r>
            <a:r>
              <a:rPr lang="en-US" sz="1200" kern="1200" dirty="0" err="1" smtClean="0">
                <a:solidFill>
                  <a:schemeClr val="tx1"/>
                </a:solidFill>
                <a:effectLst/>
                <a:latin typeface="+mn-lt"/>
                <a:ea typeface="+mn-ea"/>
                <a:cs typeface="+mn-cs"/>
              </a:rPr>
              <a:t>SECaaS</a:t>
            </a:r>
            <a:r>
              <a:rPr lang="en-US" sz="1200" kern="1200" dirty="0" smtClean="0">
                <a:solidFill>
                  <a:schemeClr val="tx1"/>
                </a:solidFill>
                <a:effectLst/>
                <a:latin typeface="+mn-lt"/>
                <a:ea typeface="+mn-ea"/>
                <a:cs typeface="+mn-cs"/>
              </a:rPr>
              <a:t>). This must-have solution for service providers is expected by customers, and allows you to differentiate yourself through achieving increased security and compliance with 5nine Cloud Security and the Azure Pack Extension.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67154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Isolation</a:t>
            </a:r>
            <a:r>
              <a:rPr lang="en-US" baseline="0" dirty="0" smtClean="0"/>
              <a:t> is a key component of any cloud solution, and agentless security enables all the key scenarios.  Using 5nine and Hyper-V controls, it is possible to limit or reduce resource utilization to ensure that a host does not get overwhelmed. </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t>18</a:t>
            </a:fld>
            <a:endParaRPr lang="en-US"/>
          </a:p>
        </p:txBody>
      </p:sp>
    </p:spTree>
    <p:extLst>
      <p:ext uri="{BB962C8B-B14F-4D97-AF65-F5344CB8AC3E}">
        <p14:creationId xmlns:p14="http://schemas.microsoft.com/office/powerpoint/2010/main" val="346068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a:t>
            </a:r>
            <a:r>
              <a:rPr lang="en-US" baseline="0" dirty="0" smtClean="0"/>
              <a:t> Cloud Security integrated with the Hyper-V virtual switch at the host level, ensuring that all VM traffic and networks get filtered, which is something that no other solution for Hyper-V offers. </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11/19/2015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8536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a:t>
            </a:r>
            <a:r>
              <a:rPr lang="en-US" baseline="0" dirty="0" smtClean="0"/>
              <a:t> uses host-based security.  Since no agents are needed inside the Guest OS, the security concerns that endpoint security users have is obsolete.  5nine Cloud Security offers a free plug-in for System Center Virtual Machine Manager (SCVMM), enabling System Center uses to manage all their virtualized resources from a single console. </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t>20</a:t>
            </a:fld>
            <a:endParaRPr lang="en-US"/>
          </a:p>
        </p:txBody>
      </p:sp>
    </p:spTree>
    <p:extLst>
      <p:ext uri="{BB962C8B-B14F-4D97-AF65-F5344CB8AC3E}">
        <p14:creationId xmlns:p14="http://schemas.microsoft.com/office/powerpoint/2010/main" val="104948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 automatically and instantly protects all virtualized</a:t>
            </a:r>
            <a:r>
              <a:rPr lang="en-US" baseline="0" dirty="0" smtClean="0"/>
              <a:t> resources, as access to these resources requires going through the Hyper-V virtual switch, which is protected by 5nine.  5nine has a PowerShell module, providing scripting and automation capabilities. </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86630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traffic flowing to a VM has to pass</a:t>
            </a:r>
            <a:r>
              <a:rPr lang="en-US" baseline="0" dirty="0" smtClean="0"/>
              <a:t> through the Hyper-V virtual switch (</a:t>
            </a:r>
            <a:r>
              <a:rPr lang="en-US" baseline="0" dirty="0" err="1" smtClean="0"/>
              <a:t>vSwitch</a:t>
            </a:r>
            <a:r>
              <a:rPr lang="en-US" baseline="0" dirty="0" smtClean="0"/>
              <a:t>), so this becomes the single point of convergence for all network traffic.  By installing the 5nine Cloud Security agent into the extensible virtual switch at the kernel level, 5nine can analyze, accept, block or redirect different network packets.  This provides a virtual firewall (by blocking/accepting different protocols and ports), antivirus and antimalware (by matching the data of the network packet’s traffic to a signature), and intrusion detection (“IDS”) (by creating baselines of normal patterns and identifying anomalies which could represent security threats).  5nine Cloud Security’s proprietary solution is the </a:t>
            </a:r>
            <a:r>
              <a:rPr lang="en-US" i="1" baseline="0" dirty="0" smtClean="0"/>
              <a:t>only</a:t>
            </a:r>
            <a:r>
              <a:rPr lang="en-US" i="0" baseline="0" dirty="0" smtClean="0"/>
              <a:t> agentless security solution for Hyper-V.</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56263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Software</a:t>
            </a:r>
            <a:r>
              <a:rPr lang="en-US" baseline="0" dirty="0" smtClean="0"/>
              <a:t> is the </a:t>
            </a:r>
            <a:r>
              <a:rPr lang="en-US" i="1" baseline="0" dirty="0" smtClean="0"/>
              <a:t>only</a:t>
            </a:r>
            <a:r>
              <a:rPr lang="en-US" i="0" baseline="0" dirty="0" smtClean="0"/>
              <a:t> agentless solution for Hyper-V.</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2217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5nince</a:t>
            </a:r>
            <a:r>
              <a:rPr lang="en-US" baseline="0" dirty="0" smtClean="0"/>
              <a:t> Cloud Security protects all guest operating systems supported by Hyper-V, including Windows Server, Windows, and Linux &amp; UNIX.  It filters the network traffic before it even reaches the VM.</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t>6</a:t>
            </a:fld>
            <a:endParaRPr lang="en-US"/>
          </a:p>
        </p:txBody>
      </p:sp>
    </p:spTree>
    <p:extLst>
      <p:ext uri="{BB962C8B-B14F-4D97-AF65-F5344CB8AC3E}">
        <p14:creationId xmlns:p14="http://schemas.microsoft.com/office/powerpoint/2010/main" val="222104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 Cloud Security supports virtual hard disks on direct-attached storage (DAS), SANs, cluster shared volume (CSV) disks, and SMB 3 file shares.  It avoids</a:t>
            </a:r>
            <a:r>
              <a:rPr lang="en-US" baseline="0" dirty="0" smtClean="0"/>
              <a:t> “scanning storms” with its host-based solution.  Using its proprietary Change Block Tracking driver, 5nine Cloud Security will allow for scanning on only recently changed pieces of data, instead of scanning the entire disk, resulting in scanning speeds of up to </a:t>
            </a:r>
            <a:r>
              <a:rPr lang="en-US" baseline="0" smtClean="0"/>
              <a:t>70 times </a:t>
            </a:r>
            <a:r>
              <a:rPr lang="en-US" baseline="0" dirty="0" smtClean="0"/>
              <a:t>faster than other solutions.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24740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5nine</a:t>
            </a:r>
            <a:r>
              <a:rPr lang="en-US" baseline="0" dirty="0" smtClean="0"/>
              <a:t> Cloud Security offers Active Protection for HTTP traffic, with additional protocol support coming soon. </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644185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Scheduling full disks scans</a:t>
            </a:r>
            <a:r>
              <a:rPr lang="en-US" baseline="0" dirty="0" smtClean="0"/>
              <a:t> so that they are staggered is a best practice made possible with 5nine Cloud Security’s scheduling capabilities. </a:t>
            </a:r>
            <a:endParaRPr lang="en-US" dirty="0"/>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489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5nine Cloud Security</a:t>
            </a:r>
            <a:r>
              <a:rPr lang="en-US" sz="1200" kern="1200" dirty="0" smtClean="0">
                <a:solidFill>
                  <a:schemeClr val="tx1"/>
                </a:solidFill>
                <a:effectLst/>
                <a:latin typeface="+mn-lt"/>
                <a:ea typeface="+mn-ea"/>
                <a:cs typeface="+mn-cs"/>
              </a:rPr>
              <a:t> is a unified security and compliance solution designed to specifically address every Hyper-V vulnerability across every virtual resource. Legacy endpoint security leave gaps in protection as it becomes impractical to configure and manage agents in a dynamic cloud environment where virtual machines, services and users are constantly changing. With 5nine Cloud Security’s patent-pending technologies, you can automatically and immediately protect every VM. Now Hyper-V users of all sizes can have the industry’s leading security and compliance solution without needing to become a security specialist. With an agentless design and the fastest scans in the industry, you will never have to worry about Hyper-V security again.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134914-0EBC-4B0F-907D-725247C63C2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08932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3271" y="2415641"/>
            <a:ext cx="8579886" cy="2603307"/>
          </a:xfrm>
          <a:prstGeom prst="rect">
            <a:avLst/>
          </a:prstGeom>
          <a:solidFill>
            <a:srgbClr val="007233"/>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731799" y="4630992"/>
            <a:ext cx="1131688" cy="334740"/>
          </a:xfrm>
          <a:prstGeom prst="rect">
            <a:avLst/>
          </a:prstGeom>
        </p:spPr>
      </p:pic>
      <p:pic>
        <p:nvPicPr>
          <p:cNvPr id="5" name="Picture 4"/>
          <p:cNvPicPr>
            <a:picLocks noChangeAspect="1"/>
          </p:cNvPicPr>
          <p:nvPr userDrawn="1"/>
        </p:nvPicPr>
        <p:blipFill>
          <a:blip r:embed="rId3"/>
          <a:stretch>
            <a:fillRect/>
          </a:stretch>
        </p:blipFill>
        <p:spPr>
          <a:xfrm>
            <a:off x="193271" y="130777"/>
            <a:ext cx="2171700" cy="533400"/>
          </a:xfrm>
          <a:prstGeom prst="rect">
            <a:avLst/>
          </a:prstGeom>
        </p:spPr>
      </p:pic>
    </p:spTree>
    <p:extLst>
      <p:ext uri="{BB962C8B-B14F-4D97-AF65-F5344CB8AC3E}">
        <p14:creationId xmlns:p14="http://schemas.microsoft.com/office/powerpoint/2010/main" val="36468595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source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280419"/>
            <a:ext cx="11151917" cy="771151"/>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377953" y="1402082"/>
            <a:ext cx="11151917" cy="1898981"/>
          </a:xfrm>
          <a:prstGeom prst="rect">
            <a:avLst/>
          </a:prstGeom>
        </p:spPr>
        <p:txBody>
          <a:bodyPr/>
          <a:lstStyle>
            <a:lvl1pPr marL="0" indent="0">
              <a:buNone/>
              <a:defRPr>
                <a:solidFill>
                  <a:schemeClr val="tx2"/>
                </a:solidFill>
              </a:defRPr>
            </a:lvl1pPr>
            <a:lvl2pPr marL="0" indent="0">
              <a:buNone/>
              <a:defRPr>
                <a:solidFill>
                  <a:schemeClr val="tx1"/>
                </a:solidFill>
                <a:latin typeface="+mj-lt"/>
              </a:defRPr>
            </a:lvl2pPr>
            <a:lvl3pPr marL="342900" indent="-342900">
              <a:buFont typeface="Wingdings" panose="05000000000000000000" pitchFamily="2" charset="2"/>
              <a:buChar char="§"/>
              <a:defRPr>
                <a:solidFill>
                  <a:schemeClr val="tx1"/>
                </a:solidFill>
                <a:latin typeface="+mj-lt"/>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p:txBody>
      </p:sp>
    </p:spTree>
    <p:extLst>
      <p:ext uri="{BB962C8B-B14F-4D97-AF65-F5344CB8AC3E}">
        <p14:creationId xmlns:p14="http://schemas.microsoft.com/office/powerpoint/2010/main" val="3321850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271" y="5132437"/>
            <a:ext cx="8579886"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ctrTitle" hasCustomPrompt="1"/>
          </p:nvPr>
        </p:nvSpPr>
        <p:spPr>
          <a:xfrm>
            <a:off x="193271" y="2415641"/>
            <a:ext cx="8579886" cy="2603307"/>
          </a:xfrm>
          <a:prstGeom prst="rect">
            <a:avLst/>
          </a:prstGeom>
          <a:solidFill>
            <a:srgbClr val="007233"/>
          </a:solidFill>
          <a:effectLst/>
        </p:spPr>
        <p:txBody>
          <a:bodyPr vert="horz" lIns="137160" tIns="137160" rIns="91409" bIns="137160" rtlCol="0" anchor="b" anchorCtr="0">
            <a:noAutofit/>
          </a:bodyPr>
          <a:lstStyle>
            <a:lvl1pPr>
              <a:defRPr lang="en-US" sz="4800" kern="0" dirty="0">
                <a:ln w="3175">
                  <a:noFill/>
                </a:ln>
                <a:gradFill flip="none" rotWithShape="1">
                  <a:gsLst>
                    <a:gs pos="4583">
                      <a:srgbClr val="FFFFFF"/>
                    </a:gs>
                    <a:gs pos="100000">
                      <a:srgbClr val="FFFFFF"/>
                    </a:gs>
                  </a:gsLst>
                  <a:lin ang="5400000" scaled="0"/>
                  <a:tileRect/>
                </a:gradFill>
              </a:defRPr>
            </a:lvl1pPr>
          </a:lstStyle>
          <a:p>
            <a:pPr lvl="0"/>
            <a:r>
              <a:rPr lang="en-US" dirty="0" smtClean="0"/>
              <a:t>Course title style</a:t>
            </a:r>
            <a:endParaRPr lang="en-US" dirty="0"/>
          </a:p>
        </p:txBody>
      </p:sp>
      <p:sp>
        <p:nvSpPr>
          <p:cNvPr id="8" name="top right small rectangle"/>
          <p:cNvSpPr/>
          <p:nvPr userDrawn="1"/>
        </p:nvSpPr>
        <p:spPr bwMode="auto">
          <a:xfrm>
            <a:off x="8902492" y="2418735"/>
            <a:ext cx="3087947" cy="2600214"/>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137160" tIns="137160" rIns="137160" bIns="137160" numCol="1" rtlCol="0" anchor="b" anchorCtr="0" compatLnSpc="1">
            <a:prstTxWarp prst="textNoShape">
              <a:avLst/>
            </a:prstTxWarp>
          </a:bodyPr>
          <a:lstStyle/>
          <a:p>
            <a:pPr defTabSz="913788" fontAlgn="base">
              <a:spcBef>
                <a:spcPct val="0"/>
              </a:spcBef>
              <a:spcAft>
                <a:spcPct val="0"/>
              </a:spcAft>
            </a:pPr>
            <a:endParaRPr lang="en-US" sz="2000" dirty="0">
              <a:gradFill>
                <a:gsLst>
                  <a:gs pos="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0731799" y="4630992"/>
            <a:ext cx="1131688" cy="334740"/>
          </a:xfrm>
          <a:prstGeom prst="rect">
            <a:avLst/>
          </a:prstGeom>
        </p:spPr>
      </p:pic>
      <p:sp>
        <p:nvSpPr>
          <p:cNvPr id="7" name="TextBox 6"/>
          <p:cNvSpPr txBox="1"/>
          <p:nvPr userDrawn="1"/>
        </p:nvSpPr>
        <p:spPr>
          <a:xfrm>
            <a:off x="193271" y="164177"/>
            <a:ext cx="3691466" cy="246221"/>
          </a:xfrm>
          <a:prstGeom prst="rect">
            <a:avLst/>
          </a:prstGeom>
          <a:noFill/>
        </p:spPr>
        <p:txBody>
          <a:bodyPr wrap="square" lIns="0" tIns="0" rIns="0" bIns="0" rtlCol="0" anchor="ctr">
            <a:spAutoFit/>
          </a:bodyPr>
          <a:lstStyle/>
          <a:p>
            <a:r>
              <a:rPr lang="en-US" sz="1600" dirty="0">
                <a:solidFill>
                  <a:prstClr val="black">
                    <a:lumMod val="75000"/>
                    <a:lumOff val="25000"/>
                    <a:alpha val="99000"/>
                  </a:prstClr>
                </a:solidFill>
                <a:latin typeface="Segoe UI" panose="020B0502040204020203" pitchFamily="34" charset="0"/>
                <a:cs typeface="Segoe UI" panose="020B0502040204020203" pitchFamily="34" charset="0"/>
              </a:rPr>
              <a:t>Microsoft Virtual Academy</a:t>
            </a:r>
          </a:p>
        </p:txBody>
      </p:sp>
    </p:spTree>
    <p:extLst>
      <p:ext uri="{BB962C8B-B14F-4D97-AF65-F5344CB8AC3E}">
        <p14:creationId xmlns:p14="http://schemas.microsoft.com/office/powerpoint/2010/main" val="6614437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792">
          <p15:clr>
            <a:srgbClr val="FBAE40"/>
          </p15:clr>
        </p15:guide>
        <p15:guide id="2" pos="3839">
          <p15:clr>
            <a:srgbClr val="FBAE40"/>
          </p15:clr>
        </p15:guide>
        <p15:guide id="3"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Subtitle 2"/>
          <p:cNvSpPr txBox="1">
            <a:spLocks/>
          </p:cNvSpPr>
          <p:nvPr userDrawn="1"/>
        </p:nvSpPr>
        <p:spPr>
          <a:xfrm>
            <a:off x="8738733" y="2685050"/>
            <a:ext cx="2241224" cy="2355337"/>
          </a:xfrm>
          <a:prstGeom prst="rect">
            <a:avLst/>
          </a:prstGeom>
        </p:spPr>
        <p:txBody>
          <a:bodyPr vert="horz" lIns="91409" tIns="45705" rIns="91409" bIns="45705" rtlCol="0" anchor="ctr" anchorCtr="0">
            <a:normAutofit/>
          </a:bodyPr>
          <a:lstStyle>
            <a:lvl1pPr marL="0" indent="0" algn="l" defTabSz="914052" rtl="0" eaLnBrk="1" latinLnBrk="0" hangingPunct="1">
              <a:lnSpc>
                <a:spcPct val="100000"/>
              </a:lnSpc>
              <a:spcBef>
                <a:spcPts val="0"/>
              </a:spcBef>
              <a:buSzPct val="90000"/>
              <a:buFont typeface="Arial" pitchFamily="34" charset="0"/>
              <a:buNone/>
              <a:defRPr lang="en-US" sz="1800" b="1" kern="1200" spc="-30" baseline="0" dirty="0">
                <a:gradFill>
                  <a:gsLst>
                    <a:gs pos="1250">
                      <a:srgbClr val="FFFFFF"/>
                    </a:gs>
                    <a:gs pos="6250">
                      <a:srgbClr val="FFFFFF"/>
                    </a:gs>
                  </a:gsLst>
                  <a:lin ang="5400000" scaled="0"/>
                </a:gradFill>
                <a:latin typeface="Segoe UI" pitchFamily="34" charset="0"/>
                <a:ea typeface="Segoe UI" pitchFamily="34" charset="0"/>
                <a:cs typeface="Segoe UI" pitchFamily="34" charset="0"/>
              </a:defRPr>
            </a:lvl1pPr>
            <a:lvl2pPr marL="457044" indent="0" algn="ctr" defTabSz="914088" rtl="0" eaLnBrk="1" latinLnBrk="0" hangingPunct="1">
              <a:spcBef>
                <a:spcPts val="300"/>
              </a:spcBef>
              <a:spcAft>
                <a:spcPts val="300"/>
              </a:spcAft>
              <a:buFont typeface="Arial" pitchFamily="34" charset="0"/>
              <a:buNone/>
              <a:defRPr sz="2800" kern="1200">
                <a:solidFill>
                  <a:schemeClr val="tx1">
                    <a:tint val="75000"/>
                  </a:schemeClr>
                </a:solidFill>
                <a:latin typeface="Segoe UI" pitchFamily="34" charset="0"/>
                <a:ea typeface="Segoe UI" pitchFamily="34" charset="0"/>
                <a:cs typeface="Segoe UI" pitchFamily="34" charset="0"/>
              </a:defRPr>
            </a:lvl2pPr>
            <a:lvl3pPr marL="914088" indent="0" algn="ctr" defTabSz="914088" rtl="0" eaLnBrk="1" latinLnBrk="0" hangingPunct="1">
              <a:spcBef>
                <a:spcPts val="200"/>
              </a:spcBef>
              <a:spcAft>
                <a:spcPts val="200"/>
              </a:spcAft>
              <a:buFont typeface="Arial" pitchFamily="34" charset="0"/>
              <a:buNone/>
              <a:defRPr sz="2400" kern="1200">
                <a:solidFill>
                  <a:schemeClr val="tx1">
                    <a:tint val="75000"/>
                  </a:schemeClr>
                </a:solidFill>
                <a:latin typeface="Segoe UI" pitchFamily="34" charset="0"/>
                <a:ea typeface="Segoe UI" pitchFamily="34" charset="0"/>
                <a:cs typeface="Segoe UI" pitchFamily="34" charset="0"/>
              </a:defRPr>
            </a:lvl3pPr>
            <a:lvl4pPr marL="1371133"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4pPr>
            <a:lvl5pPr marL="1828178" indent="0" algn="ctr" defTabSz="914088" rtl="0" eaLnBrk="1" latinLnBrk="0" hangingPunct="1">
              <a:spcBef>
                <a:spcPct val="20000"/>
              </a:spcBef>
              <a:buFont typeface="Arial" pitchFamily="34" charset="0"/>
              <a:buNone/>
              <a:defRPr sz="2000" kern="1200">
                <a:solidFill>
                  <a:schemeClr val="tx1">
                    <a:tint val="75000"/>
                  </a:schemeClr>
                </a:solidFill>
                <a:latin typeface="Segoe UI" pitchFamily="34" charset="0"/>
                <a:ea typeface="Segoe UI" pitchFamily="34" charset="0"/>
                <a:cs typeface="Segoe UI" pitchFamily="34" charset="0"/>
              </a:defRPr>
            </a:lvl5pPr>
            <a:lvl6pPr marL="2285222"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267"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11"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358" indent="0" algn="ctr" defTabSz="91408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smtClean="0"/>
              <a:t>Click to edit Master subtitle style</a:t>
            </a:r>
            <a:endParaRPr/>
          </a:p>
        </p:txBody>
      </p:sp>
      <p:sp>
        <p:nvSpPr>
          <p:cNvPr id="13" name="Title 1"/>
          <p:cNvSpPr txBox="1">
            <a:spLocks/>
          </p:cNvSpPr>
          <p:nvPr userDrawn="1"/>
        </p:nvSpPr>
        <p:spPr>
          <a:xfrm>
            <a:off x="193271" y="3376350"/>
            <a:ext cx="8409867" cy="1692617"/>
          </a:xfrm>
          <a:prstGeom prst="rect">
            <a:avLst/>
          </a:prstGeom>
          <a:solidFill>
            <a:srgbClr val="007233"/>
          </a:solidFill>
          <a:effectLst/>
        </p:spPr>
        <p:txBody>
          <a:bodyPr vert="horz" lIns="137160" tIns="137160" rIns="91409" bIns="137160" rtlCol="0" anchor="b" anchorCtr="0">
            <a:noAutofit/>
          </a:bodyPr>
          <a:lstStyle>
            <a:lvl1pPr algn="l" defTabSz="914088" rtl="0" eaLnBrk="1" latinLnBrk="0" hangingPunct="1">
              <a:spcBef>
                <a:spcPct val="0"/>
              </a:spcBef>
              <a:buNone/>
              <a:defRPr lang="en-US" sz="4000" kern="0" dirty="0">
                <a:ln w="3175">
                  <a:noFill/>
                </a:ln>
                <a:gradFill flip="none" rotWithShape="1">
                  <a:gsLst>
                    <a:gs pos="4583">
                      <a:srgbClr val="FFFFFF"/>
                    </a:gs>
                    <a:gs pos="100000">
                      <a:srgbClr val="FFFFFF"/>
                    </a:gs>
                  </a:gsLst>
                  <a:lin ang="5400000" scaled="0"/>
                  <a:tileRect/>
                </a:gradFill>
                <a:latin typeface="Segoe UI" pitchFamily="34" charset="0"/>
                <a:ea typeface="Segoe UI" pitchFamily="34" charset="0"/>
                <a:cs typeface="Segoe UI" pitchFamily="34" charset="0"/>
              </a:defRPr>
            </a:lvl1pPr>
          </a:lstStyle>
          <a:p>
            <a:endParaRPr/>
          </a:p>
        </p:txBody>
      </p:sp>
      <p:sp>
        <p:nvSpPr>
          <p:cNvPr id="14" name="top right small rectangle"/>
          <p:cNvSpPr/>
          <p:nvPr userDrawn="1"/>
        </p:nvSpPr>
        <p:spPr bwMode="auto">
          <a:xfrm>
            <a:off x="8682790" y="3374967"/>
            <a:ext cx="3257419" cy="1694322"/>
          </a:xfrm>
          <a:prstGeom prst="rect">
            <a:avLst/>
          </a:prstGeom>
          <a:solidFill>
            <a:schemeClr val="tx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20" t="16544" r="7275" b="16691"/>
          <a:stretch/>
        </p:blipFill>
        <p:spPr>
          <a:xfrm>
            <a:off x="11181757" y="4821401"/>
            <a:ext cx="740346" cy="218986"/>
          </a:xfrm>
          <a:prstGeom prst="rect">
            <a:avLst/>
          </a:prstGeom>
        </p:spPr>
      </p:pic>
      <p:sp>
        <p:nvSpPr>
          <p:cNvPr id="16" name="Text Placeholder 10"/>
          <p:cNvSpPr>
            <a:spLocks noGrp="1"/>
          </p:cNvSpPr>
          <p:nvPr>
            <p:ph type="body" sz="quarter" idx="10" hasCustomPrompt="1"/>
          </p:nvPr>
        </p:nvSpPr>
        <p:spPr>
          <a:xfrm>
            <a:off x="292101" y="3466407"/>
            <a:ext cx="8215796" cy="1485524"/>
          </a:xfrm>
          <a:prstGeom prst="rect">
            <a:avLst/>
          </a:prstGeom>
        </p:spPr>
        <p:txBody>
          <a:bodyPr anchor="b" anchorCtr="0">
            <a:normAutofit/>
          </a:bodyPr>
          <a:lstStyle>
            <a:lvl1pPr marL="0" indent="0">
              <a:buNone/>
              <a:defRPr sz="3600" b="0" baseline="0">
                <a:solidFill>
                  <a:schemeClr val="bg1"/>
                </a:solidFill>
                <a:latin typeface="Segoe UI Light" panose="020B0502040204020203" pitchFamily="34" charset="0"/>
                <a:cs typeface="Segoe UI Light" panose="020B0502040204020203" pitchFamily="34" charset="0"/>
              </a:defRPr>
            </a:lvl1pPr>
          </a:lstStyle>
          <a:p>
            <a:pPr lvl="0"/>
            <a:r>
              <a:rPr lang="en-US" dirty="0" smtClean="0"/>
              <a:t>Module or Section transition style</a:t>
            </a:r>
          </a:p>
        </p:txBody>
      </p:sp>
      <p:sp>
        <p:nvSpPr>
          <p:cNvPr id="11" name="Subtitle 2"/>
          <p:cNvSpPr>
            <a:spLocks noGrp="1"/>
          </p:cNvSpPr>
          <p:nvPr>
            <p:ph type="subTitle" idx="1"/>
          </p:nvPr>
        </p:nvSpPr>
        <p:spPr>
          <a:xfrm>
            <a:off x="193271" y="5132437"/>
            <a:ext cx="8409867" cy="1460779"/>
          </a:xfrm>
          <a:prstGeom prst="rect">
            <a:avLst/>
          </a:prstGeom>
        </p:spPr>
        <p:txBody>
          <a:bodyPr lIns="137160" tIns="137160" rIns="137160" bIns="137160" anchor="b" anchorCtr="0">
            <a:normAutofit/>
          </a:bodyPr>
          <a:lstStyle>
            <a:lvl1pPr marL="0" indent="0" algn="l" defTabSz="914052" rtl="0" eaLnBrk="1" latinLnBrk="0" hangingPunct="1">
              <a:lnSpc>
                <a:spcPct val="100000"/>
              </a:lnSpc>
              <a:spcBef>
                <a:spcPts val="0"/>
              </a:spcBef>
              <a:buSzPct val="90000"/>
              <a:buFont typeface="Arial" pitchFamily="34" charset="0"/>
              <a:buNone/>
              <a:defRPr lang="en-US" sz="2400" b="0" kern="0" spc="0" baseline="0" dirty="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457044" indent="0" algn="ctr">
              <a:buNone/>
              <a:defRPr>
                <a:solidFill>
                  <a:schemeClr val="tx1">
                    <a:tint val="75000"/>
                  </a:schemeClr>
                </a:solidFill>
              </a:defRPr>
            </a:lvl2pPr>
            <a:lvl3pPr marL="914088" indent="0" algn="ctr">
              <a:buNone/>
              <a:defRPr>
                <a:solidFill>
                  <a:schemeClr val="tx1">
                    <a:tint val="75000"/>
                  </a:schemeClr>
                </a:solidFill>
              </a:defRPr>
            </a:lvl3pPr>
            <a:lvl4pPr marL="1371133" indent="0" algn="ctr">
              <a:buNone/>
              <a:defRPr>
                <a:solidFill>
                  <a:schemeClr val="tx1">
                    <a:tint val="75000"/>
                  </a:schemeClr>
                </a:solidFill>
              </a:defRPr>
            </a:lvl4pPr>
            <a:lvl5pPr marL="1828178" indent="0" algn="ctr">
              <a:buNone/>
              <a:defRPr>
                <a:solidFill>
                  <a:schemeClr val="tx1">
                    <a:tint val="75000"/>
                  </a:schemeClr>
                </a:solidFill>
              </a:defRPr>
            </a:lvl5pPr>
            <a:lvl6pPr marL="2285222" indent="0" algn="ctr">
              <a:buNone/>
              <a:defRPr>
                <a:solidFill>
                  <a:schemeClr val="tx1">
                    <a:tint val="75000"/>
                  </a:schemeClr>
                </a:solidFill>
              </a:defRPr>
            </a:lvl6pPr>
            <a:lvl7pPr marL="2742267" indent="0" algn="ctr">
              <a:buNone/>
              <a:defRPr>
                <a:solidFill>
                  <a:schemeClr val="tx1">
                    <a:tint val="75000"/>
                  </a:schemeClr>
                </a:solidFill>
              </a:defRPr>
            </a:lvl7pPr>
            <a:lvl8pPr marL="3199311" indent="0" algn="ctr">
              <a:buNone/>
              <a:defRPr>
                <a:solidFill>
                  <a:schemeClr val="tx1">
                    <a:tint val="75000"/>
                  </a:schemeClr>
                </a:solidFill>
              </a:defRPr>
            </a:lvl8pPr>
            <a:lvl9pPr marL="3656358" indent="0" algn="ctr">
              <a:buNone/>
              <a:defRPr>
                <a:solidFill>
                  <a:schemeClr val="tx1">
                    <a:tint val="75000"/>
                  </a:schemeClr>
                </a:solidFill>
              </a:defRPr>
            </a:lvl9pPr>
          </a:lstStyle>
          <a:p>
            <a:r>
              <a:rPr lang="en-US" dirty="0" smtClean="0"/>
              <a:t>Click to edit Master subtitle style</a:t>
            </a:r>
            <a:endParaRPr lang="en-US" dirty="0"/>
          </a:p>
        </p:txBody>
      </p:sp>
      <p:sp>
        <p:nvSpPr>
          <p:cNvPr id="10" name="TextBox 9"/>
          <p:cNvSpPr txBox="1"/>
          <p:nvPr userDrawn="1"/>
        </p:nvSpPr>
        <p:spPr>
          <a:xfrm>
            <a:off x="193271" y="164177"/>
            <a:ext cx="3691466" cy="246221"/>
          </a:xfrm>
          <a:prstGeom prst="rect">
            <a:avLst/>
          </a:prstGeom>
          <a:noFill/>
        </p:spPr>
        <p:txBody>
          <a:bodyPr wrap="square" lIns="0" tIns="0" rIns="0" bIns="0" rtlCol="0" anchor="ctr">
            <a:spAutoFit/>
          </a:bodyPr>
          <a:lstStyle/>
          <a:p>
            <a:r>
              <a:rPr lang="en-US" sz="1600" dirty="0">
                <a:solidFill>
                  <a:prstClr val="black">
                    <a:lumMod val="75000"/>
                    <a:lumOff val="25000"/>
                    <a:alpha val="99000"/>
                  </a:prstClr>
                </a:solidFill>
                <a:latin typeface="Segoe UI" panose="020B0502040204020203" pitchFamily="34" charset="0"/>
                <a:cs typeface="Segoe UI" panose="020B0502040204020203" pitchFamily="34" charset="0"/>
              </a:rPr>
              <a:t>Microsoft Virtual Academy</a:t>
            </a:r>
          </a:p>
        </p:txBody>
      </p:sp>
    </p:spTree>
    <p:extLst>
      <p:ext uri="{BB962C8B-B14F-4D97-AF65-F5344CB8AC3E}">
        <p14:creationId xmlns:p14="http://schemas.microsoft.com/office/powerpoint/2010/main" val="14507611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smtClean="0"/>
              <a:t>Click to edit Master title style</a:t>
            </a:r>
            <a:endParaRPr lang="en-US" dirty="0"/>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93271" y="164177"/>
            <a:ext cx="3691466" cy="246221"/>
          </a:xfrm>
          <a:prstGeom prst="rect">
            <a:avLst/>
          </a:prstGeom>
          <a:noFill/>
        </p:spPr>
        <p:txBody>
          <a:bodyPr wrap="square" lIns="0" tIns="0" rIns="0" bIns="0" rtlCol="0" anchor="ctr">
            <a:spAutoFit/>
          </a:bodyPr>
          <a:lstStyle/>
          <a:p>
            <a:r>
              <a:rPr lang="en-US" sz="1600" dirty="0">
                <a:solidFill>
                  <a:prstClr val="black">
                    <a:lumMod val="75000"/>
                    <a:lumOff val="25000"/>
                    <a:alpha val="99000"/>
                  </a:prstClr>
                </a:solidFill>
                <a:latin typeface="Segoe UI" panose="020B0502040204020203" pitchFamily="34" charset="0"/>
                <a:cs typeface="Segoe UI" panose="020B0502040204020203" pitchFamily="34" charset="0"/>
              </a:rPr>
              <a:t>Microsoft Virtual Academy</a:t>
            </a:r>
          </a:p>
        </p:txBody>
      </p:sp>
    </p:spTree>
    <p:extLst>
      <p:ext uri="{BB962C8B-B14F-4D97-AF65-F5344CB8AC3E}">
        <p14:creationId xmlns:p14="http://schemas.microsoft.com/office/powerpoint/2010/main" val="7448677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910174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959278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33687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867898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5903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rgbClr val="002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prstClr val="white">
                    <a:lumMod val="85000"/>
                  </a:prstClr>
                </a:solidFill>
              </a:rPr>
              <a:t>©2014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val="506787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Layout">
    <p:spTree>
      <p:nvGrpSpPr>
        <p:cNvPr id="1" name=""/>
        <p:cNvGrpSpPr/>
        <p:nvPr/>
      </p:nvGrpSpPr>
      <p:grpSpPr>
        <a:xfrm>
          <a:off x="0" y="0"/>
          <a:ext cx="0" cy="0"/>
          <a:chOff x="0" y="0"/>
          <a:chExt cx="0" cy="0"/>
        </a:xfrm>
      </p:grpSpPr>
      <p:sp>
        <p:nvSpPr>
          <p:cNvPr id="3" name="Title Placeholder 9"/>
          <p:cNvSpPr>
            <a:spLocks noGrp="1"/>
          </p:cNvSpPr>
          <p:nvPr>
            <p:ph type="title"/>
          </p:nvPr>
        </p:nvSpPr>
        <p:spPr>
          <a:xfrm>
            <a:off x="608171" y="4468764"/>
            <a:ext cx="11432977" cy="1676400"/>
          </a:xfrm>
          <a:prstGeom prst="rect">
            <a:avLst/>
          </a:prstGeom>
        </p:spPr>
        <p:txBody>
          <a:bodyPr vert="horz" lIns="91409" tIns="45705" rIns="91409" bIns="45705" rtlCol="0" anchor="t" anchorCtr="0">
            <a:normAutofit/>
          </a:bodyPr>
          <a:lstStyle>
            <a:lvl1pPr>
              <a:defRPr sz="3600"/>
            </a:lvl1pPr>
          </a:lstStyle>
          <a:p>
            <a:r>
              <a:rPr lang="en-US" dirty="0" smtClean="0"/>
              <a:t>Click to edit Master title style</a:t>
            </a:r>
            <a:endParaRPr lang="en-US" dirty="0"/>
          </a:p>
        </p:txBody>
      </p:sp>
      <p:sp>
        <p:nvSpPr>
          <p:cNvPr id="2" name="TextBox 1"/>
          <p:cNvSpPr txBox="1"/>
          <p:nvPr userDrawn="1"/>
        </p:nvSpPr>
        <p:spPr>
          <a:xfrm>
            <a:off x="608171" y="3087325"/>
            <a:ext cx="11356757" cy="1107996"/>
          </a:xfrm>
          <a:prstGeom prst="rect">
            <a:avLst/>
          </a:prstGeom>
          <a:noFill/>
        </p:spPr>
        <p:txBody>
          <a:bodyPr wrap="square" rtlCol="0">
            <a:spAutoFit/>
          </a:bodyPr>
          <a:lstStyle/>
          <a:p>
            <a:pPr defTabSz="914088"/>
            <a:r>
              <a:rPr lang="en-US" sz="6600" dirty="0">
                <a:solidFill>
                  <a:prstClr val="black"/>
                </a:solidFill>
                <a:latin typeface="Segoe UI Light" pitchFamily="34" charset="0"/>
                <a:ea typeface="Segoe UI" pitchFamily="34" charset="0"/>
                <a:cs typeface="Segoe UI" pitchFamily="34" charset="0"/>
              </a:rPr>
              <a:t>DEMO</a:t>
            </a:r>
          </a:p>
        </p:txBody>
      </p:sp>
      <p:cxnSp>
        <p:nvCxnSpPr>
          <p:cNvPr id="6" name="Straight Connector 5"/>
          <p:cNvCxnSpPr/>
          <p:nvPr userDrawn="1"/>
        </p:nvCxnSpPr>
        <p:spPr>
          <a:xfrm>
            <a:off x="608171" y="4077925"/>
            <a:ext cx="1135675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193271" y="164177"/>
            <a:ext cx="3691466" cy="246221"/>
          </a:xfrm>
          <a:prstGeom prst="rect">
            <a:avLst/>
          </a:prstGeom>
          <a:noFill/>
        </p:spPr>
        <p:txBody>
          <a:bodyPr wrap="square" lIns="0" tIns="0" rIns="0" bIns="0" rtlCol="0" anchor="ctr">
            <a:spAutoFit/>
          </a:bodyPr>
          <a:lstStyle/>
          <a:p>
            <a:r>
              <a:rPr lang="en-US" sz="1600" dirty="0">
                <a:solidFill>
                  <a:prstClr val="black">
                    <a:lumMod val="75000"/>
                    <a:lumOff val="25000"/>
                    <a:alpha val="99000"/>
                  </a:prstClr>
                </a:solidFill>
                <a:latin typeface="Segoe UI" panose="020B0502040204020203" pitchFamily="34" charset="0"/>
                <a:cs typeface="Segoe UI" panose="020B0502040204020203" pitchFamily="34" charset="0"/>
              </a:rPr>
              <a:t>Microsoft Virtual Academy</a:t>
            </a:r>
          </a:p>
        </p:txBody>
      </p:sp>
    </p:spTree>
    <p:extLst>
      <p:ext uri="{BB962C8B-B14F-4D97-AF65-F5344CB8AC3E}">
        <p14:creationId xmlns:p14="http://schemas.microsoft.com/office/powerpoint/2010/main" val="18052886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191954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esources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1" y="280419"/>
            <a:ext cx="11151917" cy="771151"/>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377953" y="1402082"/>
            <a:ext cx="11151917" cy="1898981"/>
          </a:xfrm>
          <a:prstGeom prst="rect">
            <a:avLst/>
          </a:prstGeom>
        </p:spPr>
        <p:txBody>
          <a:bodyPr/>
          <a:lstStyle>
            <a:lvl1pPr marL="0" indent="0">
              <a:buNone/>
              <a:defRPr>
                <a:solidFill>
                  <a:schemeClr val="tx2"/>
                </a:solidFill>
              </a:defRPr>
            </a:lvl1pPr>
            <a:lvl2pPr marL="0" indent="0">
              <a:buNone/>
              <a:defRPr>
                <a:solidFill>
                  <a:schemeClr val="tx1"/>
                </a:solidFill>
                <a:latin typeface="+mj-lt"/>
              </a:defRPr>
            </a:lvl2pPr>
            <a:lvl3pPr marL="342900" indent="-342900">
              <a:buFont typeface="Wingdings" panose="05000000000000000000" pitchFamily="2" charset="2"/>
              <a:buChar char="§"/>
              <a:defRPr>
                <a:solidFill>
                  <a:schemeClr val="tx1"/>
                </a:solidFill>
                <a:latin typeface="+mj-lt"/>
              </a:defRPr>
            </a:lvl3pPr>
            <a:lvl4pPr marL="1371600" indent="0">
              <a:buNone/>
              <a:defRPr>
                <a:solidFill>
                  <a:schemeClr val="tx1"/>
                </a:solidFill>
              </a:defRPr>
            </a:lvl4pPr>
            <a:lvl5pPr marL="1828800" indent="0">
              <a:buNone/>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0"/>
            <a:endParaRPr lang="en-US" dirty="0" smtClean="0"/>
          </a:p>
        </p:txBody>
      </p:sp>
    </p:spTree>
    <p:extLst>
      <p:ext uri="{BB962C8B-B14F-4D97-AF65-F5344CB8AC3E}">
        <p14:creationId xmlns:p14="http://schemas.microsoft.com/office/powerpoint/2010/main" val="411136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6" name="Content Placeholder 5"/>
          <p:cNvSpPr>
            <a:spLocks noGrp="1"/>
          </p:cNvSpPr>
          <p:nvPr>
            <p:ph sz="quarter" idx="10"/>
          </p:nvPr>
        </p:nvSpPr>
        <p:spPr>
          <a:xfrm>
            <a:off x="379413" y="1388226"/>
            <a:ext cx="11525250" cy="5290388"/>
          </a:xfrm>
          <a:prstGeom prst="rect">
            <a:avLst/>
          </a:prstGeom>
        </p:spPr>
        <p:txBody>
          <a:bodyPr/>
          <a:lstStyle>
            <a:lvl1pPr>
              <a:spcBef>
                <a:spcPts val="1400"/>
              </a:spcBef>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82873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3"/>
          <p:cNvSpPr>
            <a:spLocks noGrp="1"/>
          </p:cNvSpPr>
          <p:nvPr>
            <p:ph sz="half" idx="2"/>
          </p:nvPr>
        </p:nvSpPr>
        <p:spPr>
          <a:xfrm>
            <a:off x="379511" y="1371601"/>
            <a:ext cx="5616915"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5"/>
          <p:cNvSpPr>
            <a:spLocks noGrp="1"/>
          </p:cNvSpPr>
          <p:nvPr>
            <p:ph sz="quarter" idx="4"/>
          </p:nvPr>
        </p:nvSpPr>
        <p:spPr>
          <a:xfrm>
            <a:off x="6275742" y="1371601"/>
            <a:ext cx="5619121" cy="4953001"/>
          </a:xfrm>
          <a:prstGeom prst="rect">
            <a:avLst/>
          </a:prstGeo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08684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511" y="1330656"/>
            <a:ext cx="5616915" cy="639762"/>
          </a:xfrm>
          <a:prstGeom prst="rect">
            <a:avLst/>
          </a:prstGeom>
          <a:solidFill>
            <a:srgbClr val="86C400"/>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511" y="1981200"/>
            <a:ext cx="5616915"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345807" y="1330656"/>
            <a:ext cx="5619121" cy="639762"/>
          </a:xfrm>
          <a:prstGeom prst="rect">
            <a:avLst/>
          </a:prstGeom>
          <a:solidFill>
            <a:srgbClr val="1F497D"/>
          </a:solidFill>
        </p:spPr>
        <p:txBody>
          <a:bodyPr anchor="b">
            <a:normAutofit/>
          </a:bodyPr>
          <a:lstStyle>
            <a:lvl1pPr marL="0" indent="0">
              <a:buNone/>
              <a:defRPr sz="3200" b="1">
                <a:solidFill>
                  <a:schemeClr val="bg1"/>
                </a:solidFill>
                <a:effectLst/>
              </a:defRPr>
            </a:lvl1pPr>
            <a:lvl2pPr marL="457044" indent="0">
              <a:buNone/>
              <a:defRPr sz="2000" b="1"/>
            </a:lvl2pPr>
            <a:lvl3pPr marL="914088" indent="0">
              <a:buNone/>
              <a:defRPr sz="1800" b="1"/>
            </a:lvl3pPr>
            <a:lvl4pPr marL="1371133" indent="0">
              <a:buNone/>
              <a:defRPr sz="1600" b="1"/>
            </a:lvl4pPr>
            <a:lvl5pPr marL="1828178" indent="0">
              <a:buNone/>
              <a:defRPr sz="1600" b="1"/>
            </a:lvl5pPr>
            <a:lvl6pPr marL="2285222" indent="0">
              <a:buNone/>
              <a:defRPr sz="1600" b="1"/>
            </a:lvl6pPr>
            <a:lvl7pPr marL="2742267" indent="0">
              <a:buNone/>
              <a:defRPr sz="1600" b="1"/>
            </a:lvl7pPr>
            <a:lvl8pPr marL="3199311" indent="0">
              <a:buNone/>
              <a:defRPr sz="1600" b="1"/>
            </a:lvl8pPr>
            <a:lvl9pPr marL="3656358"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345807" y="1981200"/>
            <a:ext cx="5619121" cy="4648200"/>
          </a:xfrm>
          <a:prstGeom prst="rect">
            <a:avLst/>
          </a:prstGeom>
        </p:spPr>
        <p:txBody>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69574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599778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8253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Color 1 Layout">
    <p:spTree>
      <p:nvGrpSpPr>
        <p:cNvPr id="1" name=""/>
        <p:cNvGrpSpPr/>
        <p:nvPr/>
      </p:nvGrpSpPr>
      <p:grpSpPr>
        <a:xfrm>
          <a:off x="0" y="0"/>
          <a:ext cx="0" cy="0"/>
          <a:chOff x="0" y="0"/>
          <a:chExt cx="0" cy="0"/>
        </a:xfrm>
      </p:grpSpPr>
      <p:sp>
        <p:nvSpPr>
          <p:cNvPr id="6" name="top right small rectangle"/>
          <p:cNvSpPr/>
          <p:nvPr userDrawn="1"/>
        </p:nvSpPr>
        <p:spPr bwMode="auto">
          <a:xfrm>
            <a:off x="0" y="0"/>
            <a:ext cx="12192000" cy="6858000"/>
          </a:xfrm>
          <a:prstGeom prst="rect">
            <a:avLst/>
          </a:prstGeom>
          <a:solidFill>
            <a:srgbClr val="002050"/>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04" tIns="45703" rIns="91404" bIns="45703" numCol="1"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 name="Rectangle 2"/>
          <p:cNvSpPr>
            <a:spLocks noChangeArrowheads="1"/>
          </p:cNvSpPr>
          <p:nvPr userDrawn="1"/>
        </p:nvSpPr>
        <p:spPr bwMode="auto">
          <a:xfrm>
            <a:off x="530087" y="5960743"/>
            <a:ext cx="11078818" cy="738664"/>
          </a:xfrm>
          <a:prstGeom prst="rect">
            <a:avLst/>
          </a:prstGeom>
          <a:noFill/>
          <a:ln w="9525">
            <a:noFill/>
            <a:miter lim="800000"/>
            <a:headEnd/>
            <a:tailEnd/>
          </a:ln>
        </p:spPr>
        <p:txBody>
          <a:bodyPr wrap="square">
            <a:spAutoFit/>
          </a:bodyPr>
          <a:lstStyle/>
          <a:p>
            <a:pPr marL="0" lvl="1" defTabSz="914088">
              <a:defRPr/>
            </a:pPr>
            <a:r>
              <a:rPr lang="en-US" sz="1050" dirty="0">
                <a:solidFill>
                  <a:prstClr val="white">
                    <a:lumMod val="85000"/>
                  </a:prstClr>
                </a:solidFill>
              </a:rPr>
              <a:t>©2014 Microsoft Corporation. All rights reserved. Microsoft, Windows, Office, Azure, System Center, Dynamics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9719"/>
          <a:stretch/>
        </p:blipFill>
        <p:spPr>
          <a:xfrm>
            <a:off x="530087" y="2940117"/>
            <a:ext cx="5473148" cy="2229412"/>
          </a:xfrm>
          <a:prstGeom prst="rect">
            <a:avLst/>
          </a:prstGeom>
        </p:spPr>
      </p:pic>
    </p:spTree>
    <p:extLst>
      <p:ext uri="{BB962C8B-B14F-4D97-AF65-F5344CB8AC3E}">
        <p14:creationId xmlns:p14="http://schemas.microsoft.com/office/powerpoint/2010/main" val="59291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239" y="2084172"/>
            <a:ext cx="11653523" cy="1796217"/>
          </a:xfrm>
          <a:noFill/>
        </p:spPr>
        <p:txBody>
          <a:bodyPr anchorCtr="0"/>
          <a:lstStyle>
            <a:lvl1pPr>
              <a:defRPr sz="8627" spc="-98"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927679826"/>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6375395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iming>
    <p:tnLst>
      <p:par>
        <p:cTn id="1" dur="indefinite" restart="never" nodeType="tmRoot"/>
      </p:par>
    </p:tnLst>
  </p:timing>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9514" y="182215"/>
            <a:ext cx="11524432" cy="1063487"/>
          </a:xfrm>
          <a:prstGeom prst="rect">
            <a:avLst/>
          </a:prstGeom>
        </p:spPr>
        <p:txBody>
          <a:bodyPr vert="horz" lIns="91409" tIns="45705" rIns="91409" bIns="45705" rtlCol="0" anchor="t" anchorCtr="0">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10327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088" rtl="0" eaLnBrk="1" latinLnBrk="0" hangingPunct="1">
        <a:lnSpc>
          <a:spcPct val="80000"/>
        </a:lnSpc>
        <a:spcBef>
          <a:spcPct val="0"/>
        </a:spcBef>
        <a:buNone/>
        <a:defRPr sz="4400" kern="12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p:titleStyle>
    <p:bodyStyle>
      <a:lvl1pPr marL="342783" indent="-342783" algn="l" defTabSz="914088" rtl="0" eaLnBrk="1" latinLnBrk="0" hangingPunct="1">
        <a:spcBef>
          <a:spcPts val="1200"/>
        </a:spcBef>
        <a:buFont typeface="Arial" pitchFamily="34" charset="0"/>
        <a:buChar char="•"/>
        <a:defRPr sz="3200" b="1"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1pPr>
      <a:lvl2pPr marL="742698" indent="-285652" algn="l" defTabSz="914088" rtl="0" eaLnBrk="1" latinLnBrk="0" hangingPunct="1">
        <a:spcBef>
          <a:spcPts val="300"/>
        </a:spcBef>
        <a:spcAft>
          <a:spcPts val="300"/>
        </a:spcAft>
        <a:buFont typeface="Arial" pitchFamily="34" charset="0"/>
        <a:buChar char="–"/>
        <a:defRPr sz="28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2pPr>
      <a:lvl3pPr marL="1142612" indent="-228522" algn="l" defTabSz="914088" rtl="0" eaLnBrk="1" latinLnBrk="0" hangingPunct="1">
        <a:spcBef>
          <a:spcPts val="200"/>
        </a:spcBef>
        <a:spcAft>
          <a:spcPts val="200"/>
        </a:spcAft>
        <a:buFont typeface="Arial" pitchFamily="34" charset="0"/>
        <a:buChar char="•"/>
        <a:defRPr sz="24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3pPr>
      <a:lvl4pPr marL="1599657"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4pPr>
      <a:lvl5pPr marL="2056700" indent="-228522" algn="l" defTabSz="914088" rtl="0" eaLnBrk="1" latinLnBrk="0" hangingPunct="1">
        <a:spcBef>
          <a:spcPct val="20000"/>
        </a:spcBef>
        <a:buFont typeface="Arial" pitchFamily="34" charset="0"/>
        <a:buChar char="»"/>
        <a:defRPr sz="2000" kern="0" baseline="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lvl5pPr>
      <a:lvl6pPr marL="2513745"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9"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3"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8"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4"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3" algn="l" defTabSz="914088" rtl="0" eaLnBrk="1" latinLnBrk="0" hangingPunct="1">
        <a:defRPr sz="1800" kern="1200">
          <a:solidFill>
            <a:schemeClr val="tx1"/>
          </a:solidFill>
          <a:latin typeface="+mn-lt"/>
          <a:ea typeface="+mn-ea"/>
          <a:cs typeface="+mn-cs"/>
        </a:defRPr>
      </a:lvl4pPr>
      <a:lvl5pPr marL="1828178" algn="l" defTabSz="914088" rtl="0" eaLnBrk="1" latinLnBrk="0" hangingPunct="1">
        <a:defRPr sz="1800" kern="1200">
          <a:solidFill>
            <a:schemeClr val="tx1"/>
          </a:solidFill>
          <a:latin typeface="+mn-lt"/>
          <a:ea typeface="+mn-ea"/>
          <a:cs typeface="+mn-cs"/>
        </a:defRPr>
      </a:lvl5pPr>
      <a:lvl6pPr marL="2285222" algn="l" defTabSz="914088" rtl="0" eaLnBrk="1" latinLnBrk="0" hangingPunct="1">
        <a:defRPr sz="1800" kern="1200">
          <a:solidFill>
            <a:schemeClr val="tx1"/>
          </a:solidFill>
          <a:latin typeface="+mn-lt"/>
          <a:ea typeface="+mn-ea"/>
          <a:cs typeface="+mn-cs"/>
        </a:defRPr>
      </a:lvl6pPr>
      <a:lvl7pPr marL="2742267" algn="l" defTabSz="914088" rtl="0" eaLnBrk="1" latinLnBrk="0" hangingPunct="1">
        <a:defRPr sz="1800" kern="1200">
          <a:solidFill>
            <a:schemeClr val="tx1"/>
          </a:solidFill>
          <a:latin typeface="+mn-lt"/>
          <a:ea typeface="+mn-ea"/>
          <a:cs typeface="+mn-cs"/>
        </a:defRPr>
      </a:lvl7pPr>
      <a:lvl8pPr marL="3199311" algn="l" defTabSz="914088" rtl="0" eaLnBrk="1" latinLnBrk="0" hangingPunct="1">
        <a:defRPr sz="1800" kern="1200">
          <a:solidFill>
            <a:schemeClr val="tx1"/>
          </a:solidFill>
          <a:latin typeface="+mn-lt"/>
          <a:ea typeface="+mn-ea"/>
          <a:cs typeface="+mn-cs"/>
        </a:defRPr>
      </a:lvl8pPr>
      <a:lvl9pPr marL="3656358"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5.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7.emf"/><Relationship Id="rId11" Type="http://schemas.openxmlformats.org/officeDocument/2006/relationships/image" Target="../media/image16.png"/><Relationship Id="rId5" Type="http://schemas.openxmlformats.org/officeDocument/2006/relationships/image" Target="../media/image36.png"/><Relationship Id="rId10" Type="http://schemas.openxmlformats.org/officeDocument/2006/relationships/image" Target="../media/image41.png"/><Relationship Id="rId4" Type="http://schemas.microsoft.com/office/2007/relationships/hdphoto" Target="../media/hdphoto5.wdp"/><Relationship Id="rId9" Type="http://schemas.openxmlformats.org/officeDocument/2006/relationships/image" Target="../media/image40.emf"/></Relationships>
</file>

<file path=ppt/slides/_rels/slide12.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33.png"/><Relationship Id="rId3"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chart" Target="../charts/chart2.xml"/><Relationship Id="rId5" Type="http://schemas.openxmlformats.org/officeDocument/2006/relationships/image" Target="../media/image36.png"/><Relationship Id="rId15" Type="http://schemas.openxmlformats.org/officeDocument/2006/relationships/image" Target="../media/image16.png"/><Relationship Id="rId10" Type="http://schemas.openxmlformats.org/officeDocument/2006/relationships/chart" Target="../charts/chart1.xml"/><Relationship Id="rId4" Type="http://schemas.microsoft.com/office/2007/relationships/hdphoto" Target="../media/hdphoto5.wdp"/><Relationship Id="rId9" Type="http://schemas.openxmlformats.org/officeDocument/2006/relationships/image" Target="../media/image42.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0.png"/><Relationship Id="rId12"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32.png"/><Relationship Id="rId5" Type="http://schemas.openxmlformats.org/officeDocument/2006/relationships/image" Target="../media/image36.png"/><Relationship Id="rId10" Type="http://schemas.openxmlformats.org/officeDocument/2006/relationships/image" Target="../media/image16.png"/><Relationship Id="rId4" Type="http://schemas.microsoft.com/office/2007/relationships/hdphoto" Target="../media/hdphoto5.wdp"/><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2.wdp"/><Relationship Id="rId3" Type="http://schemas.openxmlformats.org/officeDocument/2006/relationships/hyperlink" Target="http://www.5nine.com/cloudsecurity" TargetMode="External"/><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hyperlink" Target="http://www.5nine.ru/" TargetMode="External"/><Relationship Id="rId11" Type="http://schemas.microsoft.com/office/2007/relationships/hdphoto" Target="../media/hdphoto1.wdp"/><Relationship Id="rId5" Type="http://schemas.openxmlformats.org/officeDocument/2006/relationships/hyperlink" Target="http://www.5nine.com/v2vconverter" TargetMode="External"/><Relationship Id="rId15" Type="http://schemas.microsoft.com/office/2007/relationships/hdphoto" Target="../media/hdphoto3.wdp"/><Relationship Id="rId10" Type="http://schemas.openxmlformats.org/officeDocument/2006/relationships/image" Target="../media/image10.png"/><Relationship Id="rId4" Type="http://schemas.openxmlformats.org/officeDocument/2006/relationships/hyperlink" Target="http://www.5nine.com/manager" TargetMode="External"/><Relationship Id="rId9" Type="http://schemas.openxmlformats.org/officeDocument/2006/relationships/image" Target="../media/image9.jpe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xml"/><Relationship Id="rId6" Type="http://schemas.openxmlformats.org/officeDocument/2006/relationships/image" Target="../media/image55.jp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20.emf"/><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microsoft.com/office/2007/relationships/hdphoto" Target="../media/hdphoto4.wdp"/><Relationship Id="rId9" Type="http://schemas.openxmlformats.org/officeDocument/2006/relationships/image" Target="../media/image15.pn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aka.ms/HyperVGuestOS"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28.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29.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Box 4"/>
          <p:cNvSpPr txBox="1"/>
          <p:nvPr/>
        </p:nvSpPr>
        <p:spPr>
          <a:xfrm>
            <a:off x="654908" y="1720600"/>
            <a:ext cx="10832242" cy="1323439"/>
          </a:xfrm>
          <a:prstGeom prst="rect">
            <a:avLst/>
          </a:prstGeom>
          <a:noFill/>
        </p:spPr>
        <p:txBody>
          <a:bodyPr wrap="square" rtlCol="0">
            <a:spAutoFit/>
          </a:bodyPr>
          <a:lstStyle/>
          <a:p>
            <a:pPr algn="ctr">
              <a:buClr>
                <a:srgbClr val="00BBE1"/>
              </a:buClr>
            </a:pPr>
            <a:r>
              <a:rPr lang="ru-RU" sz="4000" dirty="0">
                <a:solidFill>
                  <a:schemeClr val="bg1"/>
                </a:solidFill>
              </a:rPr>
              <a:t>Развертывание безопасности как услуги (</a:t>
            </a:r>
            <a:r>
              <a:rPr lang="ru-RU" sz="4000" dirty="0" err="1">
                <a:solidFill>
                  <a:schemeClr val="bg1"/>
                </a:solidFill>
              </a:rPr>
              <a:t>SECaaS</a:t>
            </a:r>
            <a:r>
              <a:rPr lang="ru-RU" sz="4000" dirty="0">
                <a:solidFill>
                  <a:schemeClr val="bg1"/>
                </a:solidFill>
              </a:rPr>
              <a:t>) на платформе Microsoft </a:t>
            </a:r>
            <a:r>
              <a:rPr lang="ru-RU" sz="4000" dirty="0" err="1">
                <a:solidFill>
                  <a:schemeClr val="bg1"/>
                </a:solidFill>
              </a:rPr>
              <a:t>Cloud</a:t>
            </a:r>
            <a:r>
              <a:rPr lang="ru-RU" sz="4000" dirty="0">
                <a:solidFill>
                  <a:schemeClr val="bg1"/>
                </a:solidFill>
              </a:rPr>
              <a:t> OS/</a:t>
            </a:r>
            <a:r>
              <a:rPr lang="ru-RU" sz="4000" dirty="0" err="1">
                <a:solidFill>
                  <a:schemeClr val="bg1"/>
                </a:solidFill>
              </a:rPr>
              <a:t>Azure</a:t>
            </a:r>
            <a:r>
              <a:rPr lang="ru-RU" sz="4000" dirty="0">
                <a:solidFill>
                  <a:schemeClr val="bg1"/>
                </a:solidFill>
              </a:rPr>
              <a:t> </a:t>
            </a:r>
            <a:r>
              <a:rPr lang="ru-RU" sz="4000" dirty="0" err="1">
                <a:solidFill>
                  <a:schemeClr val="bg1"/>
                </a:solidFill>
              </a:rPr>
              <a:t>Pack</a:t>
            </a:r>
            <a:r>
              <a:rPr lang="ru-RU" sz="4000" dirty="0">
                <a:solidFill>
                  <a:schemeClr val="bg1"/>
                </a:solidFill>
              </a:rPr>
              <a:t> </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1638300" y="4394537"/>
            <a:ext cx="9293014" cy="1015663"/>
          </a:xfrm>
          <a:prstGeom prst="rect">
            <a:avLst/>
          </a:prstGeom>
          <a:noFill/>
        </p:spPr>
        <p:txBody>
          <a:bodyPr wrap="square" rtlCol="0">
            <a:spAutoFit/>
          </a:bodyPr>
          <a:lstStyle/>
          <a:p>
            <a:pPr>
              <a:buClr>
                <a:srgbClr val="00BBE1"/>
              </a:buClr>
            </a:pPr>
            <a:r>
              <a:rPr lang="ru-RU" sz="2000" dirty="0" smtClean="0">
                <a:solidFill>
                  <a:schemeClr val="bg1"/>
                </a:solidFill>
                <a:latin typeface="Segoe UI" panose="020B0502040204020203" pitchFamily="34" charset="0"/>
                <a:cs typeface="Segoe UI" panose="020B0502040204020203" pitchFamily="34" charset="0"/>
              </a:rPr>
              <a:t>Юрий Бражников</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Глава российского офиса</a:t>
            </a: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5nine Software</a:t>
            </a:r>
            <a:endParaRPr lang="en-US" sz="2000" dirty="0">
              <a:solidFill>
                <a:srgbClr val="8BE1FF"/>
              </a:solidFill>
              <a:latin typeface="Segoe UI Light" panose="020B0502040204020203" pitchFamily="34" charset="0"/>
              <a:cs typeface="Segoe UI Light"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174" y="374681"/>
            <a:ext cx="1081751" cy="8113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25" y="374681"/>
            <a:ext cx="3206690" cy="776620"/>
          </a:xfrm>
          <a:prstGeom prst="rect">
            <a:avLst/>
          </a:prstGeom>
        </p:spPr>
      </p:pic>
    </p:spTree>
    <p:extLst>
      <p:ext uri="{BB962C8B-B14F-4D97-AF65-F5344CB8AC3E}">
        <p14:creationId xmlns:p14="http://schemas.microsoft.com/office/powerpoint/2010/main" val="38638636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5nine Cloud Security</a:t>
            </a:r>
            <a:endParaRPr lang="en-US" i="1" dirty="0"/>
          </a:p>
        </p:txBody>
      </p:sp>
      <p:sp>
        <p:nvSpPr>
          <p:cNvPr id="2" name="Text Placeholder 1"/>
          <p:cNvSpPr>
            <a:spLocks noGrp="1"/>
          </p:cNvSpPr>
          <p:nvPr>
            <p:ph idx="10"/>
          </p:nvPr>
        </p:nvSpPr>
        <p:spPr>
          <a:xfrm>
            <a:off x="379514" y="893037"/>
            <a:ext cx="8716985" cy="5875898"/>
          </a:xfrm>
        </p:spPr>
        <p:txBody>
          <a:bodyPr/>
          <a:lstStyle/>
          <a:p>
            <a:pPr marL="0" indent="0">
              <a:buNone/>
            </a:pPr>
            <a:r>
              <a:rPr lang="en-US" sz="2400" i="1" dirty="0" smtClean="0"/>
              <a:t> </a:t>
            </a:r>
            <a:r>
              <a:rPr lang="ru-RU" sz="2400" i="1" dirty="0" smtClean="0"/>
              <a:t>Комплексное решение по обеспечению безопасности и соответствия законодательству,</a:t>
            </a:r>
            <a:r>
              <a:rPr lang="en-US" sz="2400" i="1" dirty="0" smtClean="0"/>
              <a:t> </a:t>
            </a:r>
            <a:r>
              <a:rPr lang="ru-RU" sz="2400" i="1" dirty="0" smtClean="0"/>
              <a:t>разработанное специально для </a:t>
            </a:r>
            <a:r>
              <a:rPr lang="en-US" sz="2400" i="1" dirty="0" smtClean="0"/>
              <a:t>Hyper-V</a:t>
            </a:r>
            <a:endParaRPr lang="en-US" sz="2400" dirty="0" smtClean="0"/>
          </a:p>
          <a:p>
            <a:pPr lvl="0"/>
            <a:r>
              <a:rPr lang="ru-RU" sz="2000" dirty="0" smtClean="0"/>
              <a:t>Усиливает защиту виртуальной среды </a:t>
            </a:r>
            <a:r>
              <a:rPr lang="en-US" sz="2000" dirty="0" smtClean="0"/>
              <a:t>Hyper-V </a:t>
            </a:r>
            <a:r>
              <a:rPr lang="ru-RU" sz="2000" dirty="0" smtClean="0"/>
              <a:t>при помощи:</a:t>
            </a:r>
            <a:endParaRPr lang="en-US" sz="2000" dirty="0"/>
          </a:p>
          <a:p>
            <a:pPr lvl="1"/>
            <a:r>
              <a:rPr lang="ru-RU" sz="1800" dirty="0" smtClean="0"/>
              <a:t>Многопользовательского межсетевого </a:t>
            </a:r>
            <a:r>
              <a:rPr lang="ru-RU" sz="1800" dirty="0"/>
              <a:t>э</a:t>
            </a:r>
            <a:r>
              <a:rPr lang="ru-RU" sz="1800" dirty="0" smtClean="0"/>
              <a:t>крана </a:t>
            </a:r>
            <a:endParaRPr lang="en-US" sz="1800" dirty="0" smtClean="0"/>
          </a:p>
          <a:p>
            <a:pPr lvl="1"/>
            <a:r>
              <a:rPr lang="ru-RU" sz="1800" dirty="0" err="1" smtClean="0"/>
              <a:t>Безагентного</a:t>
            </a:r>
            <a:r>
              <a:rPr lang="ru-RU" sz="1800" dirty="0" smtClean="0"/>
              <a:t> антивируса Лаборатории Касперского</a:t>
            </a:r>
            <a:endParaRPr lang="en-US" sz="1800" dirty="0" smtClean="0"/>
          </a:p>
          <a:p>
            <a:pPr lvl="1"/>
            <a:r>
              <a:rPr lang="ru-RU" sz="1800" dirty="0" smtClean="0"/>
              <a:t>Обнаружения угроз в виртуальной сети </a:t>
            </a:r>
            <a:endParaRPr lang="en-US" sz="1800" dirty="0" smtClean="0"/>
          </a:p>
          <a:p>
            <a:pPr lvl="1"/>
            <a:r>
              <a:rPr lang="ru-RU" sz="1800" dirty="0" smtClean="0"/>
              <a:t>Обнаружения вторжений на уровне приложений</a:t>
            </a:r>
            <a:endParaRPr lang="en-US" sz="1800" dirty="0" smtClean="0"/>
          </a:p>
          <a:p>
            <a:pPr lvl="1"/>
            <a:r>
              <a:rPr lang="ru-RU" sz="1800" dirty="0" smtClean="0"/>
              <a:t>Безопасность как сервис</a:t>
            </a:r>
            <a:r>
              <a:rPr lang="en-US" sz="1800" dirty="0" smtClean="0"/>
              <a:t> (</a:t>
            </a:r>
            <a:r>
              <a:rPr lang="en-US" sz="1800" dirty="0" err="1" smtClean="0"/>
              <a:t>SECaaS</a:t>
            </a:r>
            <a:r>
              <a:rPr lang="en-US" sz="1800" dirty="0" smtClean="0"/>
              <a:t>) </a:t>
            </a:r>
            <a:r>
              <a:rPr lang="ru-RU" sz="1800" dirty="0" smtClean="0"/>
              <a:t>при помощи </a:t>
            </a:r>
            <a:r>
              <a:rPr lang="en-US" sz="1800" dirty="0" smtClean="0"/>
              <a:t>Azure Pack (WAP)</a:t>
            </a:r>
          </a:p>
          <a:p>
            <a:pPr lvl="1"/>
            <a:r>
              <a:rPr lang="en-US" sz="1800" dirty="0" smtClean="0"/>
              <a:t>System Center Virtual Machine Manager (SCVMM) Plugin</a:t>
            </a:r>
            <a:endParaRPr lang="ru-RU" sz="1800" dirty="0" smtClean="0"/>
          </a:p>
          <a:p>
            <a:pPr lvl="1"/>
            <a:r>
              <a:rPr lang="ru-RU" sz="1800" dirty="0" err="1" smtClean="0"/>
              <a:t>Логирования</a:t>
            </a:r>
            <a:r>
              <a:rPr lang="ru-RU" sz="1800" dirty="0" smtClean="0"/>
              <a:t> событий безопасности</a:t>
            </a:r>
            <a:endParaRPr lang="en-US" sz="1800" dirty="0" smtClean="0"/>
          </a:p>
          <a:p>
            <a:pPr lvl="0"/>
            <a:r>
              <a:rPr lang="ru-RU" sz="2000" dirty="0" smtClean="0"/>
              <a:t>Увеличивает производительность хостов, потребляя минимум ресурсов при высоком быстродействии</a:t>
            </a:r>
            <a:endParaRPr lang="en-US" sz="2000" dirty="0" smtClean="0"/>
          </a:p>
          <a:p>
            <a:r>
              <a:rPr lang="ru-RU" sz="2000" dirty="0" smtClean="0"/>
              <a:t>Автоматизирует защиту ВМ, виртуальных сетей и хранилищ</a:t>
            </a:r>
            <a:r>
              <a:rPr lang="en-US" sz="2000" dirty="0" smtClean="0"/>
              <a:t> </a:t>
            </a:r>
          </a:p>
          <a:p>
            <a:pPr marL="0" lvl="0" indent="0">
              <a:buNone/>
            </a:pP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5263" y="1419611"/>
            <a:ext cx="3645624" cy="228550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10069134" y="5760507"/>
            <a:ext cx="1474616" cy="609081"/>
          </a:xfrm>
          <a:prstGeom prst="rect">
            <a:avLst/>
          </a:prstGeom>
        </p:spPr>
      </p:pic>
      <p:pic>
        <p:nvPicPr>
          <p:cNvPr id="3074" name="Picture 2" descr="Kaspersk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8058" y="3812424"/>
            <a:ext cx="2072471" cy="613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reatTrac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84407" y="4452730"/>
            <a:ext cx="1879772" cy="699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8008" y="5061232"/>
            <a:ext cx="1052570" cy="572202"/>
          </a:xfrm>
          <a:prstGeom prst="rect">
            <a:avLst/>
          </a:prstGeom>
        </p:spPr>
      </p:pic>
      <p:sp>
        <p:nvSpPr>
          <p:cNvPr id="7" name="Rectangle 6"/>
          <p:cNvSpPr/>
          <p:nvPr/>
        </p:nvSpPr>
        <p:spPr>
          <a:xfrm>
            <a:off x="-41565" y="6622566"/>
            <a:ext cx="6096000" cy="253916"/>
          </a:xfrm>
          <a:prstGeom prst="rect">
            <a:avLst/>
          </a:prstGeom>
        </p:spPr>
        <p:txBody>
          <a:bodyPr>
            <a:spAutoFit/>
          </a:bodyPr>
          <a:lstStyle/>
          <a:p>
            <a:r>
              <a:rPr lang="en-US" sz="1050" i="1" dirty="0" smtClean="0">
                <a:solidFill>
                  <a:srgbClr val="000000"/>
                </a:solidFill>
                <a:ea typeface="Calibri" panose="020F0502020204030204" pitchFamily="34" charset="0"/>
                <a:cs typeface="Times New Roman" panose="02020603050405020304" pitchFamily="18" charset="0"/>
              </a:rPr>
              <a:t>© 2015 Snort and the Snort Pig are registered trademarks of Cisco. All rights reserved.</a:t>
            </a:r>
            <a:endParaRPr lang="en-US" sz="1050" dirty="0">
              <a:solidFill>
                <a:prstClr val="black"/>
              </a:solidFill>
            </a:endParaRPr>
          </a:p>
        </p:txBody>
      </p:sp>
      <p:pic>
        <p:nvPicPr>
          <p:cNvPr id="11" name="Picture 10"/>
          <p:cNvPicPr>
            <a:picLocks noChangeAspect="1"/>
          </p:cNvPicPr>
          <p:nvPr/>
        </p:nvPicPr>
        <p:blipFill>
          <a:blip r:embed="rId8"/>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2666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bwMode="auto">
          <a:xfrm>
            <a:off x="5705908" y="4371451"/>
            <a:ext cx="2418086" cy="1838915"/>
          </a:xfrm>
          <a:prstGeom prst="roundRect">
            <a:avLst/>
          </a:prstGeom>
          <a:noFill/>
          <a:ln w="38100">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dirty="0">
              <a:solidFill>
                <a:prstClr val="white"/>
              </a:solidFill>
            </a:endParaRPr>
          </a:p>
        </p:txBody>
      </p:sp>
      <p:sp>
        <p:nvSpPr>
          <p:cNvPr id="105" name="Rounded Rectangle 104"/>
          <p:cNvSpPr/>
          <p:nvPr/>
        </p:nvSpPr>
        <p:spPr bwMode="auto">
          <a:xfrm>
            <a:off x="5383569" y="1051814"/>
            <a:ext cx="3863115" cy="2516304"/>
          </a:xfrm>
          <a:prstGeom prst="roundRect">
            <a:avLst/>
          </a:prstGeom>
          <a:noFill/>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dirty="0">
              <a:solidFill>
                <a:prstClr val="white"/>
              </a:solidFill>
            </a:endParaRPr>
          </a:p>
        </p:txBody>
      </p:sp>
      <p:cxnSp>
        <p:nvCxnSpPr>
          <p:cNvPr id="4" name="Elbow Connector 3"/>
          <p:cNvCxnSpPr/>
          <p:nvPr/>
        </p:nvCxnSpPr>
        <p:spPr>
          <a:xfrm flipV="1">
            <a:off x="1402362" y="2764785"/>
            <a:ext cx="4263640" cy="1606876"/>
          </a:xfrm>
          <a:prstGeom prst="bentConnector3">
            <a:avLst>
              <a:gd name="adj1" fmla="val -395"/>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4"/>
          <p:cNvCxnSpPr/>
          <p:nvPr/>
        </p:nvCxnSpPr>
        <p:spPr>
          <a:xfrm flipV="1">
            <a:off x="2675769" y="2764785"/>
            <a:ext cx="2990233" cy="1606876"/>
          </a:xfrm>
          <a:prstGeom prst="bentConnector3">
            <a:avLst>
              <a:gd name="adj1" fmla="val -94"/>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rot="5400000" flipH="1" flipV="1">
            <a:off x="3251519" y="3564589"/>
            <a:ext cx="1613732" cy="0"/>
          </a:xfrm>
          <a:prstGeom prst="bentConnector3">
            <a:avLst>
              <a:gd name="adj1" fmla="val 50000"/>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Elbow Connector 58"/>
          <p:cNvCxnSpPr/>
          <p:nvPr/>
        </p:nvCxnSpPr>
        <p:spPr>
          <a:xfrm flipV="1">
            <a:off x="6351019" y="3339794"/>
            <a:ext cx="5614" cy="117359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4"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5982658" y="4721042"/>
            <a:ext cx="759686" cy="806101"/>
          </a:xfrm>
          <a:prstGeom prst="rect">
            <a:avLst/>
          </a:prstGeom>
          <a:noFill/>
          <a:ln>
            <a:noFill/>
          </a:ln>
        </p:spPr>
      </p:pic>
      <p:grpSp>
        <p:nvGrpSpPr>
          <p:cNvPr id="15" name="Group 14"/>
          <p:cNvGrpSpPr/>
          <p:nvPr/>
        </p:nvGrpSpPr>
        <p:grpSpPr>
          <a:xfrm>
            <a:off x="691947" y="4449979"/>
            <a:ext cx="3983596" cy="1578734"/>
            <a:chOff x="984591" y="4561218"/>
            <a:chExt cx="4064052" cy="1610620"/>
          </a:xfrm>
        </p:grpSpPr>
        <p:sp>
          <p:nvSpPr>
            <p:cNvPr id="16" name="Freeform 207"/>
            <p:cNvSpPr>
              <a:spLocks noEditPoints="1"/>
            </p:cNvSpPr>
            <p:nvPr/>
          </p:nvSpPr>
          <p:spPr bwMode="gray">
            <a:xfrm>
              <a:off x="984591"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297" tIns="0" rIns="0" bIns="206148" numCol="1" anchor="b" anchorCtr="0" compatLnSpc="1">
              <a:prstTxWarp prst="textNoShape">
                <a:avLst/>
              </a:prstTxWarp>
            </a:bodyPr>
            <a:lstStyle/>
            <a:p>
              <a:endParaRPr lang="en-US" sz="1371" dirty="0">
                <a:solidFill>
                  <a:prstClr val="white"/>
                </a:solidFill>
              </a:endParaRPr>
            </a:p>
          </p:txBody>
        </p:sp>
        <p:pic>
          <p:nvPicPr>
            <p:cNvPr id="1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41919"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659176"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191980"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09237"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207"/>
            <p:cNvSpPr>
              <a:spLocks noEditPoints="1"/>
            </p:cNvSpPr>
            <p:nvPr/>
          </p:nvSpPr>
          <p:spPr bwMode="gray">
            <a:xfrm>
              <a:off x="2350169"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297" tIns="0" rIns="0" bIns="206148" numCol="1" anchor="b" anchorCtr="0" compatLnSpc="1">
              <a:prstTxWarp prst="textNoShape">
                <a:avLst/>
              </a:prstTxWarp>
            </a:bodyPr>
            <a:lstStyle/>
            <a:p>
              <a:endParaRPr lang="en-US" sz="1371" dirty="0">
                <a:solidFill>
                  <a:prstClr val="white"/>
                </a:solidFill>
              </a:endParaRPr>
            </a:p>
          </p:txBody>
        </p:sp>
        <p:pic>
          <p:nvPicPr>
            <p:cNvPr id="22"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807497"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024754"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557558"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774815"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07"/>
            <p:cNvSpPr>
              <a:spLocks noEditPoints="1"/>
            </p:cNvSpPr>
            <p:nvPr/>
          </p:nvSpPr>
          <p:spPr bwMode="gray">
            <a:xfrm>
              <a:off x="3715747"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297" tIns="0" rIns="0" bIns="206148" numCol="1" anchor="b" anchorCtr="0" compatLnSpc="1">
              <a:prstTxWarp prst="textNoShape">
                <a:avLst/>
              </a:prstTxWarp>
            </a:bodyPr>
            <a:lstStyle/>
            <a:p>
              <a:endParaRPr lang="en-US" sz="1371" dirty="0">
                <a:solidFill>
                  <a:prstClr val="white"/>
                </a:solidFill>
              </a:endParaRPr>
            </a:p>
          </p:txBody>
        </p:sp>
        <p:pic>
          <p:nvPicPr>
            <p:cNvPr id="2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73075"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390332"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923136"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40393"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1837437" y="5950407"/>
              <a:ext cx="2379339" cy="221431"/>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Hyper-V </a:t>
              </a:r>
              <a:r>
                <a:rPr lang="en-US" sz="1567" b="1" spc="-49" dirty="0" smtClean="0">
                  <a:solidFill>
                    <a:prstClr val="black"/>
                  </a:solidFill>
                </a:rPr>
                <a:t>Hosts &amp; Clusters</a:t>
              </a:r>
              <a:endParaRPr lang="en-US" sz="1567" b="1" spc="-49" baseline="-25000" dirty="0">
                <a:solidFill>
                  <a:prstClr val="black"/>
                </a:solidFill>
              </a:endParaRPr>
            </a:p>
          </p:txBody>
        </p:sp>
      </p:grpSp>
      <p:sp>
        <p:nvSpPr>
          <p:cNvPr id="32" name="TextBox 31"/>
          <p:cNvSpPr txBox="1"/>
          <p:nvPr/>
        </p:nvSpPr>
        <p:spPr>
          <a:xfrm>
            <a:off x="5639509" y="5824302"/>
            <a:ext cx="1413879" cy="217047"/>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SQL Server</a:t>
            </a:r>
            <a:endParaRPr lang="en-US" sz="1567" b="1" spc="-49" baseline="-25000" dirty="0">
              <a:solidFill>
                <a:prstClr val="black"/>
              </a:solidFill>
            </a:endParaRPr>
          </a:p>
        </p:txBody>
      </p:sp>
      <p:pic>
        <p:nvPicPr>
          <p:cNvPr id="33"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79352" y="1700313"/>
            <a:ext cx="1157962" cy="128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61093" y="2044828"/>
            <a:ext cx="866507" cy="3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14043" y="3795322"/>
            <a:ext cx="866507" cy="3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8" name="TextBox 37"/>
          <p:cNvSpPr txBox="1"/>
          <p:nvPr/>
        </p:nvSpPr>
        <p:spPr>
          <a:xfrm>
            <a:off x="6226612" y="1248052"/>
            <a:ext cx="2474032" cy="434093"/>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5nine Cloud Security Management Server / VM</a:t>
            </a:r>
            <a:endParaRPr lang="en-US" sz="1567" b="1" spc="-49" baseline="-25000" dirty="0">
              <a:solidFill>
                <a:prstClr val="black"/>
              </a:solidFill>
            </a:endParaRPr>
          </a:p>
        </p:txBody>
      </p:sp>
      <p:pic>
        <p:nvPicPr>
          <p:cNvPr id="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22606" y="3795322"/>
            <a:ext cx="866507" cy="3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4918" y="3796912"/>
            <a:ext cx="866507" cy="3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59034" y="1669822"/>
            <a:ext cx="1157962" cy="128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TextBox 106"/>
          <p:cNvSpPr txBox="1"/>
          <p:nvPr/>
        </p:nvSpPr>
        <p:spPr>
          <a:xfrm>
            <a:off x="5383570" y="3001361"/>
            <a:ext cx="3863115" cy="217047"/>
          </a:xfrm>
          <a:prstGeom prst="rect">
            <a:avLst/>
          </a:prstGeom>
          <a:noFill/>
        </p:spPr>
        <p:txBody>
          <a:bodyPr wrap="square" lIns="0" tIns="0" rIns="0" bIns="0" rtlCol="0">
            <a:spAutoFit/>
          </a:bodyPr>
          <a:lstStyle/>
          <a:p>
            <a:pPr algn="ctr" defTabSz="896178">
              <a:lnSpc>
                <a:spcPct val="90000"/>
              </a:lnSpc>
            </a:pPr>
            <a:r>
              <a:rPr lang="ru-RU" sz="1567" b="1" spc="-49" dirty="0" smtClean="0">
                <a:solidFill>
                  <a:prstClr val="black"/>
                </a:solidFill>
              </a:rPr>
              <a:t>Дублированная группа управления</a:t>
            </a:r>
            <a:endParaRPr lang="en-US" sz="1567" b="1" spc="-49" baseline="-25000" dirty="0">
              <a:solidFill>
                <a:prstClr val="black"/>
              </a:solidFill>
            </a:endParaRPr>
          </a:p>
        </p:txBody>
      </p:sp>
      <p:pic>
        <p:nvPicPr>
          <p:cNvPr id="108"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7099838" y="4721041"/>
            <a:ext cx="759686" cy="806101"/>
          </a:xfrm>
          <a:prstGeom prst="rect">
            <a:avLst/>
          </a:prstGeom>
          <a:noFill/>
          <a:ln>
            <a:noFill/>
          </a:ln>
        </p:spPr>
      </p:pic>
      <p:sp>
        <p:nvSpPr>
          <p:cNvPr id="109" name="TextBox 108"/>
          <p:cNvSpPr txBox="1"/>
          <p:nvPr/>
        </p:nvSpPr>
        <p:spPr>
          <a:xfrm>
            <a:off x="6756689" y="5824301"/>
            <a:ext cx="1413879" cy="217047"/>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SQL Server</a:t>
            </a:r>
            <a:endParaRPr lang="en-US" sz="1567" b="1" spc="-49" baseline="-25000" dirty="0">
              <a:solidFill>
                <a:prstClr val="black"/>
              </a:solidFill>
            </a:endParaRPr>
          </a:p>
        </p:txBody>
      </p:sp>
      <p:sp>
        <p:nvSpPr>
          <p:cNvPr id="111" name="TextBox 110"/>
          <p:cNvSpPr txBox="1"/>
          <p:nvPr/>
        </p:nvSpPr>
        <p:spPr>
          <a:xfrm>
            <a:off x="6139622" y="6254900"/>
            <a:ext cx="1642943" cy="217047"/>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SQL Cluster</a:t>
            </a:r>
            <a:endParaRPr lang="en-US" sz="1567" b="1" spc="-49" baseline="-25000" dirty="0">
              <a:solidFill>
                <a:prstClr val="black"/>
              </a:solidFill>
            </a:endParaRPr>
          </a:p>
        </p:txBody>
      </p:sp>
      <p:sp>
        <p:nvSpPr>
          <p:cNvPr id="112" name="Rounded Rectangle 111"/>
          <p:cNvSpPr/>
          <p:nvPr/>
        </p:nvSpPr>
        <p:spPr bwMode="auto">
          <a:xfrm>
            <a:off x="10221329" y="1051813"/>
            <a:ext cx="1601178" cy="5036180"/>
          </a:xfrm>
          <a:prstGeom prst="roundRect">
            <a:avLst/>
          </a:prstGeom>
          <a:noFill/>
          <a:ln w="38100">
            <a:solidFill>
              <a:schemeClr val="accent1"/>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dirty="0">
              <a:solidFill>
                <a:prstClr val="white"/>
              </a:solidFill>
            </a:endParaRPr>
          </a:p>
        </p:txBody>
      </p:sp>
      <p:pic>
        <p:nvPicPr>
          <p:cNvPr id="113" name="Picture 9"/>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442935" y="1710981"/>
            <a:ext cx="1157962" cy="128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TextBox 113"/>
          <p:cNvSpPr txBox="1"/>
          <p:nvPr/>
        </p:nvSpPr>
        <p:spPr>
          <a:xfrm>
            <a:off x="10386221" y="3054513"/>
            <a:ext cx="1344796" cy="217047"/>
          </a:xfrm>
          <a:prstGeom prst="rect">
            <a:avLst/>
          </a:prstGeom>
          <a:noFill/>
        </p:spPr>
        <p:txBody>
          <a:bodyPr wrap="square" lIns="0" tIns="0" rIns="0" bIns="0" rtlCol="0">
            <a:spAutoFit/>
          </a:bodyPr>
          <a:lstStyle/>
          <a:p>
            <a:pPr algn="ctr" defTabSz="896178">
              <a:lnSpc>
                <a:spcPct val="90000"/>
              </a:lnSpc>
            </a:pPr>
            <a:r>
              <a:rPr lang="ru-RU" sz="1567" b="1" spc="-49" dirty="0" smtClean="0">
                <a:solidFill>
                  <a:prstClr val="black"/>
                </a:solidFill>
              </a:rPr>
              <a:t>Офис филиала</a:t>
            </a:r>
            <a:endParaRPr lang="en-US" sz="1567" b="1" spc="-49" baseline="-25000" dirty="0">
              <a:solidFill>
                <a:prstClr val="black"/>
              </a:solidFill>
            </a:endParaRPr>
          </a:p>
        </p:txBody>
      </p:sp>
      <p:pic>
        <p:nvPicPr>
          <p:cNvPr id="1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88663" y="1192254"/>
            <a:ext cx="866507" cy="3435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16"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10650837" y="4721041"/>
            <a:ext cx="759686" cy="806101"/>
          </a:xfrm>
          <a:prstGeom prst="rect">
            <a:avLst/>
          </a:prstGeom>
          <a:noFill/>
          <a:ln>
            <a:noFill/>
          </a:ln>
        </p:spPr>
      </p:pic>
      <p:sp>
        <p:nvSpPr>
          <p:cNvPr id="117" name="TextBox 116"/>
          <p:cNvSpPr txBox="1"/>
          <p:nvPr/>
        </p:nvSpPr>
        <p:spPr>
          <a:xfrm>
            <a:off x="10317138" y="5808706"/>
            <a:ext cx="1413879" cy="217047"/>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SQL Server</a:t>
            </a:r>
            <a:endParaRPr lang="en-US" sz="1567" b="1" spc="-49" baseline="-25000" dirty="0">
              <a:solidFill>
                <a:prstClr val="black"/>
              </a:solidFill>
            </a:endParaRPr>
          </a:p>
        </p:txBody>
      </p:sp>
      <p:cxnSp>
        <p:nvCxnSpPr>
          <p:cNvPr id="118" name="Elbow Connector 58"/>
          <p:cNvCxnSpPr/>
          <p:nvPr/>
        </p:nvCxnSpPr>
        <p:spPr>
          <a:xfrm flipV="1">
            <a:off x="11017861" y="3381232"/>
            <a:ext cx="12819" cy="1176463"/>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9" name="Picture 5"/>
          <p:cNvPicPr>
            <a:picLocks noChangeAspect="1" noChangeArrowheads="1"/>
          </p:cNvPicPr>
          <p:nvPr/>
        </p:nvPicPr>
        <p:blipFill>
          <a:blip r:embed="rId8"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8503311" y="3699838"/>
            <a:ext cx="1500285" cy="150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TextBox 52"/>
          <p:cNvSpPr txBox="1"/>
          <p:nvPr/>
        </p:nvSpPr>
        <p:spPr>
          <a:xfrm>
            <a:off x="8781334" y="4232769"/>
            <a:ext cx="891318" cy="434093"/>
          </a:xfrm>
          <a:prstGeom prst="rect">
            <a:avLst/>
          </a:prstGeom>
          <a:noFill/>
        </p:spPr>
        <p:txBody>
          <a:bodyPr wrap="square" lIns="0" tIns="0" rIns="0" bIns="0" rtlCol="0">
            <a:spAutoFit/>
          </a:bodyPr>
          <a:lstStyle/>
          <a:p>
            <a:pPr algn="ctr" defTabSz="896178">
              <a:lnSpc>
                <a:spcPct val="90000"/>
              </a:lnSpc>
            </a:pPr>
            <a:r>
              <a:rPr lang="en-US" sz="1567" b="1" spc="-49" dirty="0">
                <a:solidFill>
                  <a:prstClr val="black"/>
                </a:solidFill>
              </a:rPr>
              <a:t>5nine </a:t>
            </a:r>
            <a:br>
              <a:rPr lang="en-US" sz="1567" b="1" spc="-49" dirty="0">
                <a:solidFill>
                  <a:prstClr val="black"/>
                </a:solidFill>
              </a:rPr>
            </a:br>
            <a:r>
              <a:rPr lang="en-US" sz="1567" b="1" spc="-49" dirty="0">
                <a:solidFill>
                  <a:prstClr val="black"/>
                </a:solidFill>
              </a:rPr>
              <a:t>Sync</a:t>
            </a:r>
            <a:endParaRPr lang="en-US" sz="1567" b="1" spc="-49" baseline="-25000" dirty="0">
              <a:solidFill>
                <a:prstClr val="black"/>
              </a:solidFill>
            </a:endParaRPr>
          </a:p>
        </p:txBody>
      </p:sp>
      <p:sp>
        <p:nvSpPr>
          <p:cNvPr id="50" name="TextBox 49"/>
          <p:cNvSpPr txBox="1"/>
          <p:nvPr/>
        </p:nvSpPr>
        <p:spPr>
          <a:xfrm>
            <a:off x="119834" y="1972407"/>
            <a:ext cx="4950477" cy="425945"/>
          </a:xfrm>
          <a:prstGeom prst="rect">
            <a:avLst/>
          </a:prstGeom>
          <a:noFill/>
        </p:spPr>
        <p:txBody>
          <a:bodyPr wrap="square" lIns="0" tIns="0" rIns="0" bIns="0" rtlCol="0">
            <a:spAutoFit/>
          </a:bodyPr>
          <a:lstStyle/>
          <a:p>
            <a:pPr algn="ctr" defTabSz="878692">
              <a:lnSpc>
                <a:spcPct val="90000"/>
              </a:lnSpc>
            </a:pPr>
            <a:r>
              <a:rPr lang="en-US" sz="1537" b="1" spc="-48" dirty="0">
                <a:solidFill>
                  <a:prstClr val="black"/>
                </a:solidFill>
              </a:rPr>
              <a:t>5nine Cloud Security Management</a:t>
            </a:r>
          </a:p>
          <a:p>
            <a:pPr algn="ctr" defTabSz="878692">
              <a:lnSpc>
                <a:spcPct val="90000"/>
              </a:lnSpc>
            </a:pPr>
            <a:r>
              <a:rPr lang="en-US" sz="1537" b="1" spc="-48" dirty="0">
                <a:solidFill>
                  <a:prstClr val="black"/>
                </a:solidFill>
              </a:rPr>
              <a:t> </a:t>
            </a:r>
            <a:r>
              <a:rPr lang="en-US" sz="1176" b="1" spc="-48" dirty="0">
                <a:solidFill>
                  <a:prstClr val="black"/>
                </a:solidFill>
              </a:rPr>
              <a:t>5nine Console  |  5nine PowerShell  |  Azure Pack Extension  |  SCVMM</a:t>
            </a:r>
            <a:endParaRPr lang="en-US" sz="1176" b="1" spc="-48" baseline="-25000" dirty="0">
              <a:solidFill>
                <a:prstClr val="black"/>
              </a:solidFill>
            </a:endParaRPr>
          </a:p>
        </p:txBody>
      </p:sp>
      <p:cxnSp>
        <p:nvCxnSpPr>
          <p:cNvPr id="51" name="Elbow Connector 58"/>
          <p:cNvCxnSpPr/>
          <p:nvPr/>
        </p:nvCxnSpPr>
        <p:spPr>
          <a:xfrm>
            <a:off x="3182030" y="1710981"/>
            <a:ext cx="2483972"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2" name="Picture 19"/>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61891" y="1051813"/>
            <a:ext cx="851408" cy="865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55874" y="1199469"/>
            <a:ext cx="849594" cy="3368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9" name="Title 1"/>
          <p:cNvSpPr>
            <a:spLocks noGrp="1"/>
          </p:cNvSpPr>
          <p:nvPr>
            <p:ph type="title"/>
          </p:nvPr>
        </p:nvSpPr>
        <p:spPr/>
        <p:txBody>
          <a:bodyPr>
            <a:normAutofit fontScale="90000"/>
          </a:bodyPr>
          <a:lstStyle/>
          <a:p>
            <a:r>
              <a:rPr lang="ru-RU" dirty="0" smtClean="0"/>
              <a:t>Безопасность для ЦОД с высокой доступностью</a:t>
            </a:r>
            <a:endParaRPr lang="en-US" dirty="0"/>
          </a:p>
        </p:txBody>
      </p:sp>
      <p:pic>
        <p:nvPicPr>
          <p:cNvPr id="55" name="Picture 54"/>
          <p:cNvPicPr>
            <a:picLocks noChangeAspect="1"/>
          </p:cNvPicPr>
          <p:nvPr/>
        </p:nvPicPr>
        <p:blipFill>
          <a:blip r:embed="rId11"/>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255601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5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500"/>
                                        <p:tgtEl>
                                          <p:spTgt spid="10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fade">
                                      <p:cBhvr>
                                        <p:cTn id="47" dur="500"/>
                                        <p:tgtEl>
                                          <p:spTgt spid="10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5"/>
                                        </p:tgtEl>
                                        <p:attrNameLst>
                                          <p:attrName>style.visibility</p:attrName>
                                        </p:attrNameLst>
                                      </p:cBhvr>
                                      <p:to>
                                        <p:strVal val="visible"/>
                                      </p:to>
                                    </p:set>
                                    <p:animEffect transition="in" filter="fade">
                                      <p:cBhvr>
                                        <p:cTn id="50" dur="500"/>
                                        <p:tgtEl>
                                          <p:spTgt spid="10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8"/>
                                        </p:tgtEl>
                                        <p:attrNameLst>
                                          <p:attrName>style.visibility</p:attrName>
                                        </p:attrNameLst>
                                      </p:cBhvr>
                                      <p:to>
                                        <p:strVal val="visible"/>
                                      </p:to>
                                    </p:set>
                                    <p:animEffect transition="in" filter="fade">
                                      <p:cBhvr>
                                        <p:cTn id="55" dur="500"/>
                                        <p:tgtEl>
                                          <p:spTgt spid="10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0"/>
                                        </p:tgtEl>
                                        <p:attrNameLst>
                                          <p:attrName>style.visibility</p:attrName>
                                        </p:attrNameLst>
                                      </p:cBhvr>
                                      <p:to>
                                        <p:strVal val="visible"/>
                                      </p:to>
                                    </p:set>
                                    <p:animEffect transition="in" filter="fade">
                                      <p:cBhvr>
                                        <p:cTn id="58" dur="500"/>
                                        <p:tgtEl>
                                          <p:spTgt spid="1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fade">
                                      <p:cBhvr>
                                        <p:cTn id="61" dur="500"/>
                                        <p:tgtEl>
                                          <p:spTgt spid="10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1"/>
                                        </p:tgtEl>
                                        <p:attrNameLst>
                                          <p:attrName>style.visibility</p:attrName>
                                        </p:attrNameLst>
                                      </p:cBhvr>
                                      <p:to>
                                        <p:strVal val="visible"/>
                                      </p:to>
                                    </p:set>
                                    <p:animEffect transition="in" filter="fade">
                                      <p:cBhvr>
                                        <p:cTn id="64" dur="500"/>
                                        <p:tgtEl>
                                          <p:spTgt spid="11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12"/>
                                        </p:tgtEl>
                                        <p:attrNameLst>
                                          <p:attrName>style.visibility</p:attrName>
                                        </p:attrNameLst>
                                      </p:cBhvr>
                                      <p:to>
                                        <p:strVal val="visible"/>
                                      </p:to>
                                    </p:set>
                                    <p:animEffect transition="in" filter="fade">
                                      <p:cBhvr>
                                        <p:cTn id="69" dur="500"/>
                                        <p:tgtEl>
                                          <p:spTgt spid="112"/>
                                        </p:tgtEl>
                                      </p:cBhvr>
                                    </p:animEffect>
                                  </p:childTnLst>
                                </p:cTn>
                              </p:par>
                              <p:par>
                                <p:cTn id="70" presetID="10" presetClass="entr" presetSubtype="0" fill="hold"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fade">
                                      <p:cBhvr>
                                        <p:cTn id="72" dur="500"/>
                                        <p:tgtEl>
                                          <p:spTgt spid="115"/>
                                        </p:tgtEl>
                                      </p:cBhvr>
                                    </p:animEffect>
                                  </p:childTnLst>
                                </p:cTn>
                              </p:par>
                              <p:par>
                                <p:cTn id="73" presetID="10" presetClass="entr" presetSubtype="0" fill="hold"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fade">
                                      <p:cBhvr>
                                        <p:cTn id="78" dur="500"/>
                                        <p:tgtEl>
                                          <p:spTgt spid="114"/>
                                        </p:tgtEl>
                                      </p:cBhvr>
                                    </p:animEffect>
                                  </p:childTnLst>
                                </p:cTn>
                              </p:par>
                              <p:par>
                                <p:cTn id="79" presetID="10" presetClass="entr" presetSubtype="0" fill="hold"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par>
                                <p:cTn id="82" presetID="10" presetClass="entr" presetSubtype="0" fill="hold" nodeType="withEffect">
                                  <p:stCondLst>
                                    <p:cond delay="0"/>
                                  </p:stCondLst>
                                  <p:childTnLst>
                                    <p:set>
                                      <p:cBhvr>
                                        <p:cTn id="83" dur="1" fill="hold">
                                          <p:stCondLst>
                                            <p:cond delay="0"/>
                                          </p:stCondLst>
                                        </p:cTn>
                                        <p:tgtEl>
                                          <p:spTgt spid="116"/>
                                        </p:tgtEl>
                                        <p:attrNameLst>
                                          <p:attrName>style.visibility</p:attrName>
                                        </p:attrNameLst>
                                      </p:cBhvr>
                                      <p:to>
                                        <p:strVal val="visible"/>
                                      </p:to>
                                    </p:set>
                                    <p:animEffect transition="in" filter="fade">
                                      <p:cBhvr>
                                        <p:cTn id="84" dur="500"/>
                                        <p:tgtEl>
                                          <p:spTgt spid="11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7"/>
                                        </p:tgtEl>
                                        <p:attrNameLst>
                                          <p:attrName>style.visibility</p:attrName>
                                        </p:attrNameLst>
                                      </p:cBhvr>
                                      <p:to>
                                        <p:strVal val="visible"/>
                                      </p:to>
                                    </p:set>
                                    <p:animEffect transition="in" filter="fade">
                                      <p:cBhvr>
                                        <p:cTn id="87" dur="500"/>
                                        <p:tgtEl>
                                          <p:spTgt spid="11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fade">
                                      <p:cBhvr>
                                        <p:cTn id="90" dur="500"/>
                                        <p:tgtEl>
                                          <p:spTgt spid="53"/>
                                        </p:tgtEl>
                                      </p:cBhvr>
                                    </p:animEffect>
                                  </p:childTnLst>
                                </p:cTn>
                              </p:par>
                              <p:par>
                                <p:cTn id="91" presetID="10" presetClass="entr" presetSubtype="0" fill="hold" nodeType="withEffect">
                                  <p:stCondLst>
                                    <p:cond delay="0"/>
                                  </p:stCondLst>
                                  <p:childTnLst>
                                    <p:set>
                                      <p:cBhvr>
                                        <p:cTn id="92" dur="1" fill="hold">
                                          <p:stCondLst>
                                            <p:cond delay="0"/>
                                          </p:stCondLst>
                                        </p:cTn>
                                        <p:tgtEl>
                                          <p:spTgt spid="119"/>
                                        </p:tgtEl>
                                        <p:attrNameLst>
                                          <p:attrName>style.visibility</p:attrName>
                                        </p:attrNameLst>
                                      </p:cBhvr>
                                      <p:to>
                                        <p:strVal val="visible"/>
                                      </p:to>
                                    </p:set>
                                    <p:animEffect transition="in" filter="fade">
                                      <p:cBhvr>
                                        <p:cTn id="9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05" grpId="0" animBg="1"/>
      <p:bldP spid="107" grpId="0"/>
      <p:bldP spid="109" grpId="0"/>
      <p:bldP spid="111" grpId="0"/>
      <p:bldP spid="112" grpId="0" animBg="1"/>
      <p:bldP spid="114" grpId="0"/>
      <p:bldP spid="117" grpId="0"/>
      <p:bldP spid="53"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14" y="182215"/>
            <a:ext cx="11812486" cy="1063487"/>
          </a:xfrm>
        </p:spPr>
        <p:txBody>
          <a:bodyPr>
            <a:normAutofit fontScale="90000"/>
          </a:bodyPr>
          <a:lstStyle/>
          <a:p>
            <a:pPr algn="ctr"/>
            <a:r>
              <a:rPr lang="ru-RU" sz="4200" dirty="0" smtClean="0"/>
              <a:t>Защита от входящих, исходящих и внутренних </a:t>
            </a:r>
            <a:br>
              <a:rPr lang="ru-RU" sz="4200" dirty="0" smtClean="0"/>
            </a:br>
            <a:r>
              <a:rPr lang="ru-RU" sz="4200" dirty="0" smtClean="0"/>
              <a:t>угроз</a:t>
            </a:r>
            <a:endParaRPr lang="en-US" sz="4200" dirty="0"/>
          </a:p>
        </p:txBody>
      </p:sp>
      <p:sp>
        <p:nvSpPr>
          <p:cNvPr id="4" name="Freeform 507"/>
          <p:cNvSpPr>
            <a:spLocks noEditPoints="1"/>
          </p:cNvSpPr>
          <p:nvPr/>
        </p:nvSpPr>
        <p:spPr bwMode="auto">
          <a:xfrm>
            <a:off x="6778139" y="2683499"/>
            <a:ext cx="766507" cy="433404"/>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accent6">
              <a:lumMod val="75000"/>
            </a:schemeClr>
          </a:solidFill>
          <a:ln>
            <a:noFill/>
          </a:ln>
        </p:spPr>
        <p:txBody>
          <a:bodyPr vert="horz" wrap="square" lIns="119523" tIns="59762" rIns="119523" bIns="59762" numCol="1" anchor="t" anchorCtr="0" compatLnSpc="1">
            <a:prstTxWarp prst="textNoShape">
              <a:avLst/>
            </a:prstTxWarp>
          </a:bodyPr>
          <a:lstStyle/>
          <a:p>
            <a:endParaRPr lang="en-US" sz="2353">
              <a:solidFill>
                <a:prstClr val="black"/>
              </a:solidFill>
            </a:endParaRPr>
          </a:p>
        </p:txBody>
      </p:sp>
      <p:cxnSp>
        <p:nvCxnSpPr>
          <p:cNvPr id="6" name="Elbow Connector 58"/>
          <p:cNvCxnSpPr/>
          <p:nvPr/>
        </p:nvCxnSpPr>
        <p:spPr>
          <a:xfrm flipV="1">
            <a:off x="3478136" y="2830031"/>
            <a:ext cx="5227" cy="208801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2209775" y="3311154"/>
            <a:ext cx="4264245" cy="1607104"/>
          </a:xfrm>
          <a:prstGeom prst="bentConnector3">
            <a:avLst>
              <a:gd name="adj1" fmla="val -395"/>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3483363" y="3311154"/>
            <a:ext cx="2990657" cy="1607104"/>
          </a:xfrm>
          <a:prstGeom prst="bentConnector3">
            <a:avLst>
              <a:gd name="adj1" fmla="val -94"/>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855086" y="3311154"/>
            <a:ext cx="1618934" cy="1606894"/>
          </a:xfrm>
          <a:prstGeom prst="bentConnector3">
            <a:avLst>
              <a:gd name="adj1" fmla="val -62"/>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58"/>
          <p:cNvCxnSpPr/>
          <p:nvPr/>
        </p:nvCxnSpPr>
        <p:spPr>
          <a:xfrm flipH="1" flipV="1">
            <a:off x="7164749" y="3744285"/>
            <a:ext cx="7838" cy="130822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6784853" y="5200988"/>
            <a:ext cx="759793" cy="806215"/>
          </a:xfrm>
          <a:prstGeom prst="rect">
            <a:avLst/>
          </a:prstGeom>
          <a:noFill/>
          <a:ln>
            <a:noFill/>
          </a:ln>
        </p:spPr>
      </p:pic>
      <p:grpSp>
        <p:nvGrpSpPr>
          <p:cNvPr id="12" name="Group 11"/>
          <p:cNvGrpSpPr/>
          <p:nvPr/>
        </p:nvGrpSpPr>
        <p:grpSpPr>
          <a:xfrm>
            <a:off x="1499259" y="4996589"/>
            <a:ext cx="3984161" cy="1638245"/>
            <a:chOff x="984591" y="4561218"/>
            <a:chExt cx="4064052" cy="1671095"/>
          </a:xfrm>
        </p:grpSpPr>
        <p:sp>
          <p:nvSpPr>
            <p:cNvPr id="13" name="Freeform 207"/>
            <p:cNvSpPr>
              <a:spLocks noEditPoints="1"/>
            </p:cNvSpPr>
            <p:nvPr/>
          </p:nvSpPr>
          <p:spPr bwMode="gray">
            <a:xfrm>
              <a:off x="984591"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1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41919"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659176"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191980"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09237"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207"/>
            <p:cNvSpPr>
              <a:spLocks noEditPoints="1"/>
            </p:cNvSpPr>
            <p:nvPr/>
          </p:nvSpPr>
          <p:spPr bwMode="gray">
            <a:xfrm>
              <a:off x="2350169"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1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807497"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024754"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557558"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774815"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07"/>
            <p:cNvSpPr>
              <a:spLocks noEditPoints="1"/>
            </p:cNvSpPr>
            <p:nvPr/>
          </p:nvSpPr>
          <p:spPr bwMode="gray">
            <a:xfrm>
              <a:off x="3715747"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2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73075"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390332"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923136"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40393"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303537" y="6010714"/>
              <a:ext cx="1442434" cy="221599"/>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Hyper-V Hosts</a:t>
              </a:r>
              <a:endParaRPr lang="en-US" sz="1568" b="1" spc="-49" baseline="-25000" dirty="0">
                <a:solidFill>
                  <a:prstClr val="black"/>
                </a:solidFill>
              </a:endParaRPr>
            </a:p>
          </p:txBody>
        </p:sp>
      </p:grpSp>
      <p:sp>
        <p:nvSpPr>
          <p:cNvPr id="29" name="TextBox 28"/>
          <p:cNvSpPr txBox="1"/>
          <p:nvPr/>
        </p:nvSpPr>
        <p:spPr>
          <a:xfrm>
            <a:off x="6457710" y="6123641"/>
            <a:ext cx="1414079" cy="434350"/>
          </a:xfrm>
          <a:prstGeom prst="rect">
            <a:avLst/>
          </a:prstGeom>
          <a:noFill/>
        </p:spPr>
        <p:txBody>
          <a:bodyPr wrap="square" lIns="0" tIns="0" rIns="0" bIns="0" rtlCol="0">
            <a:spAutoFit/>
          </a:bodyPr>
          <a:lstStyle/>
          <a:p>
            <a:pPr algn="ctr" defTabSz="896350">
              <a:lnSpc>
                <a:spcPct val="90000"/>
              </a:lnSpc>
            </a:pPr>
            <a:r>
              <a:rPr lang="en-US" sz="1568" b="1" spc="-49" dirty="0" smtClean="0">
                <a:solidFill>
                  <a:prstClr val="black"/>
                </a:solidFill>
              </a:rPr>
              <a:t>Database or SQL </a:t>
            </a:r>
            <a:r>
              <a:rPr lang="en-US" sz="1568" b="1" spc="-49" dirty="0">
                <a:solidFill>
                  <a:prstClr val="black"/>
                </a:solidFill>
              </a:rPr>
              <a:t>Server</a:t>
            </a:r>
            <a:endParaRPr lang="en-US" sz="1568" b="1" spc="-49" baseline="-25000" dirty="0">
              <a:solidFill>
                <a:prstClr val="black"/>
              </a:solidFill>
            </a:endParaRPr>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2952" y="2255031"/>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5929258" y="1738397"/>
            <a:ext cx="2474382" cy="434486"/>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5nine Cloud Security Management </a:t>
            </a:r>
            <a:r>
              <a:rPr lang="en-US" sz="1568" b="1" spc="-49" dirty="0" smtClean="0">
                <a:solidFill>
                  <a:prstClr val="black"/>
                </a:solidFill>
              </a:rPr>
              <a:t>Server / VM</a:t>
            </a:r>
            <a:endParaRPr lang="en-US" sz="1568" b="1" spc="-49" baseline="-25000" dirty="0">
              <a:solidFill>
                <a:prstClr val="black"/>
              </a:solidFill>
            </a:endParaRPr>
          </a:p>
        </p:txBody>
      </p:sp>
      <p:sp>
        <p:nvSpPr>
          <p:cNvPr id="32" name="Oval 31"/>
          <p:cNvSpPr/>
          <p:nvPr/>
        </p:nvSpPr>
        <p:spPr bwMode="auto">
          <a:xfrm>
            <a:off x="2059674" y="4783795"/>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33" name="Picture 32" descr="AnnotationWarning2.png"/>
          <p:cNvPicPr>
            <a:picLocks noChangeAspect="1"/>
          </p:cNvPicPr>
          <p:nvPr/>
        </p:nvPicPr>
        <p:blipFill>
          <a:blip r:embed="rId7" cstate="print"/>
          <a:stretch>
            <a:fillRect/>
          </a:stretch>
        </p:blipFill>
        <p:spPr>
          <a:xfrm>
            <a:off x="7479561" y="3120210"/>
            <a:ext cx="717140" cy="717140"/>
          </a:xfrm>
          <a:prstGeom prst="rect">
            <a:avLst/>
          </a:prstGeom>
        </p:spPr>
      </p:pic>
      <p:sp>
        <p:nvSpPr>
          <p:cNvPr id="34" name="Oval 33"/>
          <p:cNvSpPr/>
          <p:nvPr/>
        </p:nvSpPr>
        <p:spPr bwMode="auto">
          <a:xfrm>
            <a:off x="3328989" y="4783795"/>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5" name="Oval 34"/>
          <p:cNvSpPr/>
          <p:nvPr/>
        </p:nvSpPr>
        <p:spPr bwMode="auto">
          <a:xfrm>
            <a:off x="4701674" y="4783585"/>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2266" y="4343428"/>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0137" y="4341838"/>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771" y="4341838"/>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9" name="Rectangle 38"/>
          <p:cNvSpPr/>
          <p:nvPr/>
        </p:nvSpPr>
        <p:spPr>
          <a:xfrm>
            <a:off x="6692818" y="2592744"/>
            <a:ext cx="893809" cy="56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60660" y="2385351"/>
            <a:ext cx="1158127" cy="12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2102158" y="1255741"/>
            <a:ext cx="2735892" cy="1518737"/>
            <a:chOff x="235779" y="784304"/>
            <a:chExt cx="2470764" cy="1343166"/>
          </a:xfrm>
        </p:grpSpPr>
        <p:pic>
          <p:nvPicPr>
            <p:cNvPr id="44" name="Picture 29"/>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235779" y="784304"/>
              <a:ext cx="2470764" cy="13431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133700" y="1265610"/>
              <a:ext cx="770827" cy="8592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p:cNvGrpSpPr>
            <a:grpSpLocks noChangeAspect="1"/>
          </p:cNvGrpSpPr>
          <p:nvPr/>
        </p:nvGrpSpPr>
        <p:grpSpPr>
          <a:xfrm>
            <a:off x="2938478" y="1432111"/>
            <a:ext cx="1079316" cy="970995"/>
            <a:chOff x="4468813" y="3567113"/>
            <a:chExt cx="1360487" cy="1282700"/>
          </a:xfrm>
          <a:solidFill>
            <a:schemeClr val="tx2"/>
          </a:solidFill>
        </p:grpSpPr>
        <p:sp>
          <p:nvSpPr>
            <p:cNvPr id="47"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48"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49"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0" name="Rectangle 582"/>
            <p:cNvSpPr>
              <a:spLocks noChangeArrowheads="1"/>
            </p:cNvSpPr>
            <p:nvPr/>
          </p:nvSpPr>
          <p:spPr bwMode="auto">
            <a:xfrm>
              <a:off x="5138738" y="3836988"/>
              <a:ext cx="17462"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1"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2"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3"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4"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5"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6"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7"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8"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9"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0"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1"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2"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3"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4"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5"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6"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7"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8" name="Oval 600"/>
            <p:cNvSpPr>
              <a:spLocks noChangeArrowheads="1"/>
            </p:cNvSpPr>
            <p:nvPr/>
          </p:nvSpPr>
          <p:spPr bwMode="auto">
            <a:xfrm>
              <a:off x="5427663" y="4740275"/>
              <a:ext cx="11112"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9"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0"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1"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2"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3"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4"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5"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6"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7"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8"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9"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0"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1"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2"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3"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4"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grpSp>
      <p:sp>
        <p:nvSpPr>
          <p:cNvPr id="85" name="TextBox 84"/>
          <p:cNvSpPr txBox="1"/>
          <p:nvPr/>
        </p:nvSpPr>
        <p:spPr>
          <a:xfrm>
            <a:off x="2767110" y="2428226"/>
            <a:ext cx="1430246" cy="338554"/>
          </a:xfrm>
          <a:prstGeom prst="rect">
            <a:avLst/>
          </a:prstGeom>
          <a:noFill/>
        </p:spPr>
        <p:txBody>
          <a:bodyPr wrap="square" rtlCol="0">
            <a:spAutoFit/>
          </a:bodyPr>
          <a:lstStyle/>
          <a:p>
            <a:r>
              <a:rPr lang="en-US" sz="1600" dirty="0" smtClean="0">
                <a:solidFill>
                  <a:srgbClr val="1F497D"/>
                </a:solidFill>
                <a:effectLst>
                  <a:outerShdw blurRad="38100" dist="38100" dir="2700000" algn="tl">
                    <a:srgbClr val="000000">
                      <a:alpha val="43137"/>
                    </a:srgbClr>
                  </a:outerShdw>
                </a:effectLst>
              </a:rPr>
              <a:t>Public Internet</a:t>
            </a:r>
            <a:endParaRPr lang="en-US" sz="1600" dirty="0">
              <a:solidFill>
                <a:srgbClr val="1F497D"/>
              </a:solidFill>
              <a:effectLst>
                <a:outerShdw blurRad="38100" dist="38100" dir="2700000" algn="tl">
                  <a:srgbClr val="000000">
                    <a:alpha val="43137"/>
                  </a:srgbClr>
                </a:outerShdw>
              </a:effectLst>
            </a:endParaRPr>
          </a:p>
        </p:txBody>
      </p:sp>
      <p:grpSp>
        <p:nvGrpSpPr>
          <p:cNvPr id="41" name="Group 40"/>
          <p:cNvGrpSpPr/>
          <p:nvPr/>
        </p:nvGrpSpPr>
        <p:grpSpPr>
          <a:xfrm>
            <a:off x="8124508" y="2968581"/>
            <a:ext cx="4114800" cy="3108651"/>
            <a:chOff x="5867462" y="2885162"/>
            <a:chExt cx="4114800" cy="3108651"/>
          </a:xfrm>
        </p:grpSpPr>
        <p:graphicFrame>
          <p:nvGraphicFramePr>
            <p:cNvPr id="86" name="Chart 85"/>
            <p:cNvGraphicFramePr>
              <a:graphicFrameLocks/>
            </p:cNvGraphicFramePr>
            <p:nvPr>
              <p:extLst/>
            </p:nvPr>
          </p:nvGraphicFramePr>
          <p:xfrm>
            <a:off x="5867462" y="3250613"/>
            <a:ext cx="4114800" cy="2743200"/>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Box 39"/>
            <p:cNvSpPr txBox="1"/>
            <p:nvPr/>
          </p:nvSpPr>
          <p:spPr>
            <a:xfrm>
              <a:off x="6772059" y="2885162"/>
              <a:ext cx="2473842" cy="461665"/>
            </a:xfrm>
            <a:prstGeom prst="rect">
              <a:avLst/>
            </a:prstGeom>
            <a:noFill/>
          </p:spPr>
          <p:txBody>
            <a:bodyPr wrap="square" rtlCol="0">
              <a:spAutoFit/>
            </a:bodyPr>
            <a:lstStyle/>
            <a:p>
              <a:pPr algn="ctr"/>
              <a:r>
                <a:rPr lang="en-US" sz="2400" dirty="0" smtClean="0">
                  <a:solidFill>
                    <a:prstClr val="black"/>
                  </a:solidFill>
                </a:rPr>
                <a:t>Normal Traffic</a:t>
              </a:r>
            </a:p>
          </p:txBody>
        </p:sp>
      </p:grpSp>
      <p:grpSp>
        <p:nvGrpSpPr>
          <p:cNvPr id="89" name="Group 88"/>
          <p:cNvGrpSpPr/>
          <p:nvPr/>
        </p:nvGrpSpPr>
        <p:grpSpPr>
          <a:xfrm>
            <a:off x="8124508" y="2968580"/>
            <a:ext cx="4114800" cy="3111865"/>
            <a:chOff x="9433148" y="1969258"/>
            <a:chExt cx="4114800" cy="3111865"/>
          </a:xfrm>
        </p:grpSpPr>
        <p:graphicFrame>
          <p:nvGraphicFramePr>
            <p:cNvPr id="87" name="Chart 86"/>
            <p:cNvGraphicFramePr>
              <a:graphicFrameLocks/>
            </p:cNvGraphicFramePr>
            <p:nvPr>
              <p:extLst/>
            </p:nvPr>
          </p:nvGraphicFramePr>
          <p:xfrm>
            <a:off x="9433148" y="2337923"/>
            <a:ext cx="4114800" cy="2743200"/>
          </p:xfrm>
          <a:graphic>
            <a:graphicData uri="http://schemas.openxmlformats.org/drawingml/2006/chart">
              <c:chart xmlns:c="http://schemas.openxmlformats.org/drawingml/2006/chart" xmlns:r="http://schemas.openxmlformats.org/officeDocument/2006/relationships" r:id="rId11"/>
            </a:graphicData>
          </a:graphic>
        </p:graphicFrame>
        <p:sp>
          <p:nvSpPr>
            <p:cNvPr id="88" name="TextBox 87"/>
            <p:cNvSpPr txBox="1"/>
            <p:nvPr/>
          </p:nvSpPr>
          <p:spPr>
            <a:xfrm>
              <a:off x="10292084" y="1969258"/>
              <a:ext cx="2473842" cy="461665"/>
            </a:xfrm>
            <a:prstGeom prst="rect">
              <a:avLst/>
            </a:prstGeom>
            <a:noFill/>
          </p:spPr>
          <p:txBody>
            <a:bodyPr wrap="square" rtlCol="0">
              <a:spAutoFit/>
            </a:bodyPr>
            <a:lstStyle/>
            <a:p>
              <a:pPr algn="ctr"/>
              <a:r>
                <a:rPr lang="en-US" sz="2400" dirty="0" smtClean="0">
                  <a:solidFill>
                    <a:prstClr val="black"/>
                  </a:solidFill>
                </a:rPr>
                <a:t>Unusual Traffic</a:t>
              </a:r>
            </a:p>
          </p:txBody>
        </p:sp>
      </p:grpSp>
      <p:sp>
        <p:nvSpPr>
          <p:cNvPr id="92" name="Rectangle 91"/>
          <p:cNvSpPr/>
          <p:nvPr/>
        </p:nvSpPr>
        <p:spPr>
          <a:xfrm>
            <a:off x="-41565" y="6622566"/>
            <a:ext cx="6096000" cy="253916"/>
          </a:xfrm>
          <a:prstGeom prst="rect">
            <a:avLst/>
          </a:prstGeom>
        </p:spPr>
        <p:txBody>
          <a:bodyPr>
            <a:spAutoFit/>
          </a:bodyPr>
          <a:lstStyle/>
          <a:p>
            <a:r>
              <a:rPr lang="en-US" sz="105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©2015 Snort and the Snort Pig are registered trademarks of Cisco. All rights reserved.</a:t>
            </a:r>
            <a:endParaRPr lang="en-US" sz="1050" dirty="0"/>
          </a:p>
        </p:txBody>
      </p:sp>
      <p:pic>
        <p:nvPicPr>
          <p:cNvPr id="93" name="Picture 2" descr="Kaspersky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14195" y="643129"/>
            <a:ext cx="2827875" cy="837051"/>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4" descr="ThreatTrack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74321" y="1360911"/>
            <a:ext cx="2507625" cy="93283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20365" y="2056116"/>
            <a:ext cx="1116450" cy="606929"/>
          </a:xfrm>
          <a:prstGeom prst="rect">
            <a:avLst/>
          </a:prstGeom>
        </p:spPr>
      </p:pic>
      <p:pic>
        <p:nvPicPr>
          <p:cNvPr id="96" name="Picture 95"/>
          <p:cNvPicPr>
            <a:picLocks noChangeAspect="1"/>
          </p:cNvPicPr>
          <p:nvPr/>
        </p:nvPicPr>
        <p:blipFill>
          <a:blip r:embed="rId15"/>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36526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grpId="0" nodeType="afterEffect">
                                  <p:stCondLst>
                                    <p:cond delay="1000"/>
                                  </p:stCondLst>
                                  <p:childTnLst>
                                    <p:animMotion origin="layout" path="M 2.08333E-6 1.48148E-6 L 2.08333E-6 -0.2257 L 0.10482 -0.2257 L 0.10482 -0.28519 " pathEditMode="relative" rAng="0" ptsTypes="AAAA">
                                      <p:cBhvr>
                                        <p:cTn id="6" dur="2000" fill="hold"/>
                                        <p:tgtEl>
                                          <p:spTgt spid="32"/>
                                        </p:tgtEl>
                                        <p:attrNameLst>
                                          <p:attrName>ppt_x</p:attrName>
                                          <p:attrName>ppt_y</p:attrName>
                                        </p:attrNameLst>
                                      </p:cBhvr>
                                      <p:rCtr x="5234" y="-14259"/>
                                    </p:animMotion>
                                  </p:childTnLst>
                                </p:cTn>
                              </p:par>
                              <p:par>
                                <p:cTn id="7" presetID="0" presetClass="path" presetSubtype="0" repeatCount="indefinite" accel="50000" decel="50000" autoRev="1" fill="hold" grpId="0" nodeType="withEffect">
                                  <p:stCondLst>
                                    <p:cond delay="1000"/>
                                  </p:stCondLst>
                                  <p:childTnLst>
                                    <p:animMotion origin="layout" path="M -4.375E-6 1.48148E-6 L 0.00105 -0.28519 " pathEditMode="relative" rAng="0" ptsTypes="AA">
                                      <p:cBhvr>
                                        <p:cTn id="8" dur="2000" fill="hold"/>
                                        <p:tgtEl>
                                          <p:spTgt spid="34"/>
                                        </p:tgtEl>
                                        <p:attrNameLst>
                                          <p:attrName>ppt_x</p:attrName>
                                          <p:attrName>ppt_y</p:attrName>
                                        </p:attrNameLst>
                                      </p:cBhvr>
                                      <p:rCtr x="52" y="-14259"/>
                                    </p:animMotion>
                                  </p:childTnLst>
                                </p:cTn>
                              </p:par>
                              <p:par>
                                <p:cTn id="9" presetID="0" presetClass="path" presetSubtype="0" repeatCount="indefinite" accel="50000" decel="50000" autoRev="1" fill="hold" grpId="0" nodeType="withEffect">
                                  <p:stCondLst>
                                    <p:cond delay="1000"/>
                                  </p:stCondLst>
                                  <p:childTnLst>
                                    <p:animMotion origin="layout" path="M -4.58333E-6 1.48148E-6 L 0.00105 -0.23588 L -0.11237 -0.23588 L -0.11132 -0.28496 " pathEditMode="relative" rAng="0" ptsTypes="AAAA">
                                      <p:cBhvr>
                                        <p:cTn id="10" dur="2000" fill="hold"/>
                                        <p:tgtEl>
                                          <p:spTgt spid="35"/>
                                        </p:tgtEl>
                                        <p:attrNameLst>
                                          <p:attrName>ppt_x</p:attrName>
                                          <p:attrName>ppt_y</p:attrName>
                                        </p:attrNameLst>
                                      </p:cBhvr>
                                      <p:rCtr x="-5573" y="-14259"/>
                                    </p:animMotion>
                                  </p:childTnLst>
                                </p:cTn>
                              </p:par>
                            </p:childTnLst>
                          </p:cTn>
                        </p:par>
                        <p:par>
                          <p:cTn id="11" fill="hold">
                            <p:stCondLst>
                              <p:cond delay="5000"/>
                            </p:stCondLst>
                            <p:childTnLst>
                              <p:par>
                                <p:cTn id="12" presetID="6" presetClass="emph" presetSubtype="0" repeatCount="indefinite" autoRev="1" fill="hold" nodeType="afterEffect">
                                  <p:stCondLst>
                                    <p:cond delay="0"/>
                                  </p:stCondLst>
                                  <p:childTnLst>
                                    <p:animScale>
                                      <p:cBhvr>
                                        <p:cTn id="13" dur="2000" fill="hold"/>
                                        <p:tgtEl>
                                          <p:spTgt spid="38"/>
                                        </p:tgtEl>
                                      </p:cBhvr>
                                      <p:by x="125000" y="125000"/>
                                    </p:animScale>
                                  </p:childTnLst>
                                </p:cTn>
                              </p:par>
                              <p:par>
                                <p:cTn id="14" presetID="6" presetClass="emph" presetSubtype="0" repeatCount="indefinite" autoRev="1" fill="hold" nodeType="withEffect">
                                  <p:stCondLst>
                                    <p:cond delay="0"/>
                                  </p:stCondLst>
                                  <p:childTnLst>
                                    <p:animScale>
                                      <p:cBhvr>
                                        <p:cTn id="15" dur="2000" fill="hold"/>
                                        <p:tgtEl>
                                          <p:spTgt spid="37"/>
                                        </p:tgtEl>
                                      </p:cBhvr>
                                      <p:by x="125000" y="125000"/>
                                    </p:animScale>
                                  </p:childTnLst>
                                </p:cTn>
                              </p:par>
                              <p:par>
                                <p:cTn id="16" presetID="6" presetClass="emph" presetSubtype="0" repeatCount="indefinite" autoRev="1" fill="hold" nodeType="withEffect">
                                  <p:stCondLst>
                                    <p:cond delay="0"/>
                                  </p:stCondLst>
                                  <p:childTnLst>
                                    <p:animScale>
                                      <p:cBhvr>
                                        <p:cTn id="17" dur="2000" fill="hold"/>
                                        <p:tgtEl>
                                          <p:spTgt spid="36"/>
                                        </p:tgtEl>
                                      </p:cBhvr>
                                      <p:by x="125000" y="125000"/>
                                    </p:animScale>
                                  </p:childTnLst>
                                </p:cTn>
                              </p:par>
                              <p:par>
                                <p:cTn id="18" presetID="6" presetClass="emph" presetSubtype="0" repeatCount="indefinite" autoRev="1" fill="hold" nodeType="withEffect">
                                  <p:stCondLst>
                                    <p:cond delay="0"/>
                                  </p:stCondLst>
                                  <p:childTnLst>
                                    <p:animScale>
                                      <p:cBhvr>
                                        <p:cTn id="19" dur="2000" fill="hold"/>
                                        <p:tgtEl>
                                          <p:spTgt spid="30"/>
                                        </p:tgtEl>
                                      </p:cBhvr>
                                      <p:by x="125000" y="125000"/>
                                    </p:animScale>
                                  </p:childTnLst>
                                </p:cTn>
                              </p:par>
                            </p:childTnLst>
                          </p:cTn>
                        </p:par>
                      </p:childTnLst>
                    </p:cTn>
                  </p:par>
                  <p:par>
                    <p:cTn id="20" fill="hold">
                      <p:stCondLst>
                        <p:cond delay="indefinite"/>
                      </p:stCondLst>
                      <p:childTnLst>
                        <p:par>
                          <p:cTn id="21" fill="hold">
                            <p:stCondLst>
                              <p:cond delay="0"/>
                            </p:stCondLst>
                            <p:childTnLst>
                              <p:par>
                                <p:cTn id="22" presetID="42" presetClass="path" presetSubtype="0" repeatCount="indefinite" accel="50000" decel="50000" fill="hold" grpId="0" nodeType="clickEffect">
                                  <p:stCondLst>
                                    <p:cond delay="0"/>
                                  </p:stCondLst>
                                  <p:childTnLst>
                                    <p:animMotion origin="layout" path="M 2.08333E-7 4.44444E-6 L 2.08333E-7 0.34213 " pathEditMode="relative" rAng="0" ptsTypes="AA">
                                      <p:cBhvr>
                                        <p:cTn id="23" dur="2000" fill="hold"/>
                                        <p:tgtEl>
                                          <p:spTgt spid="4"/>
                                        </p:tgtEl>
                                        <p:attrNameLst>
                                          <p:attrName>ppt_x</p:attrName>
                                          <p:attrName>ppt_y</p:attrName>
                                        </p:attrNameLst>
                                      </p:cBhvr>
                                      <p:rCtr x="0" y="17106"/>
                                    </p:animMotion>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41"/>
                                        </p:tgtEl>
                                        <p:attrNameLst>
                                          <p:attrName>style.visibility</p:attrName>
                                        </p:attrNameLst>
                                      </p:cBhvr>
                                      <p:to>
                                        <p:strVal val="hidden"/>
                                      </p:to>
                                    </p:set>
                                  </p:childTnLst>
                                </p:cTn>
                              </p:par>
                              <p:par>
                                <p:cTn id="32" presetID="22" presetClass="entr" presetSubtype="8" fill="hold" nodeType="with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1000"/>
                            </p:stCondLst>
                            <p:childTnLst>
                              <p:par>
                                <p:cTn id="40" presetID="10" presetClass="entr" presetSubtype="0" repeatCount="indefinite" fill="hold"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Расширенная платформа для аналитики</a:t>
            </a:r>
            <a:endParaRPr lang="en-US" dirty="0"/>
          </a:p>
        </p:txBody>
      </p:sp>
      <p:sp>
        <p:nvSpPr>
          <p:cNvPr id="4" name="Freeform 507"/>
          <p:cNvSpPr>
            <a:spLocks noEditPoints="1"/>
          </p:cNvSpPr>
          <p:nvPr/>
        </p:nvSpPr>
        <p:spPr bwMode="auto">
          <a:xfrm>
            <a:off x="6778139" y="2669644"/>
            <a:ext cx="766507" cy="433404"/>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accent6">
              <a:lumMod val="75000"/>
            </a:schemeClr>
          </a:solidFill>
          <a:ln>
            <a:noFill/>
          </a:ln>
        </p:spPr>
        <p:txBody>
          <a:bodyPr vert="horz" wrap="square" lIns="119523" tIns="59762" rIns="119523" bIns="59762" numCol="1" anchor="t" anchorCtr="0" compatLnSpc="1">
            <a:prstTxWarp prst="textNoShape">
              <a:avLst/>
            </a:prstTxWarp>
          </a:bodyPr>
          <a:lstStyle/>
          <a:p>
            <a:endParaRPr lang="en-US" sz="2353">
              <a:solidFill>
                <a:prstClr val="black"/>
              </a:solidFill>
            </a:endParaRPr>
          </a:p>
        </p:txBody>
      </p:sp>
      <p:cxnSp>
        <p:nvCxnSpPr>
          <p:cNvPr id="6" name="Elbow Connector 58"/>
          <p:cNvCxnSpPr/>
          <p:nvPr/>
        </p:nvCxnSpPr>
        <p:spPr>
          <a:xfrm flipV="1">
            <a:off x="3478136" y="2816176"/>
            <a:ext cx="5227" cy="208801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flipV="1">
            <a:off x="2209775" y="3297299"/>
            <a:ext cx="4264245" cy="1607104"/>
          </a:xfrm>
          <a:prstGeom prst="bentConnector3">
            <a:avLst>
              <a:gd name="adj1" fmla="val -395"/>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3483363" y="3297299"/>
            <a:ext cx="2990657" cy="1607104"/>
          </a:xfrm>
          <a:prstGeom prst="bentConnector3">
            <a:avLst>
              <a:gd name="adj1" fmla="val -94"/>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4855086" y="3297299"/>
            <a:ext cx="1618934" cy="1606894"/>
          </a:xfrm>
          <a:prstGeom prst="bentConnector3">
            <a:avLst>
              <a:gd name="adj1" fmla="val -62"/>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58"/>
          <p:cNvCxnSpPr/>
          <p:nvPr/>
        </p:nvCxnSpPr>
        <p:spPr>
          <a:xfrm flipH="1" flipV="1">
            <a:off x="7164749" y="3730430"/>
            <a:ext cx="7838" cy="1308227"/>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6784853" y="5187133"/>
            <a:ext cx="759793" cy="806215"/>
          </a:xfrm>
          <a:prstGeom prst="rect">
            <a:avLst/>
          </a:prstGeom>
          <a:noFill/>
          <a:ln>
            <a:noFill/>
          </a:ln>
        </p:spPr>
      </p:pic>
      <p:grpSp>
        <p:nvGrpSpPr>
          <p:cNvPr id="12" name="Group 11"/>
          <p:cNvGrpSpPr/>
          <p:nvPr/>
        </p:nvGrpSpPr>
        <p:grpSpPr>
          <a:xfrm>
            <a:off x="1499259" y="4982734"/>
            <a:ext cx="3984161" cy="1638245"/>
            <a:chOff x="984591" y="4561218"/>
            <a:chExt cx="4064052" cy="1671095"/>
          </a:xfrm>
        </p:grpSpPr>
        <p:sp>
          <p:nvSpPr>
            <p:cNvPr id="13" name="Freeform 207"/>
            <p:cNvSpPr>
              <a:spLocks noEditPoints="1"/>
            </p:cNvSpPr>
            <p:nvPr/>
          </p:nvSpPr>
          <p:spPr bwMode="gray">
            <a:xfrm>
              <a:off x="984591"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1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41919"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659176"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191980"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1409237"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207"/>
            <p:cNvSpPr>
              <a:spLocks noEditPoints="1"/>
            </p:cNvSpPr>
            <p:nvPr/>
          </p:nvSpPr>
          <p:spPr bwMode="gray">
            <a:xfrm>
              <a:off x="2350169"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19"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807497"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024754"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557558"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774815"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207"/>
            <p:cNvSpPr>
              <a:spLocks noEditPoints="1"/>
            </p:cNvSpPr>
            <p:nvPr/>
          </p:nvSpPr>
          <p:spPr bwMode="gray">
            <a:xfrm>
              <a:off x="3715747" y="4910116"/>
              <a:ext cx="1332896" cy="1022354"/>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24"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73075" y="4561218"/>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390332" y="467853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3923136" y="4721072"/>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947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140393" y="4838386"/>
              <a:ext cx="430612" cy="72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2303537" y="6010714"/>
              <a:ext cx="1442434" cy="221599"/>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Hyper-V Hosts</a:t>
              </a:r>
              <a:endParaRPr lang="en-US" sz="1568" b="1" spc="-49" baseline="-25000" dirty="0">
                <a:solidFill>
                  <a:prstClr val="black"/>
                </a:solidFill>
              </a:endParaRPr>
            </a:p>
          </p:txBody>
        </p:sp>
      </p:grpSp>
      <p:sp>
        <p:nvSpPr>
          <p:cNvPr id="29" name="TextBox 28"/>
          <p:cNvSpPr txBox="1"/>
          <p:nvPr/>
        </p:nvSpPr>
        <p:spPr>
          <a:xfrm>
            <a:off x="6457710" y="6109786"/>
            <a:ext cx="1414079" cy="434486"/>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Database or </a:t>
            </a:r>
            <a:r>
              <a:rPr lang="en-US" sz="1568" b="1" spc="-49" dirty="0" smtClean="0">
                <a:solidFill>
                  <a:prstClr val="black"/>
                </a:solidFill>
              </a:rPr>
              <a:t/>
            </a:r>
            <a:br>
              <a:rPr lang="en-US" sz="1568" b="1" spc="-49" dirty="0" smtClean="0">
                <a:solidFill>
                  <a:prstClr val="black"/>
                </a:solidFill>
              </a:rPr>
            </a:br>
            <a:r>
              <a:rPr lang="en-US" sz="1568" b="1" spc="-49" dirty="0" smtClean="0">
                <a:solidFill>
                  <a:prstClr val="black"/>
                </a:solidFill>
              </a:rPr>
              <a:t>SQL </a:t>
            </a:r>
            <a:r>
              <a:rPr lang="en-US" sz="1568" b="1" spc="-49" dirty="0">
                <a:solidFill>
                  <a:prstClr val="black"/>
                </a:solidFill>
              </a:rPr>
              <a:t>Server</a:t>
            </a:r>
            <a:endParaRPr lang="en-US" sz="1568" b="1" spc="-49" baseline="-25000" dirty="0">
              <a:solidFill>
                <a:prstClr val="black"/>
              </a:solidFill>
            </a:endParaRPr>
          </a:p>
        </p:txBody>
      </p:sp>
      <p:pic>
        <p:nvPicPr>
          <p:cNvPr id="3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2952" y="2241176"/>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1" name="TextBox 30"/>
          <p:cNvSpPr txBox="1"/>
          <p:nvPr/>
        </p:nvSpPr>
        <p:spPr>
          <a:xfrm>
            <a:off x="5929258" y="1724542"/>
            <a:ext cx="2474382" cy="434486"/>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5nine Cloud Security Management </a:t>
            </a:r>
            <a:r>
              <a:rPr lang="en-US" sz="1568" b="1" spc="-49" dirty="0" smtClean="0">
                <a:solidFill>
                  <a:prstClr val="black"/>
                </a:solidFill>
              </a:rPr>
              <a:t>Server / VM</a:t>
            </a:r>
            <a:endParaRPr lang="en-US" sz="1568" b="1" spc="-49" baseline="-25000" dirty="0">
              <a:solidFill>
                <a:prstClr val="black"/>
              </a:solidFill>
            </a:endParaRPr>
          </a:p>
        </p:txBody>
      </p:sp>
      <p:sp>
        <p:nvSpPr>
          <p:cNvPr id="32" name="Oval 31"/>
          <p:cNvSpPr/>
          <p:nvPr/>
        </p:nvSpPr>
        <p:spPr bwMode="auto">
          <a:xfrm>
            <a:off x="2059674" y="4769940"/>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33" name="Picture 32" descr="AnnotationWarning2.png"/>
          <p:cNvPicPr>
            <a:picLocks noChangeAspect="1"/>
          </p:cNvPicPr>
          <p:nvPr/>
        </p:nvPicPr>
        <p:blipFill>
          <a:blip r:embed="rId7" cstate="print"/>
          <a:stretch>
            <a:fillRect/>
          </a:stretch>
        </p:blipFill>
        <p:spPr>
          <a:xfrm>
            <a:off x="7479561" y="3106355"/>
            <a:ext cx="717140" cy="717140"/>
          </a:xfrm>
          <a:prstGeom prst="rect">
            <a:avLst/>
          </a:prstGeom>
        </p:spPr>
      </p:pic>
      <p:sp>
        <p:nvSpPr>
          <p:cNvPr id="34" name="Oval 33"/>
          <p:cNvSpPr/>
          <p:nvPr/>
        </p:nvSpPr>
        <p:spPr bwMode="auto">
          <a:xfrm>
            <a:off x="3328989" y="4769940"/>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5" name="Oval 34"/>
          <p:cNvSpPr/>
          <p:nvPr/>
        </p:nvSpPr>
        <p:spPr bwMode="auto">
          <a:xfrm>
            <a:off x="4701674" y="4769730"/>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3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2266" y="4329573"/>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30137" y="4327983"/>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771" y="4327983"/>
            <a:ext cx="866630" cy="343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9" name="Rectangle 38"/>
          <p:cNvSpPr/>
          <p:nvPr/>
        </p:nvSpPr>
        <p:spPr>
          <a:xfrm>
            <a:off x="6692818" y="2578889"/>
            <a:ext cx="893809" cy="56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2" name="Picture 9"/>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60660" y="2371496"/>
            <a:ext cx="1158127" cy="128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3" name="Group 42"/>
          <p:cNvGrpSpPr/>
          <p:nvPr/>
        </p:nvGrpSpPr>
        <p:grpSpPr>
          <a:xfrm>
            <a:off x="2102158" y="1241886"/>
            <a:ext cx="2735892" cy="1518737"/>
            <a:chOff x="235779" y="784304"/>
            <a:chExt cx="2470764" cy="1343166"/>
          </a:xfrm>
        </p:grpSpPr>
        <p:pic>
          <p:nvPicPr>
            <p:cNvPr id="44" name="Picture 29"/>
            <p:cNvPicPr>
              <a:picLocks noChangeAspect="1" noChangeArrowheads="1"/>
            </p:cNvPicPr>
            <p:nvPr/>
          </p:nvPicPr>
          <p:blipFill>
            <a:blip r:embed="rId9" cstate="print">
              <a:lum bright="70000" contrast="-70000"/>
              <a:extLst>
                <a:ext uri="{28A0092B-C50C-407E-A947-70E740481C1C}">
                  <a14:useLocalDpi xmlns:a14="http://schemas.microsoft.com/office/drawing/2010/main" val="0"/>
                </a:ext>
              </a:extLst>
            </a:blip>
            <a:srcRect/>
            <a:stretch>
              <a:fillRect/>
            </a:stretch>
          </p:blipFill>
          <p:spPr bwMode="auto">
            <a:xfrm>
              <a:off x="235779" y="784304"/>
              <a:ext cx="2470764" cy="13431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1133700" y="1265610"/>
              <a:ext cx="770827" cy="859249"/>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46" name="Group 45"/>
          <p:cNvGrpSpPr>
            <a:grpSpLocks noChangeAspect="1"/>
          </p:cNvGrpSpPr>
          <p:nvPr/>
        </p:nvGrpSpPr>
        <p:grpSpPr>
          <a:xfrm>
            <a:off x="2938478" y="1418256"/>
            <a:ext cx="1079316" cy="970995"/>
            <a:chOff x="4468813" y="3567113"/>
            <a:chExt cx="1360487" cy="1282700"/>
          </a:xfrm>
          <a:solidFill>
            <a:schemeClr val="tx2"/>
          </a:solidFill>
        </p:grpSpPr>
        <p:sp>
          <p:nvSpPr>
            <p:cNvPr id="47" name="Freeform 579"/>
            <p:cNvSpPr>
              <a:spLocks noEditPoints="1"/>
            </p:cNvSpPr>
            <p:nvPr/>
          </p:nvSpPr>
          <p:spPr bwMode="auto">
            <a:xfrm>
              <a:off x="4813300" y="3913188"/>
              <a:ext cx="668337" cy="668338"/>
            </a:xfrm>
            <a:custGeom>
              <a:avLst/>
              <a:gdLst>
                <a:gd name="T0" fmla="*/ 346 w 693"/>
                <a:gd name="T1" fmla="*/ 0 h 693"/>
                <a:gd name="T2" fmla="*/ 0 w 693"/>
                <a:gd name="T3" fmla="*/ 347 h 693"/>
                <a:gd name="T4" fmla="*/ 346 w 693"/>
                <a:gd name="T5" fmla="*/ 693 h 693"/>
                <a:gd name="T6" fmla="*/ 693 w 693"/>
                <a:gd name="T7" fmla="*/ 347 h 693"/>
                <a:gd name="T8" fmla="*/ 346 w 693"/>
                <a:gd name="T9" fmla="*/ 0 h 693"/>
                <a:gd name="T10" fmla="*/ 346 w 693"/>
                <a:gd name="T11" fmla="*/ 674 h 693"/>
                <a:gd name="T12" fmla="*/ 19 w 693"/>
                <a:gd name="T13" fmla="*/ 347 h 693"/>
                <a:gd name="T14" fmla="*/ 346 w 693"/>
                <a:gd name="T15" fmla="*/ 19 h 693"/>
                <a:gd name="T16" fmla="*/ 674 w 693"/>
                <a:gd name="T17" fmla="*/ 347 h 693"/>
                <a:gd name="T18" fmla="*/ 346 w 693"/>
                <a:gd name="T19" fmla="*/ 67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3" h="693">
                  <a:moveTo>
                    <a:pt x="346" y="0"/>
                  </a:moveTo>
                  <a:cubicBezTo>
                    <a:pt x="155" y="0"/>
                    <a:pt x="0" y="155"/>
                    <a:pt x="0" y="347"/>
                  </a:cubicBezTo>
                  <a:cubicBezTo>
                    <a:pt x="0" y="538"/>
                    <a:pt x="155" y="693"/>
                    <a:pt x="346" y="693"/>
                  </a:cubicBezTo>
                  <a:cubicBezTo>
                    <a:pt x="538" y="693"/>
                    <a:pt x="693" y="538"/>
                    <a:pt x="693" y="347"/>
                  </a:cubicBezTo>
                  <a:cubicBezTo>
                    <a:pt x="693" y="155"/>
                    <a:pt x="538" y="0"/>
                    <a:pt x="346" y="0"/>
                  </a:cubicBezTo>
                  <a:close/>
                  <a:moveTo>
                    <a:pt x="346" y="674"/>
                  </a:moveTo>
                  <a:cubicBezTo>
                    <a:pt x="165" y="674"/>
                    <a:pt x="19" y="527"/>
                    <a:pt x="19" y="347"/>
                  </a:cubicBezTo>
                  <a:cubicBezTo>
                    <a:pt x="19" y="166"/>
                    <a:pt x="165" y="19"/>
                    <a:pt x="346" y="19"/>
                  </a:cubicBezTo>
                  <a:cubicBezTo>
                    <a:pt x="527" y="19"/>
                    <a:pt x="674" y="166"/>
                    <a:pt x="674" y="347"/>
                  </a:cubicBezTo>
                  <a:cubicBezTo>
                    <a:pt x="674" y="527"/>
                    <a:pt x="527" y="674"/>
                    <a:pt x="346"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48" name="Freeform 580"/>
            <p:cNvSpPr>
              <a:spLocks/>
            </p:cNvSpPr>
            <p:nvPr/>
          </p:nvSpPr>
          <p:spPr bwMode="auto">
            <a:xfrm>
              <a:off x="4918075" y="4098925"/>
              <a:ext cx="260350" cy="355600"/>
            </a:xfrm>
            <a:custGeom>
              <a:avLst/>
              <a:gdLst>
                <a:gd name="T0" fmla="*/ 187 w 270"/>
                <a:gd name="T1" fmla="*/ 150 h 370"/>
                <a:gd name="T2" fmla="*/ 230 w 270"/>
                <a:gd name="T3" fmla="*/ 79 h 370"/>
                <a:gd name="T4" fmla="*/ 151 w 270"/>
                <a:gd name="T5" fmla="*/ 0 h 370"/>
                <a:gd name="T6" fmla="*/ 72 w 270"/>
                <a:gd name="T7" fmla="*/ 79 h 370"/>
                <a:gd name="T8" fmla="*/ 110 w 270"/>
                <a:gd name="T9" fmla="*/ 147 h 370"/>
                <a:gd name="T10" fmla="*/ 28 w 270"/>
                <a:gd name="T11" fmla="*/ 230 h 370"/>
                <a:gd name="T12" fmla="*/ 21 w 270"/>
                <a:gd name="T13" fmla="*/ 312 h 370"/>
                <a:gd name="T14" fmla="*/ 35 w 270"/>
                <a:gd name="T15" fmla="*/ 281 h 370"/>
                <a:gd name="T16" fmla="*/ 39 w 270"/>
                <a:gd name="T17" fmla="*/ 322 h 370"/>
                <a:gd name="T18" fmla="*/ 130 w 270"/>
                <a:gd name="T19" fmla="*/ 356 h 370"/>
                <a:gd name="T20" fmla="*/ 270 w 270"/>
                <a:gd name="T21" fmla="*/ 281 h 370"/>
                <a:gd name="T22" fmla="*/ 187 w 270"/>
                <a:gd name="T23" fmla="*/ 15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0" h="370">
                  <a:moveTo>
                    <a:pt x="187" y="150"/>
                  </a:moveTo>
                  <a:cubicBezTo>
                    <a:pt x="213" y="137"/>
                    <a:pt x="230" y="110"/>
                    <a:pt x="230" y="79"/>
                  </a:cubicBezTo>
                  <a:cubicBezTo>
                    <a:pt x="230" y="35"/>
                    <a:pt x="195" y="0"/>
                    <a:pt x="151" y="0"/>
                  </a:cubicBezTo>
                  <a:cubicBezTo>
                    <a:pt x="107" y="0"/>
                    <a:pt x="72" y="35"/>
                    <a:pt x="72" y="79"/>
                  </a:cubicBezTo>
                  <a:cubicBezTo>
                    <a:pt x="72" y="108"/>
                    <a:pt x="87" y="133"/>
                    <a:pt x="110" y="147"/>
                  </a:cubicBezTo>
                  <a:cubicBezTo>
                    <a:pt x="70" y="155"/>
                    <a:pt x="50" y="180"/>
                    <a:pt x="28" y="230"/>
                  </a:cubicBezTo>
                  <a:cubicBezTo>
                    <a:pt x="0" y="294"/>
                    <a:pt x="21" y="312"/>
                    <a:pt x="21" y="312"/>
                  </a:cubicBezTo>
                  <a:cubicBezTo>
                    <a:pt x="35" y="281"/>
                    <a:pt x="35" y="281"/>
                    <a:pt x="35" y="281"/>
                  </a:cubicBezTo>
                  <a:cubicBezTo>
                    <a:pt x="39" y="322"/>
                    <a:pt x="39" y="322"/>
                    <a:pt x="39" y="322"/>
                  </a:cubicBezTo>
                  <a:cubicBezTo>
                    <a:pt x="39" y="322"/>
                    <a:pt x="63" y="350"/>
                    <a:pt x="130" y="356"/>
                  </a:cubicBezTo>
                  <a:cubicBezTo>
                    <a:pt x="201" y="362"/>
                    <a:pt x="270" y="370"/>
                    <a:pt x="270" y="281"/>
                  </a:cubicBezTo>
                  <a:cubicBezTo>
                    <a:pt x="270" y="211"/>
                    <a:pt x="234" y="166"/>
                    <a:pt x="18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49" name="Freeform 581"/>
            <p:cNvSpPr>
              <a:spLocks noEditPoints="1"/>
            </p:cNvSpPr>
            <p:nvPr/>
          </p:nvSpPr>
          <p:spPr bwMode="auto">
            <a:xfrm>
              <a:off x="5003800" y="3567113"/>
              <a:ext cx="287337" cy="288925"/>
            </a:xfrm>
            <a:custGeom>
              <a:avLst/>
              <a:gdLst>
                <a:gd name="T0" fmla="*/ 149 w 299"/>
                <a:gd name="T1" fmla="*/ 0 h 299"/>
                <a:gd name="T2" fmla="*/ 0 w 299"/>
                <a:gd name="T3" fmla="*/ 150 h 299"/>
                <a:gd name="T4" fmla="*/ 149 w 299"/>
                <a:gd name="T5" fmla="*/ 299 h 299"/>
                <a:gd name="T6" fmla="*/ 299 w 299"/>
                <a:gd name="T7" fmla="*/ 150 h 299"/>
                <a:gd name="T8" fmla="*/ 149 w 299"/>
                <a:gd name="T9" fmla="*/ 0 h 299"/>
                <a:gd name="T10" fmla="*/ 149 w 299"/>
                <a:gd name="T11" fmla="*/ 280 h 299"/>
                <a:gd name="T12" fmla="*/ 19 w 299"/>
                <a:gd name="T13" fmla="*/ 150 h 299"/>
                <a:gd name="T14" fmla="*/ 149 w 299"/>
                <a:gd name="T15" fmla="*/ 19 h 299"/>
                <a:gd name="T16" fmla="*/ 280 w 299"/>
                <a:gd name="T17" fmla="*/ 150 h 299"/>
                <a:gd name="T18" fmla="*/ 149 w 299"/>
                <a:gd name="T19" fmla="*/ 28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0"/>
                  </a:moveTo>
                  <a:cubicBezTo>
                    <a:pt x="67" y="0"/>
                    <a:pt x="0" y="67"/>
                    <a:pt x="0" y="150"/>
                  </a:cubicBezTo>
                  <a:cubicBezTo>
                    <a:pt x="0" y="232"/>
                    <a:pt x="67" y="299"/>
                    <a:pt x="149" y="299"/>
                  </a:cubicBezTo>
                  <a:cubicBezTo>
                    <a:pt x="232" y="299"/>
                    <a:pt x="299" y="232"/>
                    <a:pt x="299" y="150"/>
                  </a:cubicBezTo>
                  <a:cubicBezTo>
                    <a:pt x="299" y="67"/>
                    <a:pt x="232" y="0"/>
                    <a:pt x="149" y="0"/>
                  </a:cubicBezTo>
                  <a:close/>
                  <a:moveTo>
                    <a:pt x="149" y="280"/>
                  </a:moveTo>
                  <a:cubicBezTo>
                    <a:pt x="77" y="280"/>
                    <a:pt x="19" y="222"/>
                    <a:pt x="19" y="150"/>
                  </a:cubicBezTo>
                  <a:cubicBezTo>
                    <a:pt x="19" y="78"/>
                    <a:pt x="77" y="19"/>
                    <a:pt x="149" y="19"/>
                  </a:cubicBezTo>
                  <a:cubicBezTo>
                    <a:pt x="221" y="19"/>
                    <a:pt x="280" y="78"/>
                    <a:pt x="280" y="150"/>
                  </a:cubicBezTo>
                  <a:cubicBezTo>
                    <a:pt x="280" y="222"/>
                    <a:pt x="221" y="280"/>
                    <a:pt x="149" y="2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0" name="Rectangle 582"/>
            <p:cNvSpPr>
              <a:spLocks noChangeArrowheads="1"/>
            </p:cNvSpPr>
            <p:nvPr/>
          </p:nvSpPr>
          <p:spPr bwMode="auto">
            <a:xfrm>
              <a:off x="5138738" y="3836988"/>
              <a:ext cx="17462" cy="95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1" name="Freeform 583"/>
            <p:cNvSpPr>
              <a:spLocks noEditPoints="1"/>
            </p:cNvSpPr>
            <p:nvPr/>
          </p:nvSpPr>
          <p:spPr bwMode="auto">
            <a:xfrm>
              <a:off x="4468813" y="3935413"/>
              <a:ext cx="322262" cy="323850"/>
            </a:xfrm>
            <a:custGeom>
              <a:avLst/>
              <a:gdLst>
                <a:gd name="T0" fmla="*/ 26 w 335"/>
                <a:gd name="T1" fmla="*/ 121 h 335"/>
                <a:gd name="T2" fmla="*/ 121 w 335"/>
                <a:gd name="T3" fmla="*/ 309 h 335"/>
                <a:gd name="T4" fmla="*/ 310 w 335"/>
                <a:gd name="T5" fmla="*/ 213 h 335"/>
                <a:gd name="T6" fmla="*/ 214 w 335"/>
                <a:gd name="T7" fmla="*/ 25 h 335"/>
                <a:gd name="T8" fmla="*/ 26 w 335"/>
                <a:gd name="T9" fmla="*/ 121 h 335"/>
                <a:gd name="T10" fmla="*/ 292 w 335"/>
                <a:gd name="T11" fmla="*/ 208 h 335"/>
                <a:gd name="T12" fmla="*/ 127 w 335"/>
                <a:gd name="T13" fmla="*/ 291 h 335"/>
                <a:gd name="T14" fmla="*/ 44 w 335"/>
                <a:gd name="T15" fmla="*/ 127 h 335"/>
                <a:gd name="T16" fmla="*/ 208 w 335"/>
                <a:gd name="T17" fmla="*/ 43 h 335"/>
                <a:gd name="T18" fmla="*/ 292 w 335"/>
                <a:gd name="T19" fmla="*/ 20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26" y="121"/>
                  </a:moveTo>
                  <a:cubicBezTo>
                    <a:pt x="0" y="200"/>
                    <a:pt x="43" y="284"/>
                    <a:pt x="121" y="309"/>
                  </a:cubicBezTo>
                  <a:cubicBezTo>
                    <a:pt x="200" y="335"/>
                    <a:pt x="284" y="292"/>
                    <a:pt x="310" y="213"/>
                  </a:cubicBezTo>
                  <a:cubicBezTo>
                    <a:pt x="335" y="135"/>
                    <a:pt x="292" y="51"/>
                    <a:pt x="214" y="25"/>
                  </a:cubicBezTo>
                  <a:cubicBezTo>
                    <a:pt x="135" y="0"/>
                    <a:pt x="51" y="43"/>
                    <a:pt x="26" y="121"/>
                  </a:cubicBezTo>
                  <a:close/>
                  <a:moveTo>
                    <a:pt x="292" y="208"/>
                  </a:moveTo>
                  <a:cubicBezTo>
                    <a:pt x="269" y="276"/>
                    <a:pt x="196" y="314"/>
                    <a:pt x="127" y="291"/>
                  </a:cubicBezTo>
                  <a:cubicBezTo>
                    <a:pt x="59" y="269"/>
                    <a:pt x="21" y="195"/>
                    <a:pt x="44" y="127"/>
                  </a:cubicBezTo>
                  <a:cubicBezTo>
                    <a:pt x="66" y="58"/>
                    <a:pt x="139" y="21"/>
                    <a:pt x="208" y="43"/>
                  </a:cubicBezTo>
                  <a:cubicBezTo>
                    <a:pt x="276" y="65"/>
                    <a:pt x="314" y="139"/>
                    <a:pt x="292"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2" name="Freeform 584"/>
            <p:cNvSpPr>
              <a:spLocks/>
            </p:cNvSpPr>
            <p:nvPr/>
          </p:nvSpPr>
          <p:spPr bwMode="auto">
            <a:xfrm>
              <a:off x="4746625" y="4125913"/>
              <a:ext cx="95250" cy="47625"/>
            </a:xfrm>
            <a:custGeom>
              <a:avLst/>
              <a:gdLst>
                <a:gd name="T0" fmla="*/ 4 w 60"/>
                <a:gd name="T1" fmla="*/ 0 h 30"/>
                <a:gd name="T2" fmla="*/ 60 w 60"/>
                <a:gd name="T3" fmla="*/ 19 h 30"/>
                <a:gd name="T4" fmla="*/ 56 w 60"/>
                <a:gd name="T5" fmla="*/ 30 h 30"/>
                <a:gd name="T6" fmla="*/ 0 w 60"/>
                <a:gd name="T7" fmla="*/ 12 h 30"/>
                <a:gd name="T8" fmla="*/ 4 w 60"/>
                <a:gd name="T9" fmla="*/ 0 h 30"/>
              </a:gdLst>
              <a:ahLst/>
              <a:cxnLst>
                <a:cxn ang="0">
                  <a:pos x="T0" y="T1"/>
                </a:cxn>
                <a:cxn ang="0">
                  <a:pos x="T2" y="T3"/>
                </a:cxn>
                <a:cxn ang="0">
                  <a:pos x="T4" y="T5"/>
                </a:cxn>
                <a:cxn ang="0">
                  <a:pos x="T6" y="T7"/>
                </a:cxn>
                <a:cxn ang="0">
                  <a:pos x="T8" y="T9"/>
                </a:cxn>
              </a:cxnLst>
              <a:rect l="0" t="0" r="r" b="b"/>
              <a:pathLst>
                <a:path w="60" h="30">
                  <a:moveTo>
                    <a:pt x="4" y="0"/>
                  </a:moveTo>
                  <a:lnTo>
                    <a:pt x="60" y="19"/>
                  </a:lnTo>
                  <a:lnTo>
                    <a:pt x="56" y="30"/>
                  </a:lnTo>
                  <a:lnTo>
                    <a:pt x="0" y="12"/>
                  </a:lnTo>
                  <a:lnTo>
                    <a:pt x="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3" name="Freeform 585"/>
            <p:cNvSpPr>
              <a:spLocks noEditPoints="1"/>
            </p:cNvSpPr>
            <p:nvPr/>
          </p:nvSpPr>
          <p:spPr bwMode="auto">
            <a:xfrm>
              <a:off x="5507038" y="3935413"/>
              <a:ext cx="322262" cy="323850"/>
            </a:xfrm>
            <a:custGeom>
              <a:avLst/>
              <a:gdLst>
                <a:gd name="T0" fmla="*/ 121 w 335"/>
                <a:gd name="T1" fmla="*/ 25 h 335"/>
                <a:gd name="T2" fmla="*/ 25 w 335"/>
                <a:gd name="T3" fmla="*/ 213 h 335"/>
                <a:gd name="T4" fmla="*/ 214 w 335"/>
                <a:gd name="T5" fmla="*/ 309 h 335"/>
                <a:gd name="T6" fmla="*/ 309 w 335"/>
                <a:gd name="T7" fmla="*/ 121 h 335"/>
                <a:gd name="T8" fmla="*/ 121 w 335"/>
                <a:gd name="T9" fmla="*/ 25 h 335"/>
                <a:gd name="T10" fmla="*/ 127 w 335"/>
                <a:gd name="T11" fmla="*/ 43 h 335"/>
                <a:gd name="T12" fmla="*/ 291 w 335"/>
                <a:gd name="T13" fmla="*/ 127 h 335"/>
                <a:gd name="T14" fmla="*/ 208 w 335"/>
                <a:gd name="T15" fmla="*/ 291 h 335"/>
                <a:gd name="T16" fmla="*/ 43 w 335"/>
                <a:gd name="T17" fmla="*/ 208 h 335"/>
                <a:gd name="T18" fmla="*/ 127 w 335"/>
                <a:gd name="T19" fmla="*/ 4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335">
                  <a:moveTo>
                    <a:pt x="121" y="25"/>
                  </a:moveTo>
                  <a:cubicBezTo>
                    <a:pt x="43" y="51"/>
                    <a:pt x="0" y="135"/>
                    <a:pt x="25" y="213"/>
                  </a:cubicBezTo>
                  <a:cubicBezTo>
                    <a:pt x="51" y="292"/>
                    <a:pt x="135" y="335"/>
                    <a:pt x="214" y="309"/>
                  </a:cubicBezTo>
                  <a:cubicBezTo>
                    <a:pt x="292" y="284"/>
                    <a:pt x="335" y="200"/>
                    <a:pt x="309" y="121"/>
                  </a:cubicBezTo>
                  <a:cubicBezTo>
                    <a:pt x="284" y="43"/>
                    <a:pt x="200" y="0"/>
                    <a:pt x="121" y="25"/>
                  </a:cubicBezTo>
                  <a:close/>
                  <a:moveTo>
                    <a:pt x="127" y="43"/>
                  </a:moveTo>
                  <a:cubicBezTo>
                    <a:pt x="196" y="21"/>
                    <a:pt x="269" y="58"/>
                    <a:pt x="291" y="127"/>
                  </a:cubicBezTo>
                  <a:cubicBezTo>
                    <a:pt x="314" y="195"/>
                    <a:pt x="276" y="269"/>
                    <a:pt x="208" y="291"/>
                  </a:cubicBezTo>
                  <a:cubicBezTo>
                    <a:pt x="139" y="314"/>
                    <a:pt x="66" y="276"/>
                    <a:pt x="43" y="208"/>
                  </a:cubicBezTo>
                  <a:cubicBezTo>
                    <a:pt x="21" y="139"/>
                    <a:pt x="59" y="65"/>
                    <a:pt x="127"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4" name="Freeform 586"/>
            <p:cNvSpPr>
              <a:spLocks/>
            </p:cNvSpPr>
            <p:nvPr/>
          </p:nvSpPr>
          <p:spPr bwMode="auto">
            <a:xfrm>
              <a:off x="5456238" y="4125913"/>
              <a:ext cx="95250" cy="47625"/>
            </a:xfrm>
            <a:custGeom>
              <a:avLst/>
              <a:gdLst>
                <a:gd name="T0" fmla="*/ 56 w 60"/>
                <a:gd name="T1" fmla="*/ 0 h 30"/>
                <a:gd name="T2" fmla="*/ 0 w 60"/>
                <a:gd name="T3" fmla="*/ 19 h 30"/>
                <a:gd name="T4" fmla="*/ 4 w 60"/>
                <a:gd name="T5" fmla="*/ 30 h 30"/>
                <a:gd name="T6" fmla="*/ 60 w 60"/>
                <a:gd name="T7" fmla="*/ 12 h 30"/>
                <a:gd name="T8" fmla="*/ 56 w 60"/>
                <a:gd name="T9" fmla="*/ 0 h 30"/>
              </a:gdLst>
              <a:ahLst/>
              <a:cxnLst>
                <a:cxn ang="0">
                  <a:pos x="T0" y="T1"/>
                </a:cxn>
                <a:cxn ang="0">
                  <a:pos x="T2" y="T3"/>
                </a:cxn>
                <a:cxn ang="0">
                  <a:pos x="T4" y="T5"/>
                </a:cxn>
                <a:cxn ang="0">
                  <a:pos x="T6" y="T7"/>
                </a:cxn>
                <a:cxn ang="0">
                  <a:pos x="T8" y="T9"/>
                </a:cxn>
              </a:cxnLst>
              <a:rect l="0" t="0" r="r" b="b"/>
              <a:pathLst>
                <a:path w="60" h="30">
                  <a:moveTo>
                    <a:pt x="56" y="0"/>
                  </a:moveTo>
                  <a:lnTo>
                    <a:pt x="0" y="19"/>
                  </a:lnTo>
                  <a:lnTo>
                    <a:pt x="4" y="30"/>
                  </a:lnTo>
                  <a:lnTo>
                    <a:pt x="60" y="12"/>
                  </a:lnTo>
                  <a:lnTo>
                    <a:pt x="5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5" name="Freeform 587"/>
            <p:cNvSpPr>
              <a:spLocks noEditPoints="1"/>
            </p:cNvSpPr>
            <p:nvPr/>
          </p:nvSpPr>
          <p:spPr bwMode="auto">
            <a:xfrm>
              <a:off x="4664075" y="4522788"/>
              <a:ext cx="325437" cy="327025"/>
            </a:xfrm>
            <a:custGeom>
              <a:avLst/>
              <a:gdLst>
                <a:gd name="T0" fmla="*/ 81 w 338"/>
                <a:gd name="T1" fmla="*/ 290 h 339"/>
                <a:gd name="T2" fmla="*/ 290 w 338"/>
                <a:gd name="T3" fmla="*/ 257 h 339"/>
                <a:gd name="T4" fmla="*/ 257 w 338"/>
                <a:gd name="T5" fmla="*/ 48 h 339"/>
                <a:gd name="T6" fmla="*/ 48 w 338"/>
                <a:gd name="T7" fmla="*/ 81 h 339"/>
                <a:gd name="T8" fmla="*/ 81 w 338"/>
                <a:gd name="T9" fmla="*/ 290 h 339"/>
                <a:gd name="T10" fmla="*/ 246 w 338"/>
                <a:gd name="T11" fmla="*/ 64 h 339"/>
                <a:gd name="T12" fmla="*/ 275 w 338"/>
                <a:gd name="T13" fmla="*/ 246 h 339"/>
                <a:gd name="T14" fmla="*/ 92 w 338"/>
                <a:gd name="T15" fmla="*/ 275 h 339"/>
                <a:gd name="T16" fmla="*/ 64 w 338"/>
                <a:gd name="T17" fmla="*/ 93 h 339"/>
                <a:gd name="T18" fmla="*/ 246 w 338"/>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8" h="339">
                  <a:moveTo>
                    <a:pt x="81" y="290"/>
                  </a:moveTo>
                  <a:cubicBezTo>
                    <a:pt x="148" y="339"/>
                    <a:pt x="241" y="324"/>
                    <a:pt x="290" y="257"/>
                  </a:cubicBezTo>
                  <a:cubicBezTo>
                    <a:pt x="338" y="190"/>
                    <a:pt x="324" y="97"/>
                    <a:pt x="257" y="48"/>
                  </a:cubicBezTo>
                  <a:cubicBezTo>
                    <a:pt x="190" y="0"/>
                    <a:pt x="97" y="15"/>
                    <a:pt x="48" y="81"/>
                  </a:cubicBezTo>
                  <a:cubicBezTo>
                    <a:pt x="0" y="148"/>
                    <a:pt x="15" y="242"/>
                    <a:pt x="81" y="290"/>
                  </a:cubicBezTo>
                  <a:close/>
                  <a:moveTo>
                    <a:pt x="246" y="64"/>
                  </a:moveTo>
                  <a:cubicBezTo>
                    <a:pt x="304" y="106"/>
                    <a:pt x="317" y="188"/>
                    <a:pt x="275" y="246"/>
                  </a:cubicBezTo>
                  <a:cubicBezTo>
                    <a:pt x="232" y="304"/>
                    <a:pt x="151" y="317"/>
                    <a:pt x="92" y="275"/>
                  </a:cubicBezTo>
                  <a:cubicBezTo>
                    <a:pt x="34" y="232"/>
                    <a:pt x="21" y="151"/>
                    <a:pt x="64" y="93"/>
                  </a:cubicBezTo>
                  <a:cubicBezTo>
                    <a:pt x="106" y="34"/>
                    <a:pt x="187" y="21"/>
                    <a:pt x="24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6" name="Freeform 588"/>
            <p:cNvSpPr>
              <a:spLocks/>
            </p:cNvSpPr>
            <p:nvPr/>
          </p:nvSpPr>
          <p:spPr bwMode="auto">
            <a:xfrm>
              <a:off x="4892675" y="4502150"/>
              <a:ext cx="69850" cy="87313"/>
            </a:xfrm>
            <a:custGeom>
              <a:avLst/>
              <a:gdLst>
                <a:gd name="T0" fmla="*/ 0 w 44"/>
                <a:gd name="T1" fmla="*/ 48 h 55"/>
                <a:gd name="T2" fmla="*/ 35 w 44"/>
                <a:gd name="T3" fmla="*/ 0 h 55"/>
                <a:gd name="T4" fmla="*/ 44 w 44"/>
                <a:gd name="T5" fmla="*/ 7 h 55"/>
                <a:gd name="T6" fmla="*/ 9 w 44"/>
                <a:gd name="T7" fmla="*/ 55 h 55"/>
                <a:gd name="T8" fmla="*/ 0 w 44"/>
                <a:gd name="T9" fmla="*/ 48 h 55"/>
              </a:gdLst>
              <a:ahLst/>
              <a:cxnLst>
                <a:cxn ang="0">
                  <a:pos x="T0" y="T1"/>
                </a:cxn>
                <a:cxn ang="0">
                  <a:pos x="T2" y="T3"/>
                </a:cxn>
                <a:cxn ang="0">
                  <a:pos x="T4" y="T5"/>
                </a:cxn>
                <a:cxn ang="0">
                  <a:pos x="T6" y="T7"/>
                </a:cxn>
                <a:cxn ang="0">
                  <a:pos x="T8" y="T9"/>
                </a:cxn>
              </a:cxnLst>
              <a:rect l="0" t="0" r="r" b="b"/>
              <a:pathLst>
                <a:path w="44" h="55">
                  <a:moveTo>
                    <a:pt x="0" y="48"/>
                  </a:moveTo>
                  <a:lnTo>
                    <a:pt x="35" y="0"/>
                  </a:lnTo>
                  <a:lnTo>
                    <a:pt x="44" y="7"/>
                  </a:lnTo>
                  <a:lnTo>
                    <a:pt x="9" y="55"/>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7" name="Freeform 589"/>
            <p:cNvSpPr>
              <a:spLocks noEditPoints="1"/>
            </p:cNvSpPr>
            <p:nvPr/>
          </p:nvSpPr>
          <p:spPr bwMode="auto">
            <a:xfrm>
              <a:off x="5291138" y="4522788"/>
              <a:ext cx="327025" cy="327025"/>
            </a:xfrm>
            <a:custGeom>
              <a:avLst/>
              <a:gdLst>
                <a:gd name="T0" fmla="*/ 257 w 339"/>
                <a:gd name="T1" fmla="*/ 290 h 339"/>
                <a:gd name="T2" fmla="*/ 290 w 339"/>
                <a:gd name="T3" fmla="*/ 81 h 339"/>
                <a:gd name="T4" fmla="*/ 81 w 339"/>
                <a:gd name="T5" fmla="*/ 48 h 339"/>
                <a:gd name="T6" fmla="*/ 48 w 339"/>
                <a:gd name="T7" fmla="*/ 257 h 339"/>
                <a:gd name="T8" fmla="*/ 257 w 339"/>
                <a:gd name="T9" fmla="*/ 290 h 339"/>
                <a:gd name="T10" fmla="*/ 93 w 339"/>
                <a:gd name="T11" fmla="*/ 64 h 339"/>
                <a:gd name="T12" fmla="*/ 275 w 339"/>
                <a:gd name="T13" fmla="*/ 93 h 339"/>
                <a:gd name="T14" fmla="*/ 246 w 339"/>
                <a:gd name="T15" fmla="*/ 275 h 339"/>
                <a:gd name="T16" fmla="*/ 64 w 339"/>
                <a:gd name="T17" fmla="*/ 246 h 339"/>
                <a:gd name="T18" fmla="*/ 93 w 339"/>
                <a:gd name="T19" fmla="*/ 6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9" h="339">
                  <a:moveTo>
                    <a:pt x="257" y="290"/>
                  </a:moveTo>
                  <a:cubicBezTo>
                    <a:pt x="324" y="242"/>
                    <a:pt x="339" y="148"/>
                    <a:pt x="290" y="81"/>
                  </a:cubicBezTo>
                  <a:cubicBezTo>
                    <a:pt x="242" y="15"/>
                    <a:pt x="148" y="0"/>
                    <a:pt x="81" y="48"/>
                  </a:cubicBezTo>
                  <a:cubicBezTo>
                    <a:pt x="15" y="97"/>
                    <a:pt x="0" y="190"/>
                    <a:pt x="48" y="257"/>
                  </a:cubicBezTo>
                  <a:cubicBezTo>
                    <a:pt x="97" y="324"/>
                    <a:pt x="190" y="339"/>
                    <a:pt x="257" y="290"/>
                  </a:cubicBezTo>
                  <a:close/>
                  <a:moveTo>
                    <a:pt x="93" y="64"/>
                  </a:moveTo>
                  <a:cubicBezTo>
                    <a:pt x="151" y="21"/>
                    <a:pt x="232" y="34"/>
                    <a:pt x="275" y="93"/>
                  </a:cubicBezTo>
                  <a:cubicBezTo>
                    <a:pt x="317" y="151"/>
                    <a:pt x="304" y="232"/>
                    <a:pt x="246" y="275"/>
                  </a:cubicBezTo>
                  <a:cubicBezTo>
                    <a:pt x="188" y="317"/>
                    <a:pt x="106" y="304"/>
                    <a:pt x="64" y="246"/>
                  </a:cubicBezTo>
                  <a:cubicBezTo>
                    <a:pt x="21" y="188"/>
                    <a:pt x="34" y="106"/>
                    <a:pt x="93"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8" name="Freeform 590"/>
            <p:cNvSpPr>
              <a:spLocks/>
            </p:cNvSpPr>
            <p:nvPr/>
          </p:nvSpPr>
          <p:spPr bwMode="auto">
            <a:xfrm>
              <a:off x="5318125" y="4502150"/>
              <a:ext cx="69850" cy="87313"/>
            </a:xfrm>
            <a:custGeom>
              <a:avLst/>
              <a:gdLst>
                <a:gd name="T0" fmla="*/ 35 w 44"/>
                <a:gd name="T1" fmla="*/ 55 h 55"/>
                <a:gd name="T2" fmla="*/ 0 w 44"/>
                <a:gd name="T3" fmla="*/ 7 h 55"/>
                <a:gd name="T4" fmla="*/ 9 w 44"/>
                <a:gd name="T5" fmla="*/ 0 h 55"/>
                <a:gd name="T6" fmla="*/ 44 w 44"/>
                <a:gd name="T7" fmla="*/ 48 h 55"/>
                <a:gd name="T8" fmla="*/ 35 w 44"/>
                <a:gd name="T9" fmla="*/ 55 h 55"/>
              </a:gdLst>
              <a:ahLst/>
              <a:cxnLst>
                <a:cxn ang="0">
                  <a:pos x="T0" y="T1"/>
                </a:cxn>
                <a:cxn ang="0">
                  <a:pos x="T2" y="T3"/>
                </a:cxn>
                <a:cxn ang="0">
                  <a:pos x="T4" y="T5"/>
                </a:cxn>
                <a:cxn ang="0">
                  <a:pos x="T6" y="T7"/>
                </a:cxn>
                <a:cxn ang="0">
                  <a:pos x="T8" y="T9"/>
                </a:cxn>
              </a:cxnLst>
              <a:rect l="0" t="0" r="r" b="b"/>
              <a:pathLst>
                <a:path w="44" h="55">
                  <a:moveTo>
                    <a:pt x="35" y="55"/>
                  </a:moveTo>
                  <a:lnTo>
                    <a:pt x="0" y="7"/>
                  </a:lnTo>
                  <a:lnTo>
                    <a:pt x="9" y="0"/>
                  </a:lnTo>
                  <a:lnTo>
                    <a:pt x="44" y="48"/>
                  </a:lnTo>
                  <a:lnTo>
                    <a:pt x="35"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59" name="Freeform 591"/>
            <p:cNvSpPr>
              <a:spLocks noEditPoints="1"/>
            </p:cNvSpPr>
            <p:nvPr/>
          </p:nvSpPr>
          <p:spPr bwMode="auto">
            <a:xfrm>
              <a:off x="5048250" y="3630613"/>
              <a:ext cx="176212" cy="169863"/>
            </a:xfrm>
            <a:custGeom>
              <a:avLst/>
              <a:gdLst>
                <a:gd name="T0" fmla="*/ 170 w 183"/>
                <a:gd name="T1" fmla="*/ 103 h 177"/>
                <a:gd name="T2" fmla="*/ 169 w 183"/>
                <a:gd name="T3" fmla="*/ 99 h 177"/>
                <a:gd name="T4" fmla="*/ 160 w 183"/>
                <a:gd name="T5" fmla="*/ 97 h 177"/>
                <a:gd name="T6" fmla="*/ 175 w 183"/>
                <a:gd name="T7" fmla="*/ 97 h 177"/>
                <a:gd name="T8" fmla="*/ 183 w 183"/>
                <a:gd name="T9" fmla="*/ 0 h 177"/>
                <a:gd name="T10" fmla="*/ 65 w 183"/>
                <a:gd name="T11" fmla="*/ 4 h 177"/>
                <a:gd name="T12" fmla="*/ 59 w 183"/>
                <a:gd name="T13" fmla="*/ 86 h 177"/>
                <a:gd name="T14" fmla="*/ 70 w 183"/>
                <a:gd name="T15" fmla="*/ 88 h 177"/>
                <a:gd name="T16" fmla="*/ 63 w 183"/>
                <a:gd name="T17" fmla="*/ 88 h 177"/>
                <a:gd name="T18" fmla="*/ 61 w 183"/>
                <a:gd name="T19" fmla="*/ 92 h 177"/>
                <a:gd name="T20" fmla="*/ 14 w 183"/>
                <a:gd name="T21" fmla="*/ 121 h 177"/>
                <a:gd name="T22" fmla="*/ 0 w 183"/>
                <a:gd name="T23" fmla="*/ 133 h 177"/>
                <a:gd name="T24" fmla="*/ 3 w 183"/>
                <a:gd name="T25" fmla="*/ 143 h 177"/>
                <a:gd name="T26" fmla="*/ 4 w 183"/>
                <a:gd name="T27" fmla="*/ 144 h 177"/>
                <a:gd name="T28" fmla="*/ 5 w 183"/>
                <a:gd name="T29" fmla="*/ 145 h 177"/>
                <a:gd name="T30" fmla="*/ 9 w 183"/>
                <a:gd name="T31" fmla="*/ 148 h 177"/>
                <a:gd name="T32" fmla="*/ 138 w 183"/>
                <a:gd name="T33" fmla="*/ 177 h 177"/>
                <a:gd name="T34" fmla="*/ 158 w 183"/>
                <a:gd name="T35" fmla="*/ 145 h 177"/>
                <a:gd name="T36" fmla="*/ 165 w 183"/>
                <a:gd name="T37" fmla="*/ 133 h 177"/>
                <a:gd name="T38" fmla="*/ 168 w 183"/>
                <a:gd name="T39" fmla="*/ 130 h 177"/>
                <a:gd name="T40" fmla="*/ 174 w 183"/>
                <a:gd name="T41" fmla="*/ 104 h 177"/>
                <a:gd name="T42" fmla="*/ 170 w 183"/>
                <a:gd name="T43" fmla="*/ 103 h 177"/>
                <a:gd name="T44" fmla="*/ 78 w 183"/>
                <a:gd name="T45" fmla="*/ 131 h 177"/>
                <a:gd name="T46" fmla="*/ 56 w 183"/>
                <a:gd name="T47" fmla="*/ 126 h 177"/>
                <a:gd name="T48" fmla="*/ 65 w 183"/>
                <a:gd name="T49" fmla="*/ 119 h 177"/>
                <a:gd name="T50" fmla="*/ 88 w 183"/>
                <a:gd name="T51" fmla="*/ 123 h 177"/>
                <a:gd name="T52" fmla="*/ 78 w 183"/>
                <a:gd name="T53" fmla="*/ 131 h 177"/>
                <a:gd name="T54" fmla="*/ 145 w 183"/>
                <a:gd name="T55" fmla="*/ 127 h 177"/>
                <a:gd name="T56" fmla="*/ 43 w 183"/>
                <a:gd name="T57" fmla="*/ 111 h 177"/>
                <a:gd name="T58" fmla="*/ 64 w 183"/>
                <a:gd name="T59" fmla="*/ 97 h 177"/>
                <a:gd name="T60" fmla="*/ 157 w 183"/>
                <a:gd name="T61" fmla="*/ 110 h 177"/>
                <a:gd name="T62" fmla="*/ 145 w 183"/>
                <a:gd name="T63" fmla="*/ 127 h 177"/>
                <a:gd name="T64" fmla="*/ 70 w 183"/>
                <a:gd name="T65" fmla="*/ 80 h 177"/>
                <a:gd name="T66" fmla="*/ 75 w 183"/>
                <a:gd name="T67" fmla="*/ 11 h 177"/>
                <a:gd name="T68" fmla="*/ 171 w 183"/>
                <a:gd name="T69" fmla="*/ 8 h 177"/>
                <a:gd name="T70" fmla="*/ 162 w 183"/>
                <a:gd name="T71" fmla="*/ 89 h 177"/>
                <a:gd name="T72" fmla="*/ 70 w 183"/>
                <a:gd name="T73" fmla="*/ 8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177">
                  <a:moveTo>
                    <a:pt x="170" y="103"/>
                  </a:moveTo>
                  <a:cubicBezTo>
                    <a:pt x="169" y="102"/>
                    <a:pt x="170" y="99"/>
                    <a:pt x="169" y="99"/>
                  </a:cubicBezTo>
                  <a:cubicBezTo>
                    <a:pt x="166" y="98"/>
                    <a:pt x="162" y="99"/>
                    <a:pt x="160" y="97"/>
                  </a:cubicBezTo>
                  <a:cubicBezTo>
                    <a:pt x="165" y="96"/>
                    <a:pt x="171" y="98"/>
                    <a:pt x="175" y="97"/>
                  </a:cubicBezTo>
                  <a:cubicBezTo>
                    <a:pt x="178" y="64"/>
                    <a:pt x="183" y="0"/>
                    <a:pt x="183" y="0"/>
                  </a:cubicBezTo>
                  <a:cubicBezTo>
                    <a:pt x="65" y="4"/>
                    <a:pt x="65" y="4"/>
                    <a:pt x="65" y="4"/>
                  </a:cubicBezTo>
                  <a:cubicBezTo>
                    <a:pt x="65" y="4"/>
                    <a:pt x="61" y="58"/>
                    <a:pt x="59" y="86"/>
                  </a:cubicBezTo>
                  <a:cubicBezTo>
                    <a:pt x="63" y="86"/>
                    <a:pt x="68" y="86"/>
                    <a:pt x="70" y="88"/>
                  </a:cubicBezTo>
                  <a:cubicBezTo>
                    <a:pt x="67" y="88"/>
                    <a:pt x="65" y="87"/>
                    <a:pt x="63" y="88"/>
                  </a:cubicBezTo>
                  <a:cubicBezTo>
                    <a:pt x="62" y="89"/>
                    <a:pt x="62" y="91"/>
                    <a:pt x="61" y="92"/>
                  </a:cubicBezTo>
                  <a:cubicBezTo>
                    <a:pt x="47" y="101"/>
                    <a:pt x="30" y="112"/>
                    <a:pt x="14" y="121"/>
                  </a:cubicBezTo>
                  <a:cubicBezTo>
                    <a:pt x="10" y="123"/>
                    <a:pt x="1" y="128"/>
                    <a:pt x="0" y="133"/>
                  </a:cubicBezTo>
                  <a:cubicBezTo>
                    <a:pt x="0" y="136"/>
                    <a:pt x="2" y="140"/>
                    <a:pt x="3" y="143"/>
                  </a:cubicBezTo>
                  <a:cubicBezTo>
                    <a:pt x="3" y="143"/>
                    <a:pt x="3" y="144"/>
                    <a:pt x="4" y="144"/>
                  </a:cubicBezTo>
                  <a:cubicBezTo>
                    <a:pt x="4" y="144"/>
                    <a:pt x="4" y="144"/>
                    <a:pt x="5" y="145"/>
                  </a:cubicBezTo>
                  <a:cubicBezTo>
                    <a:pt x="6" y="145"/>
                    <a:pt x="7" y="147"/>
                    <a:pt x="9" y="148"/>
                  </a:cubicBezTo>
                  <a:cubicBezTo>
                    <a:pt x="18" y="151"/>
                    <a:pt x="122" y="176"/>
                    <a:pt x="138" y="177"/>
                  </a:cubicBezTo>
                  <a:cubicBezTo>
                    <a:pt x="145" y="168"/>
                    <a:pt x="152" y="155"/>
                    <a:pt x="158" y="145"/>
                  </a:cubicBezTo>
                  <a:cubicBezTo>
                    <a:pt x="161" y="141"/>
                    <a:pt x="163" y="136"/>
                    <a:pt x="165" y="133"/>
                  </a:cubicBezTo>
                  <a:cubicBezTo>
                    <a:pt x="166" y="132"/>
                    <a:pt x="167" y="131"/>
                    <a:pt x="168" y="130"/>
                  </a:cubicBezTo>
                  <a:cubicBezTo>
                    <a:pt x="173" y="123"/>
                    <a:pt x="177" y="114"/>
                    <a:pt x="174" y="104"/>
                  </a:cubicBezTo>
                  <a:cubicBezTo>
                    <a:pt x="174" y="103"/>
                    <a:pt x="171" y="104"/>
                    <a:pt x="170" y="103"/>
                  </a:cubicBezTo>
                  <a:close/>
                  <a:moveTo>
                    <a:pt x="78" y="131"/>
                  </a:moveTo>
                  <a:cubicBezTo>
                    <a:pt x="56" y="126"/>
                    <a:pt x="56" y="126"/>
                    <a:pt x="56" y="126"/>
                  </a:cubicBezTo>
                  <a:cubicBezTo>
                    <a:pt x="65" y="119"/>
                    <a:pt x="65" y="119"/>
                    <a:pt x="65" y="119"/>
                  </a:cubicBezTo>
                  <a:cubicBezTo>
                    <a:pt x="88" y="123"/>
                    <a:pt x="88" y="123"/>
                    <a:pt x="88" y="123"/>
                  </a:cubicBezTo>
                  <a:lnTo>
                    <a:pt x="78" y="131"/>
                  </a:lnTo>
                  <a:close/>
                  <a:moveTo>
                    <a:pt x="145" y="127"/>
                  </a:moveTo>
                  <a:cubicBezTo>
                    <a:pt x="43" y="111"/>
                    <a:pt x="43" y="111"/>
                    <a:pt x="43" y="111"/>
                  </a:cubicBezTo>
                  <a:cubicBezTo>
                    <a:pt x="64" y="97"/>
                    <a:pt x="64" y="97"/>
                    <a:pt x="64" y="97"/>
                  </a:cubicBezTo>
                  <a:cubicBezTo>
                    <a:pt x="157" y="110"/>
                    <a:pt x="157" y="110"/>
                    <a:pt x="157" y="110"/>
                  </a:cubicBezTo>
                  <a:lnTo>
                    <a:pt x="145" y="127"/>
                  </a:lnTo>
                  <a:close/>
                  <a:moveTo>
                    <a:pt x="70" y="80"/>
                  </a:moveTo>
                  <a:cubicBezTo>
                    <a:pt x="75" y="11"/>
                    <a:pt x="75" y="11"/>
                    <a:pt x="75" y="11"/>
                  </a:cubicBezTo>
                  <a:cubicBezTo>
                    <a:pt x="171" y="8"/>
                    <a:pt x="171" y="8"/>
                    <a:pt x="171" y="8"/>
                  </a:cubicBezTo>
                  <a:cubicBezTo>
                    <a:pt x="162" y="89"/>
                    <a:pt x="162" y="89"/>
                    <a:pt x="162" y="89"/>
                  </a:cubicBezTo>
                  <a:lnTo>
                    <a:pt x="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0" name="Freeform 592"/>
            <p:cNvSpPr>
              <a:spLocks noEditPoints="1"/>
            </p:cNvSpPr>
            <p:nvPr/>
          </p:nvSpPr>
          <p:spPr bwMode="auto">
            <a:xfrm>
              <a:off x="5583238" y="3995738"/>
              <a:ext cx="168275" cy="190500"/>
            </a:xfrm>
            <a:custGeom>
              <a:avLst/>
              <a:gdLst>
                <a:gd name="T0" fmla="*/ 174 w 175"/>
                <a:gd name="T1" fmla="*/ 159 h 197"/>
                <a:gd name="T2" fmla="*/ 169 w 175"/>
                <a:gd name="T3" fmla="*/ 158 h 197"/>
                <a:gd name="T4" fmla="*/ 168 w 175"/>
                <a:gd name="T5" fmla="*/ 55 h 197"/>
                <a:gd name="T6" fmla="*/ 96 w 175"/>
                <a:gd name="T7" fmla="*/ 0 h 197"/>
                <a:gd name="T8" fmla="*/ 18 w 175"/>
                <a:gd name="T9" fmla="*/ 55 h 197"/>
                <a:gd name="T10" fmla="*/ 16 w 175"/>
                <a:gd name="T11" fmla="*/ 159 h 197"/>
                <a:gd name="T12" fmla="*/ 1 w 175"/>
                <a:gd name="T13" fmla="*/ 162 h 197"/>
                <a:gd name="T14" fmla="*/ 0 w 175"/>
                <a:gd name="T15" fmla="*/ 165 h 197"/>
                <a:gd name="T16" fmla="*/ 87 w 175"/>
                <a:gd name="T17" fmla="*/ 197 h 197"/>
                <a:gd name="T18" fmla="*/ 175 w 175"/>
                <a:gd name="T19" fmla="*/ 167 h 197"/>
                <a:gd name="T20" fmla="*/ 174 w 175"/>
                <a:gd name="T21" fmla="*/ 159 h 197"/>
                <a:gd name="T22" fmla="*/ 20 w 175"/>
                <a:gd name="T23" fmla="*/ 57 h 197"/>
                <a:gd name="T24" fmla="*/ 96 w 175"/>
                <a:gd name="T25" fmla="*/ 4 h 197"/>
                <a:gd name="T26" fmla="*/ 98 w 175"/>
                <a:gd name="T27" fmla="*/ 176 h 197"/>
                <a:gd name="T28" fmla="*/ 19 w 175"/>
                <a:gd name="T29" fmla="*/ 158 h 197"/>
                <a:gd name="T30" fmla="*/ 20 w 175"/>
                <a:gd name="T31" fmla="*/ 57 h 197"/>
                <a:gd name="T32" fmla="*/ 87 w 175"/>
                <a:gd name="T33" fmla="*/ 191 h 197"/>
                <a:gd name="T34" fmla="*/ 3 w 175"/>
                <a:gd name="T35" fmla="*/ 163 h 197"/>
                <a:gd name="T36" fmla="*/ 17 w 175"/>
                <a:gd name="T37" fmla="*/ 160 h 197"/>
                <a:gd name="T38" fmla="*/ 19 w 175"/>
                <a:gd name="T39" fmla="*/ 160 h 197"/>
                <a:gd name="T40" fmla="*/ 98 w 175"/>
                <a:gd name="T41" fmla="*/ 179 h 197"/>
                <a:gd name="T42" fmla="*/ 134 w 175"/>
                <a:gd name="T43" fmla="*/ 177 h 197"/>
                <a:gd name="T44" fmla="*/ 87 w 175"/>
                <a:gd name="T45"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5" h="197">
                  <a:moveTo>
                    <a:pt x="174" y="159"/>
                  </a:moveTo>
                  <a:cubicBezTo>
                    <a:pt x="172" y="158"/>
                    <a:pt x="171" y="158"/>
                    <a:pt x="169" y="158"/>
                  </a:cubicBezTo>
                  <a:cubicBezTo>
                    <a:pt x="169" y="154"/>
                    <a:pt x="168" y="55"/>
                    <a:pt x="168" y="55"/>
                  </a:cubicBezTo>
                  <a:cubicBezTo>
                    <a:pt x="96" y="0"/>
                    <a:pt x="96" y="0"/>
                    <a:pt x="96" y="0"/>
                  </a:cubicBezTo>
                  <a:cubicBezTo>
                    <a:pt x="18" y="55"/>
                    <a:pt x="18" y="55"/>
                    <a:pt x="18" y="55"/>
                  </a:cubicBezTo>
                  <a:cubicBezTo>
                    <a:pt x="18" y="55"/>
                    <a:pt x="17" y="157"/>
                    <a:pt x="16" y="159"/>
                  </a:cubicBezTo>
                  <a:cubicBezTo>
                    <a:pt x="11" y="160"/>
                    <a:pt x="6" y="161"/>
                    <a:pt x="1" y="162"/>
                  </a:cubicBezTo>
                  <a:cubicBezTo>
                    <a:pt x="1" y="163"/>
                    <a:pt x="1" y="164"/>
                    <a:pt x="0" y="165"/>
                  </a:cubicBezTo>
                  <a:cubicBezTo>
                    <a:pt x="29" y="176"/>
                    <a:pt x="57" y="186"/>
                    <a:pt x="87" y="197"/>
                  </a:cubicBezTo>
                  <a:cubicBezTo>
                    <a:pt x="117" y="187"/>
                    <a:pt x="139" y="179"/>
                    <a:pt x="175" y="167"/>
                  </a:cubicBezTo>
                  <a:cubicBezTo>
                    <a:pt x="175" y="164"/>
                    <a:pt x="175" y="162"/>
                    <a:pt x="174" y="159"/>
                  </a:cubicBezTo>
                  <a:close/>
                  <a:moveTo>
                    <a:pt x="20" y="57"/>
                  </a:moveTo>
                  <a:cubicBezTo>
                    <a:pt x="96" y="4"/>
                    <a:pt x="96" y="4"/>
                    <a:pt x="96" y="4"/>
                  </a:cubicBezTo>
                  <a:cubicBezTo>
                    <a:pt x="98" y="176"/>
                    <a:pt x="98" y="176"/>
                    <a:pt x="98" y="176"/>
                  </a:cubicBezTo>
                  <a:cubicBezTo>
                    <a:pt x="91" y="176"/>
                    <a:pt x="25" y="160"/>
                    <a:pt x="19" y="158"/>
                  </a:cubicBezTo>
                  <a:cubicBezTo>
                    <a:pt x="19" y="154"/>
                    <a:pt x="20" y="57"/>
                    <a:pt x="20" y="57"/>
                  </a:cubicBezTo>
                  <a:close/>
                  <a:moveTo>
                    <a:pt x="87" y="191"/>
                  </a:moveTo>
                  <a:cubicBezTo>
                    <a:pt x="74" y="187"/>
                    <a:pt x="10" y="165"/>
                    <a:pt x="3" y="163"/>
                  </a:cubicBezTo>
                  <a:cubicBezTo>
                    <a:pt x="8" y="162"/>
                    <a:pt x="13" y="161"/>
                    <a:pt x="17" y="160"/>
                  </a:cubicBezTo>
                  <a:cubicBezTo>
                    <a:pt x="18" y="160"/>
                    <a:pt x="19" y="160"/>
                    <a:pt x="19" y="160"/>
                  </a:cubicBezTo>
                  <a:cubicBezTo>
                    <a:pt x="27" y="162"/>
                    <a:pt x="98" y="179"/>
                    <a:pt x="98" y="179"/>
                  </a:cubicBezTo>
                  <a:cubicBezTo>
                    <a:pt x="134" y="177"/>
                    <a:pt x="134" y="177"/>
                    <a:pt x="134" y="177"/>
                  </a:cubicBezTo>
                  <a:cubicBezTo>
                    <a:pt x="117" y="182"/>
                    <a:pt x="96" y="189"/>
                    <a:pt x="87"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1" name="Freeform 593"/>
            <p:cNvSpPr>
              <a:spLocks/>
            </p:cNvSpPr>
            <p:nvPr/>
          </p:nvSpPr>
          <p:spPr bwMode="auto">
            <a:xfrm>
              <a:off x="5605463" y="4011613"/>
              <a:ext cx="65087" cy="49213"/>
            </a:xfrm>
            <a:custGeom>
              <a:avLst/>
              <a:gdLst>
                <a:gd name="T0" fmla="*/ 41 w 41"/>
                <a:gd name="T1" fmla="*/ 0 h 31"/>
                <a:gd name="T2" fmla="*/ 0 w 41"/>
                <a:gd name="T3" fmla="*/ 26 h 31"/>
                <a:gd name="T4" fmla="*/ 0 w 41"/>
                <a:gd name="T5" fmla="*/ 31 h 31"/>
                <a:gd name="T6" fmla="*/ 41 w 41"/>
                <a:gd name="T7" fmla="*/ 9 h 31"/>
                <a:gd name="T8" fmla="*/ 41 w 41"/>
                <a:gd name="T9" fmla="*/ 0 h 31"/>
              </a:gdLst>
              <a:ahLst/>
              <a:cxnLst>
                <a:cxn ang="0">
                  <a:pos x="T0" y="T1"/>
                </a:cxn>
                <a:cxn ang="0">
                  <a:pos x="T2" y="T3"/>
                </a:cxn>
                <a:cxn ang="0">
                  <a:pos x="T4" y="T5"/>
                </a:cxn>
                <a:cxn ang="0">
                  <a:pos x="T6" y="T7"/>
                </a:cxn>
                <a:cxn ang="0">
                  <a:pos x="T8" y="T9"/>
                </a:cxn>
              </a:cxnLst>
              <a:rect l="0" t="0" r="r" b="b"/>
              <a:pathLst>
                <a:path w="41" h="31">
                  <a:moveTo>
                    <a:pt x="41" y="0"/>
                  </a:moveTo>
                  <a:lnTo>
                    <a:pt x="0" y="26"/>
                  </a:lnTo>
                  <a:lnTo>
                    <a:pt x="0" y="31"/>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2" name="Freeform 594"/>
            <p:cNvSpPr>
              <a:spLocks/>
            </p:cNvSpPr>
            <p:nvPr/>
          </p:nvSpPr>
          <p:spPr bwMode="auto">
            <a:xfrm>
              <a:off x="5605463" y="4121150"/>
              <a:ext cx="66675" cy="14288"/>
            </a:xfrm>
            <a:custGeom>
              <a:avLst/>
              <a:gdLst>
                <a:gd name="T0" fmla="*/ 42 w 42"/>
                <a:gd name="T1" fmla="*/ 0 h 9"/>
                <a:gd name="T2" fmla="*/ 0 w 42"/>
                <a:gd name="T3" fmla="*/ 1 h 9"/>
                <a:gd name="T4" fmla="*/ 0 w 42"/>
                <a:gd name="T5" fmla="*/ 7 h 9"/>
                <a:gd name="T6" fmla="*/ 42 w 42"/>
                <a:gd name="T7" fmla="*/ 9 h 9"/>
                <a:gd name="T8" fmla="*/ 42 w 42"/>
                <a:gd name="T9" fmla="*/ 0 h 9"/>
              </a:gdLst>
              <a:ahLst/>
              <a:cxnLst>
                <a:cxn ang="0">
                  <a:pos x="T0" y="T1"/>
                </a:cxn>
                <a:cxn ang="0">
                  <a:pos x="T2" y="T3"/>
                </a:cxn>
                <a:cxn ang="0">
                  <a:pos x="T4" y="T5"/>
                </a:cxn>
                <a:cxn ang="0">
                  <a:pos x="T6" y="T7"/>
                </a:cxn>
                <a:cxn ang="0">
                  <a:pos x="T8" y="T9"/>
                </a:cxn>
              </a:cxnLst>
              <a:rect l="0" t="0" r="r" b="b"/>
              <a:pathLst>
                <a:path w="42" h="9">
                  <a:moveTo>
                    <a:pt x="42" y="0"/>
                  </a:moveTo>
                  <a:lnTo>
                    <a:pt x="0" y="1"/>
                  </a:lnTo>
                  <a:lnTo>
                    <a:pt x="0" y="7"/>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3" name="Freeform 595"/>
            <p:cNvSpPr>
              <a:spLocks/>
            </p:cNvSpPr>
            <p:nvPr/>
          </p:nvSpPr>
          <p:spPr bwMode="auto">
            <a:xfrm>
              <a:off x="5605463" y="4137025"/>
              <a:ext cx="66675" cy="20638"/>
            </a:xfrm>
            <a:custGeom>
              <a:avLst/>
              <a:gdLst>
                <a:gd name="T0" fmla="*/ 42 w 42"/>
                <a:gd name="T1" fmla="*/ 4 h 13"/>
                <a:gd name="T2" fmla="*/ 0 w 42"/>
                <a:gd name="T3" fmla="*/ 0 h 13"/>
                <a:gd name="T4" fmla="*/ 0 w 42"/>
                <a:gd name="T5" fmla="*/ 5 h 13"/>
                <a:gd name="T6" fmla="*/ 42 w 42"/>
                <a:gd name="T7" fmla="*/ 13 h 13"/>
                <a:gd name="T8" fmla="*/ 42 w 42"/>
                <a:gd name="T9" fmla="*/ 4 h 13"/>
              </a:gdLst>
              <a:ahLst/>
              <a:cxnLst>
                <a:cxn ang="0">
                  <a:pos x="T0" y="T1"/>
                </a:cxn>
                <a:cxn ang="0">
                  <a:pos x="T2" y="T3"/>
                </a:cxn>
                <a:cxn ang="0">
                  <a:pos x="T4" y="T5"/>
                </a:cxn>
                <a:cxn ang="0">
                  <a:pos x="T6" y="T7"/>
                </a:cxn>
                <a:cxn ang="0">
                  <a:pos x="T8" y="T9"/>
                </a:cxn>
              </a:cxnLst>
              <a:rect l="0" t="0" r="r" b="b"/>
              <a:pathLst>
                <a:path w="42" h="13">
                  <a:moveTo>
                    <a:pt x="42" y="4"/>
                  </a:moveTo>
                  <a:lnTo>
                    <a:pt x="0" y="0"/>
                  </a:lnTo>
                  <a:lnTo>
                    <a:pt x="0" y="5"/>
                  </a:lnTo>
                  <a:lnTo>
                    <a:pt x="42" y="13"/>
                  </a:lnTo>
                  <a:lnTo>
                    <a:pt x="4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4" name="Freeform 596"/>
            <p:cNvSpPr>
              <a:spLocks/>
            </p:cNvSpPr>
            <p:nvPr/>
          </p:nvSpPr>
          <p:spPr bwMode="auto">
            <a:xfrm>
              <a:off x="5605463" y="4033838"/>
              <a:ext cx="65087" cy="41275"/>
            </a:xfrm>
            <a:custGeom>
              <a:avLst/>
              <a:gdLst>
                <a:gd name="T0" fmla="*/ 41 w 41"/>
                <a:gd name="T1" fmla="*/ 0 h 26"/>
                <a:gd name="T2" fmla="*/ 0 w 41"/>
                <a:gd name="T3" fmla="*/ 20 h 26"/>
                <a:gd name="T4" fmla="*/ 0 w 41"/>
                <a:gd name="T5" fmla="*/ 26 h 26"/>
                <a:gd name="T6" fmla="*/ 41 w 41"/>
                <a:gd name="T7" fmla="*/ 9 h 26"/>
                <a:gd name="T8" fmla="*/ 41 w 41"/>
                <a:gd name="T9" fmla="*/ 0 h 26"/>
              </a:gdLst>
              <a:ahLst/>
              <a:cxnLst>
                <a:cxn ang="0">
                  <a:pos x="T0" y="T1"/>
                </a:cxn>
                <a:cxn ang="0">
                  <a:pos x="T2" y="T3"/>
                </a:cxn>
                <a:cxn ang="0">
                  <a:pos x="T4" y="T5"/>
                </a:cxn>
                <a:cxn ang="0">
                  <a:pos x="T6" y="T7"/>
                </a:cxn>
                <a:cxn ang="0">
                  <a:pos x="T8" y="T9"/>
                </a:cxn>
              </a:cxnLst>
              <a:rect l="0" t="0" r="r" b="b"/>
              <a:pathLst>
                <a:path w="41" h="26">
                  <a:moveTo>
                    <a:pt x="41" y="0"/>
                  </a:moveTo>
                  <a:lnTo>
                    <a:pt x="0" y="20"/>
                  </a:lnTo>
                  <a:lnTo>
                    <a:pt x="0" y="26"/>
                  </a:lnTo>
                  <a:lnTo>
                    <a:pt x="41" y="9"/>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5" name="Freeform 597"/>
            <p:cNvSpPr>
              <a:spLocks/>
            </p:cNvSpPr>
            <p:nvPr/>
          </p:nvSpPr>
          <p:spPr bwMode="auto">
            <a:xfrm>
              <a:off x="5605463" y="4098925"/>
              <a:ext cx="66675" cy="17463"/>
            </a:xfrm>
            <a:custGeom>
              <a:avLst/>
              <a:gdLst>
                <a:gd name="T0" fmla="*/ 42 w 42"/>
                <a:gd name="T1" fmla="*/ 0 h 11"/>
                <a:gd name="T2" fmla="*/ 0 w 42"/>
                <a:gd name="T3" fmla="*/ 7 h 11"/>
                <a:gd name="T4" fmla="*/ 0 w 42"/>
                <a:gd name="T5" fmla="*/ 11 h 11"/>
                <a:gd name="T6" fmla="*/ 42 w 42"/>
                <a:gd name="T7" fmla="*/ 9 h 11"/>
                <a:gd name="T8" fmla="*/ 42 w 42"/>
                <a:gd name="T9" fmla="*/ 0 h 11"/>
              </a:gdLst>
              <a:ahLst/>
              <a:cxnLst>
                <a:cxn ang="0">
                  <a:pos x="T0" y="T1"/>
                </a:cxn>
                <a:cxn ang="0">
                  <a:pos x="T2" y="T3"/>
                </a:cxn>
                <a:cxn ang="0">
                  <a:pos x="T4" y="T5"/>
                </a:cxn>
                <a:cxn ang="0">
                  <a:pos x="T6" y="T7"/>
                </a:cxn>
                <a:cxn ang="0">
                  <a:pos x="T8" y="T9"/>
                </a:cxn>
              </a:cxnLst>
              <a:rect l="0" t="0" r="r" b="b"/>
              <a:pathLst>
                <a:path w="42" h="11">
                  <a:moveTo>
                    <a:pt x="42" y="0"/>
                  </a:moveTo>
                  <a:lnTo>
                    <a:pt x="0" y="7"/>
                  </a:lnTo>
                  <a:lnTo>
                    <a:pt x="0" y="11"/>
                  </a:lnTo>
                  <a:lnTo>
                    <a:pt x="42" y="9"/>
                  </a:lnTo>
                  <a:lnTo>
                    <a:pt x="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6" name="Freeform 598"/>
            <p:cNvSpPr>
              <a:spLocks/>
            </p:cNvSpPr>
            <p:nvPr/>
          </p:nvSpPr>
          <p:spPr bwMode="auto">
            <a:xfrm>
              <a:off x="5605463" y="4078288"/>
              <a:ext cx="66675" cy="25400"/>
            </a:xfrm>
            <a:custGeom>
              <a:avLst/>
              <a:gdLst>
                <a:gd name="T0" fmla="*/ 41 w 42"/>
                <a:gd name="T1" fmla="*/ 0 h 16"/>
                <a:gd name="T2" fmla="*/ 0 w 42"/>
                <a:gd name="T3" fmla="*/ 10 h 16"/>
                <a:gd name="T4" fmla="*/ 0 w 42"/>
                <a:gd name="T5" fmla="*/ 16 h 16"/>
                <a:gd name="T6" fmla="*/ 42 w 42"/>
                <a:gd name="T7" fmla="*/ 8 h 16"/>
                <a:gd name="T8" fmla="*/ 41 w 42"/>
                <a:gd name="T9" fmla="*/ 0 h 16"/>
              </a:gdLst>
              <a:ahLst/>
              <a:cxnLst>
                <a:cxn ang="0">
                  <a:pos x="T0" y="T1"/>
                </a:cxn>
                <a:cxn ang="0">
                  <a:pos x="T2" y="T3"/>
                </a:cxn>
                <a:cxn ang="0">
                  <a:pos x="T4" y="T5"/>
                </a:cxn>
                <a:cxn ang="0">
                  <a:pos x="T6" y="T7"/>
                </a:cxn>
                <a:cxn ang="0">
                  <a:pos x="T8" y="T9"/>
                </a:cxn>
              </a:cxnLst>
              <a:rect l="0" t="0" r="r" b="b"/>
              <a:pathLst>
                <a:path w="42" h="16">
                  <a:moveTo>
                    <a:pt x="41" y="0"/>
                  </a:moveTo>
                  <a:lnTo>
                    <a:pt x="0" y="10"/>
                  </a:lnTo>
                  <a:lnTo>
                    <a:pt x="0" y="16"/>
                  </a:lnTo>
                  <a:lnTo>
                    <a:pt x="42"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7" name="Freeform 599"/>
            <p:cNvSpPr>
              <a:spLocks/>
            </p:cNvSpPr>
            <p:nvPr/>
          </p:nvSpPr>
          <p:spPr bwMode="auto">
            <a:xfrm>
              <a:off x="5605463" y="4056063"/>
              <a:ext cx="65087" cy="33338"/>
            </a:xfrm>
            <a:custGeom>
              <a:avLst/>
              <a:gdLst>
                <a:gd name="T0" fmla="*/ 41 w 41"/>
                <a:gd name="T1" fmla="*/ 0 h 21"/>
                <a:gd name="T2" fmla="*/ 0 w 41"/>
                <a:gd name="T3" fmla="*/ 15 h 21"/>
                <a:gd name="T4" fmla="*/ 0 w 41"/>
                <a:gd name="T5" fmla="*/ 21 h 21"/>
                <a:gd name="T6" fmla="*/ 41 w 41"/>
                <a:gd name="T7" fmla="*/ 8 h 21"/>
                <a:gd name="T8" fmla="*/ 41 w 41"/>
                <a:gd name="T9" fmla="*/ 0 h 21"/>
              </a:gdLst>
              <a:ahLst/>
              <a:cxnLst>
                <a:cxn ang="0">
                  <a:pos x="T0" y="T1"/>
                </a:cxn>
                <a:cxn ang="0">
                  <a:pos x="T2" y="T3"/>
                </a:cxn>
                <a:cxn ang="0">
                  <a:pos x="T4" y="T5"/>
                </a:cxn>
                <a:cxn ang="0">
                  <a:pos x="T6" y="T7"/>
                </a:cxn>
                <a:cxn ang="0">
                  <a:pos x="T8" y="T9"/>
                </a:cxn>
              </a:cxnLst>
              <a:rect l="0" t="0" r="r" b="b"/>
              <a:pathLst>
                <a:path w="41" h="21">
                  <a:moveTo>
                    <a:pt x="41" y="0"/>
                  </a:moveTo>
                  <a:lnTo>
                    <a:pt x="0" y="15"/>
                  </a:lnTo>
                  <a:lnTo>
                    <a:pt x="0" y="21"/>
                  </a:lnTo>
                  <a:lnTo>
                    <a:pt x="41" y="8"/>
                  </a:lnTo>
                  <a:lnTo>
                    <a:pt x="4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8" name="Oval 600"/>
            <p:cNvSpPr>
              <a:spLocks noChangeArrowheads="1"/>
            </p:cNvSpPr>
            <p:nvPr/>
          </p:nvSpPr>
          <p:spPr bwMode="auto">
            <a:xfrm>
              <a:off x="5427663" y="4740275"/>
              <a:ext cx="11112" cy="111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69" name="Freeform 601"/>
            <p:cNvSpPr>
              <a:spLocks/>
            </p:cNvSpPr>
            <p:nvPr/>
          </p:nvSpPr>
          <p:spPr bwMode="auto">
            <a:xfrm>
              <a:off x="5526088" y="46370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0" name="Freeform 602"/>
            <p:cNvSpPr>
              <a:spLocks/>
            </p:cNvSpPr>
            <p:nvPr/>
          </p:nvSpPr>
          <p:spPr bwMode="auto">
            <a:xfrm>
              <a:off x="5526088" y="4611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1" name="Freeform 603"/>
            <p:cNvSpPr>
              <a:spLocks/>
            </p:cNvSpPr>
            <p:nvPr/>
          </p:nvSpPr>
          <p:spPr bwMode="auto">
            <a:xfrm>
              <a:off x="5526088" y="4664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2" name="Freeform 604"/>
            <p:cNvSpPr>
              <a:spLocks/>
            </p:cNvSpPr>
            <p:nvPr/>
          </p:nvSpPr>
          <p:spPr bwMode="auto">
            <a:xfrm>
              <a:off x="5387975" y="4632325"/>
              <a:ext cx="131762" cy="41275"/>
            </a:xfrm>
            <a:custGeom>
              <a:avLst/>
              <a:gdLst>
                <a:gd name="T0" fmla="*/ 2 w 137"/>
                <a:gd name="T1" fmla="*/ 37 h 44"/>
                <a:gd name="T2" fmla="*/ 2 w 137"/>
                <a:gd name="T3" fmla="*/ 37 h 44"/>
                <a:gd name="T4" fmla="*/ 3 w 137"/>
                <a:gd name="T5" fmla="*/ 38 h 44"/>
                <a:gd name="T6" fmla="*/ 4 w 137"/>
                <a:gd name="T7" fmla="*/ 38 h 44"/>
                <a:gd name="T8" fmla="*/ 5 w 137"/>
                <a:gd name="T9" fmla="*/ 38 h 44"/>
                <a:gd name="T10" fmla="*/ 6 w 137"/>
                <a:gd name="T11" fmla="*/ 38 h 44"/>
                <a:gd name="T12" fmla="*/ 6 w 137"/>
                <a:gd name="T13" fmla="*/ 38 h 44"/>
                <a:gd name="T14" fmla="*/ 7 w 137"/>
                <a:gd name="T15" fmla="*/ 38 h 44"/>
                <a:gd name="T16" fmla="*/ 8 w 137"/>
                <a:gd name="T17" fmla="*/ 38 h 44"/>
                <a:gd name="T18" fmla="*/ 78 w 137"/>
                <a:gd name="T19" fmla="*/ 44 h 44"/>
                <a:gd name="T20" fmla="*/ 79 w 137"/>
                <a:gd name="T21" fmla="*/ 44 h 44"/>
                <a:gd name="T22" fmla="*/ 81 w 137"/>
                <a:gd name="T23" fmla="*/ 44 h 44"/>
                <a:gd name="T24" fmla="*/ 82 w 137"/>
                <a:gd name="T25" fmla="*/ 44 h 44"/>
                <a:gd name="T26" fmla="*/ 83 w 137"/>
                <a:gd name="T27" fmla="*/ 44 h 44"/>
                <a:gd name="T28" fmla="*/ 85 w 137"/>
                <a:gd name="T29" fmla="*/ 44 h 44"/>
                <a:gd name="T30" fmla="*/ 88 w 137"/>
                <a:gd name="T31" fmla="*/ 44 h 44"/>
                <a:gd name="T32" fmla="*/ 90 w 137"/>
                <a:gd name="T33" fmla="*/ 44 h 44"/>
                <a:gd name="T34" fmla="*/ 91 w 137"/>
                <a:gd name="T35" fmla="*/ 44 h 44"/>
                <a:gd name="T36" fmla="*/ 92 w 137"/>
                <a:gd name="T37" fmla="*/ 44 h 44"/>
                <a:gd name="T38" fmla="*/ 93 w 137"/>
                <a:gd name="T39" fmla="*/ 43 h 44"/>
                <a:gd name="T40" fmla="*/ 94 w 137"/>
                <a:gd name="T41" fmla="*/ 43 h 44"/>
                <a:gd name="T42" fmla="*/ 95 w 137"/>
                <a:gd name="T43" fmla="*/ 43 h 44"/>
                <a:gd name="T44" fmla="*/ 96 w 137"/>
                <a:gd name="T45" fmla="*/ 43 h 44"/>
                <a:gd name="T46" fmla="*/ 96 w 137"/>
                <a:gd name="T47" fmla="*/ 42 h 44"/>
                <a:gd name="T48" fmla="*/ 136 w 137"/>
                <a:gd name="T49" fmla="*/ 21 h 44"/>
                <a:gd name="T50" fmla="*/ 136 w 137"/>
                <a:gd name="T51" fmla="*/ 21 h 44"/>
                <a:gd name="T52" fmla="*/ 136 w 137"/>
                <a:gd name="T53" fmla="*/ 21 h 44"/>
                <a:gd name="T54" fmla="*/ 137 w 137"/>
                <a:gd name="T55" fmla="*/ 20 h 44"/>
                <a:gd name="T56" fmla="*/ 137 w 137"/>
                <a:gd name="T57" fmla="*/ 3 h 44"/>
                <a:gd name="T58" fmla="*/ 137 w 137"/>
                <a:gd name="T59" fmla="*/ 3 h 44"/>
                <a:gd name="T60" fmla="*/ 97 w 137"/>
                <a:gd name="T61" fmla="*/ 18 h 44"/>
                <a:gd name="T62" fmla="*/ 96 w 137"/>
                <a:gd name="T63" fmla="*/ 18 h 44"/>
                <a:gd name="T64" fmla="*/ 96 w 137"/>
                <a:gd name="T65" fmla="*/ 18 h 44"/>
                <a:gd name="T66" fmla="*/ 95 w 137"/>
                <a:gd name="T67" fmla="*/ 18 h 44"/>
                <a:gd name="T68" fmla="*/ 94 w 137"/>
                <a:gd name="T69" fmla="*/ 19 h 44"/>
                <a:gd name="T70" fmla="*/ 93 w 137"/>
                <a:gd name="T71" fmla="*/ 19 h 44"/>
                <a:gd name="T72" fmla="*/ 92 w 137"/>
                <a:gd name="T73" fmla="*/ 19 h 44"/>
                <a:gd name="T74" fmla="*/ 90 w 137"/>
                <a:gd name="T75" fmla="*/ 19 h 44"/>
                <a:gd name="T76" fmla="*/ 88 w 137"/>
                <a:gd name="T77" fmla="*/ 19 h 44"/>
                <a:gd name="T78" fmla="*/ 86 w 137"/>
                <a:gd name="T79" fmla="*/ 19 h 44"/>
                <a:gd name="T80" fmla="*/ 85 w 137"/>
                <a:gd name="T81" fmla="*/ 19 h 44"/>
                <a:gd name="T82" fmla="*/ 83 w 137"/>
                <a:gd name="T83" fmla="*/ 19 h 44"/>
                <a:gd name="T84" fmla="*/ 82 w 137"/>
                <a:gd name="T85" fmla="*/ 19 h 44"/>
                <a:gd name="T86" fmla="*/ 80 w 137"/>
                <a:gd name="T87" fmla="*/ 19 h 44"/>
                <a:gd name="T88" fmla="*/ 79 w 137"/>
                <a:gd name="T89" fmla="*/ 19 h 44"/>
                <a:gd name="T90" fmla="*/ 9 w 137"/>
                <a:gd name="T91" fmla="*/ 14 h 44"/>
                <a:gd name="T92" fmla="*/ 8 w 137"/>
                <a:gd name="T93" fmla="*/ 14 h 44"/>
                <a:gd name="T94" fmla="*/ 7 w 137"/>
                <a:gd name="T95" fmla="*/ 14 h 44"/>
                <a:gd name="T96" fmla="*/ 6 w 137"/>
                <a:gd name="T97" fmla="*/ 13 h 44"/>
                <a:gd name="T98" fmla="*/ 1 w 137"/>
                <a:gd name="T99" fmla="*/ 16 h 44"/>
                <a:gd name="T100" fmla="*/ 1 w 137"/>
                <a:gd name="T101" fmla="*/ 37 h 44"/>
                <a:gd name="T102" fmla="*/ 1 w 137"/>
                <a:gd name="T103"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7" h="44">
                  <a:moveTo>
                    <a:pt x="1" y="37"/>
                  </a:moveTo>
                  <a:cubicBezTo>
                    <a:pt x="1" y="37"/>
                    <a:pt x="2" y="37"/>
                    <a:pt x="2" y="37"/>
                  </a:cubicBezTo>
                  <a:cubicBezTo>
                    <a:pt x="2" y="37"/>
                    <a:pt x="2" y="37"/>
                    <a:pt x="2" y="37"/>
                  </a:cubicBezTo>
                  <a:cubicBezTo>
                    <a:pt x="2" y="37"/>
                    <a:pt x="2" y="37"/>
                    <a:pt x="2" y="37"/>
                  </a:cubicBezTo>
                  <a:cubicBezTo>
                    <a:pt x="2" y="37"/>
                    <a:pt x="3" y="37"/>
                    <a:pt x="3" y="37"/>
                  </a:cubicBezTo>
                  <a:cubicBezTo>
                    <a:pt x="3" y="38"/>
                    <a:pt x="3" y="38"/>
                    <a:pt x="3" y="38"/>
                  </a:cubicBezTo>
                  <a:cubicBezTo>
                    <a:pt x="3" y="38"/>
                    <a:pt x="3" y="38"/>
                    <a:pt x="3" y="38"/>
                  </a:cubicBezTo>
                  <a:cubicBezTo>
                    <a:pt x="4" y="38"/>
                    <a:pt x="4" y="38"/>
                    <a:pt x="4" y="38"/>
                  </a:cubicBezTo>
                  <a:cubicBezTo>
                    <a:pt x="4" y="38"/>
                    <a:pt x="4" y="38"/>
                    <a:pt x="4" y="38"/>
                  </a:cubicBezTo>
                  <a:cubicBezTo>
                    <a:pt x="5" y="38"/>
                    <a:pt x="5" y="38"/>
                    <a:pt x="5" y="38"/>
                  </a:cubicBezTo>
                  <a:cubicBezTo>
                    <a:pt x="5" y="38"/>
                    <a:pt x="5" y="38"/>
                    <a:pt x="5" y="38"/>
                  </a:cubicBezTo>
                  <a:cubicBezTo>
                    <a:pt x="5" y="38"/>
                    <a:pt x="5" y="38"/>
                    <a:pt x="6" y="38"/>
                  </a:cubicBezTo>
                  <a:cubicBezTo>
                    <a:pt x="6" y="38"/>
                    <a:pt x="6" y="38"/>
                    <a:pt x="6" y="38"/>
                  </a:cubicBezTo>
                  <a:cubicBezTo>
                    <a:pt x="6" y="38"/>
                    <a:pt x="6" y="38"/>
                    <a:pt x="6" y="38"/>
                  </a:cubicBezTo>
                  <a:cubicBezTo>
                    <a:pt x="7" y="38"/>
                    <a:pt x="7" y="38"/>
                    <a:pt x="7" y="38"/>
                  </a:cubicBezTo>
                  <a:cubicBezTo>
                    <a:pt x="7" y="38"/>
                    <a:pt x="7" y="38"/>
                    <a:pt x="7" y="38"/>
                  </a:cubicBezTo>
                  <a:cubicBezTo>
                    <a:pt x="8" y="38"/>
                    <a:pt x="8" y="38"/>
                    <a:pt x="8" y="38"/>
                  </a:cubicBezTo>
                  <a:cubicBezTo>
                    <a:pt x="8" y="38"/>
                    <a:pt x="8" y="38"/>
                    <a:pt x="8" y="38"/>
                  </a:cubicBezTo>
                  <a:cubicBezTo>
                    <a:pt x="9" y="38"/>
                    <a:pt x="9" y="38"/>
                    <a:pt x="9" y="39"/>
                  </a:cubicBezTo>
                  <a:cubicBezTo>
                    <a:pt x="78" y="44"/>
                    <a:pt x="78" y="44"/>
                    <a:pt x="78" y="44"/>
                  </a:cubicBezTo>
                  <a:cubicBezTo>
                    <a:pt x="78" y="44"/>
                    <a:pt x="78" y="44"/>
                    <a:pt x="79" y="44"/>
                  </a:cubicBezTo>
                  <a:cubicBezTo>
                    <a:pt x="79" y="44"/>
                    <a:pt x="79" y="44"/>
                    <a:pt x="79" y="44"/>
                  </a:cubicBezTo>
                  <a:cubicBezTo>
                    <a:pt x="80" y="44"/>
                    <a:pt x="80" y="44"/>
                    <a:pt x="80" y="44"/>
                  </a:cubicBezTo>
                  <a:cubicBezTo>
                    <a:pt x="80" y="44"/>
                    <a:pt x="81" y="44"/>
                    <a:pt x="81" y="44"/>
                  </a:cubicBezTo>
                  <a:cubicBezTo>
                    <a:pt x="81" y="44"/>
                    <a:pt x="81" y="44"/>
                    <a:pt x="82" y="44"/>
                  </a:cubicBezTo>
                  <a:cubicBezTo>
                    <a:pt x="82" y="44"/>
                    <a:pt x="82" y="44"/>
                    <a:pt x="82" y="44"/>
                  </a:cubicBezTo>
                  <a:cubicBezTo>
                    <a:pt x="82" y="44"/>
                    <a:pt x="83" y="44"/>
                    <a:pt x="83" y="44"/>
                  </a:cubicBezTo>
                  <a:cubicBezTo>
                    <a:pt x="83" y="44"/>
                    <a:pt x="83" y="44"/>
                    <a:pt x="83" y="44"/>
                  </a:cubicBezTo>
                  <a:cubicBezTo>
                    <a:pt x="84" y="44"/>
                    <a:pt x="84" y="44"/>
                    <a:pt x="85" y="44"/>
                  </a:cubicBezTo>
                  <a:cubicBezTo>
                    <a:pt x="85" y="44"/>
                    <a:pt x="85" y="44"/>
                    <a:pt x="85" y="44"/>
                  </a:cubicBezTo>
                  <a:cubicBezTo>
                    <a:pt x="85" y="44"/>
                    <a:pt x="86" y="44"/>
                    <a:pt x="86" y="44"/>
                  </a:cubicBezTo>
                  <a:cubicBezTo>
                    <a:pt x="87" y="44"/>
                    <a:pt x="87" y="44"/>
                    <a:pt x="88" y="44"/>
                  </a:cubicBezTo>
                  <a:cubicBezTo>
                    <a:pt x="88" y="44"/>
                    <a:pt x="88" y="44"/>
                    <a:pt x="88" y="44"/>
                  </a:cubicBezTo>
                  <a:cubicBezTo>
                    <a:pt x="89" y="44"/>
                    <a:pt x="89" y="44"/>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3"/>
                    <a:pt x="93" y="43"/>
                    <a:pt x="93" y="43"/>
                  </a:cubicBezTo>
                  <a:cubicBezTo>
                    <a:pt x="93" y="43"/>
                    <a:pt x="93" y="43"/>
                    <a:pt x="93" y="43"/>
                  </a:cubicBezTo>
                  <a:cubicBezTo>
                    <a:pt x="93" y="43"/>
                    <a:pt x="94" y="43"/>
                    <a:pt x="94" y="43"/>
                  </a:cubicBezTo>
                  <a:cubicBezTo>
                    <a:pt x="94" y="43"/>
                    <a:pt x="94" y="43"/>
                    <a:pt x="94" y="43"/>
                  </a:cubicBezTo>
                  <a:cubicBezTo>
                    <a:pt x="94" y="43"/>
                    <a:pt x="94" y="43"/>
                    <a:pt x="95" y="43"/>
                  </a:cubicBezTo>
                  <a:cubicBezTo>
                    <a:pt x="95" y="43"/>
                    <a:pt x="95" y="43"/>
                    <a:pt x="95" y="43"/>
                  </a:cubicBezTo>
                  <a:cubicBezTo>
                    <a:pt x="95" y="43"/>
                    <a:pt x="95" y="43"/>
                    <a:pt x="96" y="43"/>
                  </a:cubicBezTo>
                  <a:cubicBezTo>
                    <a:pt x="96" y="43"/>
                    <a:pt x="96" y="43"/>
                    <a:pt x="96" y="43"/>
                  </a:cubicBezTo>
                  <a:cubicBezTo>
                    <a:pt x="96" y="43"/>
                    <a:pt x="96" y="43"/>
                    <a:pt x="96" y="43"/>
                  </a:cubicBezTo>
                  <a:cubicBezTo>
                    <a:pt x="96" y="43"/>
                    <a:pt x="96" y="43"/>
                    <a:pt x="96" y="42"/>
                  </a:cubicBezTo>
                  <a:cubicBezTo>
                    <a:pt x="97" y="42"/>
                    <a:pt x="97" y="42"/>
                    <a:pt x="97" y="42"/>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6" y="21"/>
                    <a:pt x="136" y="21"/>
                    <a:pt x="136" y="21"/>
                  </a:cubicBezTo>
                  <a:cubicBezTo>
                    <a:pt x="137" y="21"/>
                    <a:pt x="137" y="20"/>
                    <a:pt x="137" y="20"/>
                  </a:cubicBezTo>
                  <a:cubicBezTo>
                    <a:pt x="137" y="20"/>
                    <a:pt x="137" y="20"/>
                    <a:pt x="137" y="20"/>
                  </a:cubicBezTo>
                  <a:cubicBezTo>
                    <a:pt x="137" y="20"/>
                    <a:pt x="137" y="20"/>
                    <a:pt x="137" y="20"/>
                  </a:cubicBezTo>
                  <a:cubicBezTo>
                    <a:pt x="137" y="3"/>
                    <a:pt x="137" y="3"/>
                    <a:pt x="137" y="3"/>
                  </a:cubicBezTo>
                  <a:cubicBezTo>
                    <a:pt x="137" y="3"/>
                    <a:pt x="137" y="3"/>
                    <a:pt x="137" y="3"/>
                  </a:cubicBezTo>
                  <a:cubicBezTo>
                    <a:pt x="137" y="3"/>
                    <a:pt x="137" y="3"/>
                    <a:pt x="137" y="3"/>
                  </a:cubicBezTo>
                  <a:cubicBezTo>
                    <a:pt x="137" y="2"/>
                    <a:pt x="135" y="1"/>
                    <a:pt x="130" y="0"/>
                  </a:cubicBezTo>
                  <a:cubicBezTo>
                    <a:pt x="97" y="18"/>
                    <a:pt x="97" y="18"/>
                    <a:pt x="97" y="18"/>
                  </a:cubicBezTo>
                  <a:cubicBezTo>
                    <a:pt x="97" y="18"/>
                    <a:pt x="97" y="18"/>
                    <a:pt x="96" y="18"/>
                  </a:cubicBezTo>
                  <a:cubicBezTo>
                    <a:pt x="96" y="18"/>
                    <a:pt x="96" y="18"/>
                    <a:pt x="96" y="18"/>
                  </a:cubicBezTo>
                  <a:cubicBezTo>
                    <a:pt x="96" y="18"/>
                    <a:pt x="96" y="18"/>
                    <a:pt x="96" y="18"/>
                  </a:cubicBezTo>
                  <a:cubicBezTo>
                    <a:pt x="96" y="18"/>
                    <a:pt x="96" y="18"/>
                    <a:pt x="96" y="18"/>
                  </a:cubicBezTo>
                  <a:cubicBezTo>
                    <a:pt x="95" y="18"/>
                    <a:pt x="95" y="18"/>
                    <a:pt x="95" y="18"/>
                  </a:cubicBezTo>
                  <a:cubicBezTo>
                    <a:pt x="95" y="18"/>
                    <a:pt x="95" y="18"/>
                    <a:pt x="95" y="18"/>
                  </a:cubicBezTo>
                  <a:cubicBezTo>
                    <a:pt x="94" y="18"/>
                    <a:pt x="94" y="18"/>
                    <a:pt x="94" y="18"/>
                  </a:cubicBezTo>
                  <a:cubicBezTo>
                    <a:pt x="94" y="18"/>
                    <a:pt x="94" y="19"/>
                    <a:pt x="94" y="19"/>
                  </a:cubicBezTo>
                  <a:cubicBezTo>
                    <a:pt x="94" y="19"/>
                    <a:pt x="93" y="19"/>
                    <a:pt x="93" y="19"/>
                  </a:cubicBezTo>
                  <a:cubicBezTo>
                    <a:pt x="93" y="19"/>
                    <a:pt x="93" y="19"/>
                    <a:pt x="93" y="19"/>
                  </a:cubicBezTo>
                  <a:cubicBezTo>
                    <a:pt x="93" y="19"/>
                    <a:pt x="93" y="19"/>
                    <a:pt x="92" y="19"/>
                  </a:cubicBezTo>
                  <a:cubicBezTo>
                    <a:pt x="92" y="19"/>
                    <a:pt x="92" y="19"/>
                    <a:pt x="92" y="19"/>
                  </a:cubicBezTo>
                  <a:cubicBezTo>
                    <a:pt x="91" y="19"/>
                    <a:pt x="91" y="19"/>
                    <a:pt x="91" y="19"/>
                  </a:cubicBezTo>
                  <a:cubicBezTo>
                    <a:pt x="91" y="19"/>
                    <a:pt x="91" y="19"/>
                    <a:pt x="90" y="19"/>
                  </a:cubicBezTo>
                  <a:cubicBezTo>
                    <a:pt x="90" y="19"/>
                    <a:pt x="90" y="19"/>
                    <a:pt x="90" y="19"/>
                  </a:cubicBezTo>
                  <a:cubicBezTo>
                    <a:pt x="89" y="19"/>
                    <a:pt x="89" y="19"/>
                    <a:pt x="88" y="19"/>
                  </a:cubicBezTo>
                  <a:cubicBezTo>
                    <a:pt x="88" y="19"/>
                    <a:pt x="88" y="19"/>
                    <a:pt x="88" y="19"/>
                  </a:cubicBezTo>
                  <a:cubicBezTo>
                    <a:pt x="87" y="19"/>
                    <a:pt x="87" y="19"/>
                    <a:pt x="86" y="19"/>
                  </a:cubicBezTo>
                  <a:cubicBezTo>
                    <a:pt x="86" y="19"/>
                    <a:pt x="85" y="19"/>
                    <a:pt x="85" y="19"/>
                  </a:cubicBezTo>
                  <a:cubicBezTo>
                    <a:pt x="85" y="19"/>
                    <a:pt x="85" y="19"/>
                    <a:pt x="85" y="19"/>
                  </a:cubicBezTo>
                  <a:cubicBezTo>
                    <a:pt x="84" y="19"/>
                    <a:pt x="84" y="19"/>
                    <a:pt x="83" y="19"/>
                  </a:cubicBezTo>
                  <a:cubicBezTo>
                    <a:pt x="83" y="19"/>
                    <a:pt x="83" y="19"/>
                    <a:pt x="83" y="19"/>
                  </a:cubicBezTo>
                  <a:cubicBezTo>
                    <a:pt x="83" y="19"/>
                    <a:pt x="82" y="19"/>
                    <a:pt x="82" y="19"/>
                  </a:cubicBezTo>
                  <a:cubicBezTo>
                    <a:pt x="82" y="19"/>
                    <a:pt x="82" y="19"/>
                    <a:pt x="82" y="19"/>
                  </a:cubicBezTo>
                  <a:cubicBezTo>
                    <a:pt x="81" y="19"/>
                    <a:pt x="81" y="19"/>
                    <a:pt x="81" y="19"/>
                  </a:cubicBezTo>
                  <a:cubicBezTo>
                    <a:pt x="80" y="19"/>
                    <a:pt x="80" y="19"/>
                    <a:pt x="80" y="19"/>
                  </a:cubicBezTo>
                  <a:cubicBezTo>
                    <a:pt x="80" y="19"/>
                    <a:pt x="80" y="19"/>
                    <a:pt x="79" y="19"/>
                  </a:cubicBezTo>
                  <a:cubicBezTo>
                    <a:pt x="79" y="19"/>
                    <a:pt x="79" y="19"/>
                    <a:pt x="79" y="19"/>
                  </a:cubicBezTo>
                  <a:cubicBezTo>
                    <a:pt x="79" y="19"/>
                    <a:pt x="78" y="19"/>
                    <a:pt x="78" y="19"/>
                  </a:cubicBezTo>
                  <a:cubicBezTo>
                    <a:pt x="9" y="14"/>
                    <a:pt x="9" y="14"/>
                    <a:pt x="9" y="14"/>
                  </a:cubicBezTo>
                  <a:cubicBezTo>
                    <a:pt x="9" y="14"/>
                    <a:pt x="9" y="14"/>
                    <a:pt x="8" y="14"/>
                  </a:cubicBezTo>
                  <a:cubicBezTo>
                    <a:pt x="8" y="14"/>
                    <a:pt x="8" y="14"/>
                    <a:pt x="8" y="14"/>
                  </a:cubicBezTo>
                  <a:cubicBezTo>
                    <a:pt x="8" y="14"/>
                    <a:pt x="8" y="14"/>
                    <a:pt x="7" y="14"/>
                  </a:cubicBezTo>
                  <a:cubicBezTo>
                    <a:pt x="7" y="14"/>
                    <a:pt x="7" y="14"/>
                    <a:pt x="7" y="14"/>
                  </a:cubicBezTo>
                  <a:cubicBezTo>
                    <a:pt x="7" y="14"/>
                    <a:pt x="7" y="14"/>
                    <a:pt x="6" y="13"/>
                  </a:cubicBezTo>
                  <a:cubicBezTo>
                    <a:pt x="6" y="13"/>
                    <a:pt x="6" y="13"/>
                    <a:pt x="6" y="13"/>
                  </a:cubicBezTo>
                  <a:cubicBezTo>
                    <a:pt x="6" y="13"/>
                    <a:pt x="6" y="13"/>
                    <a:pt x="6" y="13"/>
                  </a:cubicBezTo>
                  <a:cubicBezTo>
                    <a:pt x="1" y="16"/>
                    <a:pt x="1" y="16"/>
                    <a:pt x="1" y="16"/>
                  </a:cubicBezTo>
                  <a:cubicBezTo>
                    <a:pt x="1" y="16"/>
                    <a:pt x="0" y="16"/>
                    <a:pt x="0" y="16"/>
                  </a:cubicBezTo>
                  <a:cubicBezTo>
                    <a:pt x="1" y="37"/>
                    <a:pt x="1" y="37"/>
                    <a:pt x="1" y="37"/>
                  </a:cubicBezTo>
                  <a:cubicBezTo>
                    <a:pt x="1" y="37"/>
                    <a:pt x="1"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3" name="Freeform 605"/>
            <p:cNvSpPr>
              <a:spLocks/>
            </p:cNvSpPr>
            <p:nvPr/>
          </p:nvSpPr>
          <p:spPr bwMode="auto">
            <a:xfrm>
              <a:off x="5387975" y="4600575"/>
              <a:ext cx="131762" cy="42863"/>
            </a:xfrm>
            <a:custGeom>
              <a:avLst/>
              <a:gdLst>
                <a:gd name="T0" fmla="*/ 1 w 137"/>
                <a:gd name="T1" fmla="*/ 38 h 45"/>
                <a:gd name="T2" fmla="*/ 2 w 137"/>
                <a:gd name="T3" fmla="*/ 38 h 45"/>
                <a:gd name="T4" fmla="*/ 2 w 137"/>
                <a:gd name="T5" fmla="*/ 38 h 45"/>
                <a:gd name="T6" fmla="*/ 3 w 137"/>
                <a:gd name="T7" fmla="*/ 38 h 45"/>
                <a:gd name="T8" fmla="*/ 4 w 137"/>
                <a:gd name="T9" fmla="*/ 38 h 45"/>
                <a:gd name="T10" fmla="*/ 5 w 137"/>
                <a:gd name="T11" fmla="*/ 39 h 45"/>
                <a:gd name="T12" fmla="*/ 6 w 137"/>
                <a:gd name="T13" fmla="*/ 39 h 45"/>
                <a:gd name="T14" fmla="*/ 6 w 137"/>
                <a:gd name="T15" fmla="*/ 39 h 45"/>
                <a:gd name="T16" fmla="*/ 7 w 137"/>
                <a:gd name="T17" fmla="*/ 39 h 45"/>
                <a:gd name="T18" fmla="*/ 8 w 137"/>
                <a:gd name="T19" fmla="*/ 39 h 45"/>
                <a:gd name="T20" fmla="*/ 78 w 137"/>
                <a:gd name="T21" fmla="*/ 45 h 45"/>
                <a:gd name="T22" fmla="*/ 79 w 137"/>
                <a:gd name="T23" fmla="*/ 45 h 45"/>
                <a:gd name="T24" fmla="*/ 81 w 137"/>
                <a:gd name="T25" fmla="*/ 45 h 45"/>
                <a:gd name="T26" fmla="*/ 82 w 137"/>
                <a:gd name="T27" fmla="*/ 45 h 45"/>
                <a:gd name="T28" fmla="*/ 83 w 137"/>
                <a:gd name="T29" fmla="*/ 45 h 45"/>
                <a:gd name="T30" fmla="*/ 85 w 137"/>
                <a:gd name="T31" fmla="*/ 45 h 45"/>
                <a:gd name="T32" fmla="*/ 88 w 137"/>
                <a:gd name="T33" fmla="*/ 45 h 45"/>
                <a:gd name="T34" fmla="*/ 90 w 137"/>
                <a:gd name="T35" fmla="*/ 44 h 45"/>
                <a:gd name="T36" fmla="*/ 91 w 137"/>
                <a:gd name="T37" fmla="*/ 44 h 45"/>
                <a:gd name="T38" fmla="*/ 92 w 137"/>
                <a:gd name="T39" fmla="*/ 44 h 45"/>
                <a:gd name="T40" fmla="*/ 93 w 137"/>
                <a:gd name="T41" fmla="*/ 44 h 45"/>
                <a:gd name="T42" fmla="*/ 94 w 137"/>
                <a:gd name="T43" fmla="*/ 44 h 45"/>
                <a:gd name="T44" fmla="*/ 95 w 137"/>
                <a:gd name="T45" fmla="*/ 44 h 45"/>
                <a:gd name="T46" fmla="*/ 96 w 137"/>
                <a:gd name="T47" fmla="*/ 43 h 45"/>
                <a:gd name="T48" fmla="*/ 96 w 137"/>
                <a:gd name="T49" fmla="*/ 43 h 45"/>
                <a:gd name="T50" fmla="*/ 136 w 137"/>
                <a:gd name="T51" fmla="*/ 23 h 45"/>
                <a:gd name="T52" fmla="*/ 136 w 137"/>
                <a:gd name="T53" fmla="*/ 23 h 45"/>
                <a:gd name="T54" fmla="*/ 136 w 137"/>
                <a:gd name="T55" fmla="*/ 22 h 45"/>
                <a:gd name="T56" fmla="*/ 137 w 137"/>
                <a:gd name="T57" fmla="*/ 22 h 45"/>
                <a:gd name="T58" fmla="*/ 137 w 137"/>
                <a:gd name="T59" fmla="*/ 7 h 45"/>
                <a:gd name="T60" fmla="*/ 137 w 137"/>
                <a:gd name="T61" fmla="*/ 7 h 45"/>
                <a:gd name="T62" fmla="*/ 59 w 137"/>
                <a:gd name="T63" fmla="*/ 0 h 45"/>
                <a:gd name="T64" fmla="*/ 1 w 137"/>
                <a:gd name="T65" fmla="*/ 17 h 45"/>
                <a:gd name="T66" fmla="*/ 0 w 137"/>
                <a:gd name="T67" fmla="*/ 37 h 45"/>
                <a:gd name="T68" fmla="*/ 1 w 137"/>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 h="45">
                  <a:moveTo>
                    <a:pt x="1" y="37"/>
                  </a:moveTo>
                  <a:cubicBezTo>
                    <a:pt x="1" y="37"/>
                    <a:pt x="1" y="38"/>
                    <a:pt x="1" y="38"/>
                  </a:cubicBezTo>
                  <a:cubicBezTo>
                    <a:pt x="1" y="38"/>
                    <a:pt x="1" y="38"/>
                    <a:pt x="1" y="38"/>
                  </a:cubicBezTo>
                  <a:cubicBezTo>
                    <a:pt x="1" y="38"/>
                    <a:pt x="2" y="38"/>
                    <a:pt x="2" y="38"/>
                  </a:cubicBezTo>
                  <a:cubicBezTo>
                    <a:pt x="2" y="38"/>
                    <a:pt x="2" y="38"/>
                    <a:pt x="2" y="38"/>
                  </a:cubicBezTo>
                  <a:cubicBezTo>
                    <a:pt x="2" y="38"/>
                    <a:pt x="2" y="38"/>
                    <a:pt x="2" y="38"/>
                  </a:cubicBezTo>
                  <a:cubicBezTo>
                    <a:pt x="2" y="38"/>
                    <a:pt x="3" y="38"/>
                    <a:pt x="3" y="38"/>
                  </a:cubicBezTo>
                  <a:cubicBezTo>
                    <a:pt x="3" y="38"/>
                    <a:pt x="3" y="38"/>
                    <a:pt x="3" y="38"/>
                  </a:cubicBezTo>
                  <a:cubicBezTo>
                    <a:pt x="3" y="38"/>
                    <a:pt x="3" y="38"/>
                    <a:pt x="3" y="38"/>
                  </a:cubicBezTo>
                  <a:cubicBezTo>
                    <a:pt x="4" y="38"/>
                    <a:pt x="4" y="38"/>
                    <a:pt x="4" y="38"/>
                  </a:cubicBezTo>
                  <a:cubicBezTo>
                    <a:pt x="4" y="38"/>
                    <a:pt x="4" y="39"/>
                    <a:pt x="4" y="39"/>
                  </a:cubicBezTo>
                  <a:cubicBezTo>
                    <a:pt x="5" y="39"/>
                    <a:pt x="5" y="39"/>
                    <a:pt x="5" y="39"/>
                  </a:cubicBezTo>
                  <a:cubicBezTo>
                    <a:pt x="5" y="39"/>
                    <a:pt x="5" y="39"/>
                    <a:pt x="5" y="39"/>
                  </a:cubicBezTo>
                  <a:cubicBezTo>
                    <a:pt x="5" y="39"/>
                    <a:pt x="5" y="39"/>
                    <a:pt x="6" y="39"/>
                  </a:cubicBezTo>
                  <a:cubicBezTo>
                    <a:pt x="6" y="39"/>
                    <a:pt x="6" y="39"/>
                    <a:pt x="6" y="39"/>
                  </a:cubicBezTo>
                  <a:cubicBezTo>
                    <a:pt x="6" y="39"/>
                    <a:pt x="6" y="39"/>
                    <a:pt x="6" y="39"/>
                  </a:cubicBezTo>
                  <a:cubicBezTo>
                    <a:pt x="7" y="39"/>
                    <a:pt x="7" y="39"/>
                    <a:pt x="7" y="39"/>
                  </a:cubicBezTo>
                  <a:cubicBezTo>
                    <a:pt x="7" y="39"/>
                    <a:pt x="7" y="39"/>
                    <a:pt x="7" y="39"/>
                  </a:cubicBezTo>
                  <a:cubicBezTo>
                    <a:pt x="8" y="39"/>
                    <a:pt x="8" y="39"/>
                    <a:pt x="8" y="39"/>
                  </a:cubicBezTo>
                  <a:cubicBezTo>
                    <a:pt x="8" y="39"/>
                    <a:pt x="8" y="39"/>
                    <a:pt x="8" y="39"/>
                  </a:cubicBezTo>
                  <a:cubicBezTo>
                    <a:pt x="9" y="39"/>
                    <a:pt x="9" y="39"/>
                    <a:pt x="9" y="39"/>
                  </a:cubicBezTo>
                  <a:cubicBezTo>
                    <a:pt x="78" y="45"/>
                    <a:pt x="78" y="45"/>
                    <a:pt x="78" y="45"/>
                  </a:cubicBezTo>
                  <a:cubicBezTo>
                    <a:pt x="78" y="45"/>
                    <a:pt x="78" y="45"/>
                    <a:pt x="79" y="45"/>
                  </a:cubicBezTo>
                  <a:cubicBezTo>
                    <a:pt x="79" y="45"/>
                    <a:pt x="79" y="45"/>
                    <a:pt x="79" y="45"/>
                  </a:cubicBezTo>
                  <a:cubicBezTo>
                    <a:pt x="80" y="45"/>
                    <a:pt x="80" y="45"/>
                    <a:pt x="80" y="45"/>
                  </a:cubicBezTo>
                  <a:cubicBezTo>
                    <a:pt x="80" y="45"/>
                    <a:pt x="81" y="45"/>
                    <a:pt x="81" y="45"/>
                  </a:cubicBezTo>
                  <a:cubicBezTo>
                    <a:pt x="81" y="45"/>
                    <a:pt x="81" y="45"/>
                    <a:pt x="82" y="45"/>
                  </a:cubicBezTo>
                  <a:cubicBezTo>
                    <a:pt x="82" y="45"/>
                    <a:pt x="82" y="45"/>
                    <a:pt x="82" y="45"/>
                  </a:cubicBezTo>
                  <a:cubicBezTo>
                    <a:pt x="82" y="45"/>
                    <a:pt x="83" y="45"/>
                    <a:pt x="83" y="45"/>
                  </a:cubicBezTo>
                  <a:cubicBezTo>
                    <a:pt x="83" y="45"/>
                    <a:pt x="83" y="45"/>
                    <a:pt x="83" y="45"/>
                  </a:cubicBezTo>
                  <a:cubicBezTo>
                    <a:pt x="84" y="45"/>
                    <a:pt x="84" y="45"/>
                    <a:pt x="85" y="45"/>
                  </a:cubicBezTo>
                  <a:cubicBezTo>
                    <a:pt x="85" y="45"/>
                    <a:pt x="85" y="45"/>
                    <a:pt x="85" y="45"/>
                  </a:cubicBezTo>
                  <a:cubicBezTo>
                    <a:pt x="85" y="45"/>
                    <a:pt x="86" y="45"/>
                    <a:pt x="86" y="45"/>
                  </a:cubicBezTo>
                  <a:cubicBezTo>
                    <a:pt x="87" y="45"/>
                    <a:pt x="87" y="45"/>
                    <a:pt x="88" y="45"/>
                  </a:cubicBezTo>
                  <a:cubicBezTo>
                    <a:pt x="88" y="45"/>
                    <a:pt x="88" y="45"/>
                    <a:pt x="88" y="45"/>
                  </a:cubicBezTo>
                  <a:cubicBezTo>
                    <a:pt x="89" y="45"/>
                    <a:pt x="89" y="45"/>
                    <a:pt x="90" y="44"/>
                  </a:cubicBezTo>
                  <a:cubicBezTo>
                    <a:pt x="90" y="44"/>
                    <a:pt x="90" y="44"/>
                    <a:pt x="90" y="44"/>
                  </a:cubicBezTo>
                  <a:cubicBezTo>
                    <a:pt x="91" y="44"/>
                    <a:pt x="91" y="44"/>
                    <a:pt x="91" y="44"/>
                  </a:cubicBezTo>
                  <a:cubicBezTo>
                    <a:pt x="91" y="44"/>
                    <a:pt x="91" y="44"/>
                    <a:pt x="92" y="44"/>
                  </a:cubicBezTo>
                  <a:cubicBezTo>
                    <a:pt x="92" y="44"/>
                    <a:pt x="92" y="44"/>
                    <a:pt x="92" y="44"/>
                  </a:cubicBezTo>
                  <a:cubicBezTo>
                    <a:pt x="92" y="44"/>
                    <a:pt x="93" y="44"/>
                    <a:pt x="93" y="44"/>
                  </a:cubicBezTo>
                  <a:cubicBezTo>
                    <a:pt x="93" y="44"/>
                    <a:pt x="93" y="44"/>
                    <a:pt x="93" y="44"/>
                  </a:cubicBezTo>
                  <a:cubicBezTo>
                    <a:pt x="93" y="44"/>
                    <a:pt x="94" y="44"/>
                    <a:pt x="94" y="44"/>
                  </a:cubicBezTo>
                  <a:cubicBezTo>
                    <a:pt x="94" y="44"/>
                    <a:pt x="94" y="44"/>
                    <a:pt x="94" y="44"/>
                  </a:cubicBezTo>
                  <a:cubicBezTo>
                    <a:pt x="94" y="44"/>
                    <a:pt x="94" y="44"/>
                    <a:pt x="95" y="44"/>
                  </a:cubicBezTo>
                  <a:cubicBezTo>
                    <a:pt x="95" y="44"/>
                    <a:pt x="95" y="44"/>
                    <a:pt x="95" y="44"/>
                  </a:cubicBezTo>
                  <a:cubicBezTo>
                    <a:pt x="95" y="44"/>
                    <a:pt x="95" y="43"/>
                    <a:pt x="96" y="43"/>
                  </a:cubicBezTo>
                  <a:cubicBezTo>
                    <a:pt x="96" y="43"/>
                    <a:pt x="96" y="43"/>
                    <a:pt x="96" y="43"/>
                  </a:cubicBezTo>
                  <a:cubicBezTo>
                    <a:pt x="96" y="43"/>
                    <a:pt x="96" y="43"/>
                    <a:pt x="96" y="43"/>
                  </a:cubicBezTo>
                  <a:cubicBezTo>
                    <a:pt x="96" y="43"/>
                    <a:pt x="96" y="43"/>
                    <a:pt x="96" y="43"/>
                  </a:cubicBezTo>
                  <a:cubicBezTo>
                    <a:pt x="97" y="43"/>
                    <a:pt x="97" y="43"/>
                    <a:pt x="97" y="43"/>
                  </a:cubicBezTo>
                  <a:cubicBezTo>
                    <a:pt x="136" y="23"/>
                    <a:pt x="136" y="23"/>
                    <a:pt x="136" y="23"/>
                  </a:cubicBezTo>
                  <a:cubicBezTo>
                    <a:pt x="136" y="23"/>
                    <a:pt x="136" y="23"/>
                    <a:pt x="136" y="23"/>
                  </a:cubicBezTo>
                  <a:cubicBezTo>
                    <a:pt x="136" y="23"/>
                    <a:pt x="136" y="23"/>
                    <a:pt x="136" y="23"/>
                  </a:cubicBezTo>
                  <a:cubicBezTo>
                    <a:pt x="136" y="23"/>
                    <a:pt x="136" y="23"/>
                    <a:pt x="136" y="22"/>
                  </a:cubicBezTo>
                  <a:cubicBezTo>
                    <a:pt x="136" y="22"/>
                    <a:pt x="136" y="22"/>
                    <a:pt x="136" y="22"/>
                  </a:cubicBezTo>
                  <a:cubicBezTo>
                    <a:pt x="137" y="22"/>
                    <a:pt x="137" y="22"/>
                    <a:pt x="137" y="22"/>
                  </a:cubicBezTo>
                  <a:cubicBezTo>
                    <a:pt x="137" y="22"/>
                    <a:pt x="137" y="22"/>
                    <a:pt x="137" y="22"/>
                  </a:cubicBezTo>
                  <a:cubicBezTo>
                    <a:pt x="137" y="22"/>
                    <a:pt x="137" y="22"/>
                    <a:pt x="137" y="22"/>
                  </a:cubicBezTo>
                  <a:cubicBezTo>
                    <a:pt x="137" y="7"/>
                    <a:pt x="137" y="7"/>
                    <a:pt x="137" y="7"/>
                  </a:cubicBezTo>
                  <a:cubicBezTo>
                    <a:pt x="137" y="7"/>
                    <a:pt x="137" y="7"/>
                    <a:pt x="137" y="7"/>
                  </a:cubicBezTo>
                  <a:cubicBezTo>
                    <a:pt x="137" y="7"/>
                    <a:pt x="137" y="7"/>
                    <a:pt x="137" y="7"/>
                  </a:cubicBezTo>
                  <a:cubicBezTo>
                    <a:pt x="137" y="6"/>
                    <a:pt x="133" y="5"/>
                    <a:pt x="127" y="4"/>
                  </a:cubicBezTo>
                  <a:cubicBezTo>
                    <a:pt x="59" y="0"/>
                    <a:pt x="59" y="0"/>
                    <a:pt x="59" y="0"/>
                  </a:cubicBezTo>
                  <a:cubicBezTo>
                    <a:pt x="51" y="0"/>
                    <a:pt x="42" y="0"/>
                    <a:pt x="39" y="2"/>
                  </a:cubicBezTo>
                  <a:cubicBezTo>
                    <a:pt x="1" y="17"/>
                    <a:pt x="1" y="17"/>
                    <a:pt x="1" y="17"/>
                  </a:cubicBezTo>
                  <a:cubicBezTo>
                    <a:pt x="0" y="17"/>
                    <a:pt x="0" y="17"/>
                    <a:pt x="0" y="17"/>
                  </a:cubicBezTo>
                  <a:cubicBezTo>
                    <a:pt x="0" y="37"/>
                    <a:pt x="0" y="37"/>
                    <a:pt x="0" y="37"/>
                  </a:cubicBezTo>
                  <a:cubicBezTo>
                    <a:pt x="0" y="37"/>
                    <a:pt x="0" y="37"/>
                    <a:pt x="0" y="37"/>
                  </a:cubicBezTo>
                  <a:cubicBezTo>
                    <a:pt x="0" y="37"/>
                    <a:pt x="0" y="37"/>
                    <a:pt x="1" y="37"/>
                  </a:cubicBezTo>
                  <a:cubicBezTo>
                    <a:pt x="1" y="37"/>
                    <a:pt x="1" y="37"/>
                    <a:pt x="1"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4" name="Freeform 606"/>
            <p:cNvSpPr>
              <a:spLocks noEditPoints="1"/>
            </p:cNvSpPr>
            <p:nvPr/>
          </p:nvSpPr>
          <p:spPr bwMode="auto">
            <a:xfrm>
              <a:off x="5387975" y="4692650"/>
              <a:ext cx="131762" cy="85725"/>
            </a:xfrm>
            <a:custGeom>
              <a:avLst/>
              <a:gdLst>
                <a:gd name="T0" fmla="*/ 129 w 136"/>
                <a:gd name="T1" fmla="*/ 0 h 89"/>
                <a:gd name="T2" fmla="*/ 95 w 136"/>
                <a:gd name="T3" fmla="*/ 19 h 89"/>
                <a:gd name="T4" fmla="*/ 95 w 136"/>
                <a:gd name="T5" fmla="*/ 20 h 89"/>
                <a:gd name="T6" fmla="*/ 94 w 136"/>
                <a:gd name="T7" fmla="*/ 20 h 89"/>
                <a:gd name="T8" fmla="*/ 93 w 136"/>
                <a:gd name="T9" fmla="*/ 20 h 89"/>
                <a:gd name="T10" fmla="*/ 92 w 136"/>
                <a:gd name="T11" fmla="*/ 20 h 89"/>
                <a:gd name="T12" fmla="*/ 91 w 136"/>
                <a:gd name="T13" fmla="*/ 21 h 89"/>
                <a:gd name="T14" fmla="*/ 90 w 136"/>
                <a:gd name="T15" fmla="*/ 21 h 89"/>
                <a:gd name="T16" fmla="*/ 89 w 136"/>
                <a:gd name="T17" fmla="*/ 21 h 89"/>
                <a:gd name="T18" fmla="*/ 87 w 136"/>
                <a:gd name="T19" fmla="*/ 21 h 89"/>
                <a:gd name="T20" fmla="*/ 84 w 136"/>
                <a:gd name="T21" fmla="*/ 21 h 89"/>
                <a:gd name="T22" fmla="*/ 82 w 136"/>
                <a:gd name="T23" fmla="*/ 21 h 89"/>
                <a:gd name="T24" fmla="*/ 81 w 136"/>
                <a:gd name="T25" fmla="*/ 21 h 89"/>
                <a:gd name="T26" fmla="*/ 80 w 136"/>
                <a:gd name="T27" fmla="*/ 21 h 89"/>
                <a:gd name="T28" fmla="*/ 78 w 136"/>
                <a:gd name="T29" fmla="*/ 21 h 89"/>
                <a:gd name="T30" fmla="*/ 77 w 136"/>
                <a:gd name="T31" fmla="*/ 21 h 89"/>
                <a:gd name="T32" fmla="*/ 7 w 136"/>
                <a:gd name="T33" fmla="*/ 15 h 89"/>
                <a:gd name="T34" fmla="*/ 6 w 136"/>
                <a:gd name="T35" fmla="*/ 15 h 89"/>
                <a:gd name="T36" fmla="*/ 5 w 136"/>
                <a:gd name="T37" fmla="*/ 15 h 89"/>
                <a:gd name="T38" fmla="*/ 5 w 136"/>
                <a:gd name="T39" fmla="*/ 15 h 89"/>
                <a:gd name="T40" fmla="*/ 1 w 136"/>
                <a:gd name="T41" fmla="*/ 79 h 89"/>
                <a:gd name="T42" fmla="*/ 2 w 136"/>
                <a:gd name="T43" fmla="*/ 79 h 89"/>
                <a:gd name="T44" fmla="*/ 3 w 136"/>
                <a:gd name="T45" fmla="*/ 80 h 89"/>
                <a:gd name="T46" fmla="*/ 3 w 136"/>
                <a:gd name="T47" fmla="*/ 80 h 89"/>
                <a:gd name="T48" fmla="*/ 4 w 136"/>
                <a:gd name="T49" fmla="*/ 80 h 89"/>
                <a:gd name="T50" fmla="*/ 5 w 136"/>
                <a:gd name="T51" fmla="*/ 80 h 89"/>
                <a:gd name="T52" fmla="*/ 6 w 136"/>
                <a:gd name="T53" fmla="*/ 80 h 89"/>
                <a:gd name="T54" fmla="*/ 7 w 136"/>
                <a:gd name="T55" fmla="*/ 80 h 89"/>
                <a:gd name="T56" fmla="*/ 8 w 136"/>
                <a:gd name="T57" fmla="*/ 80 h 89"/>
                <a:gd name="T58" fmla="*/ 8 w 136"/>
                <a:gd name="T59" fmla="*/ 81 h 89"/>
                <a:gd name="T60" fmla="*/ 77 w 136"/>
                <a:gd name="T61" fmla="*/ 89 h 89"/>
                <a:gd name="T62" fmla="*/ 78 w 136"/>
                <a:gd name="T63" fmla="*/ 89 h 89"/>
                <a:gd name="T64" fmla="*/ 80 w 136"/>
                <a:gd name="T65" fmla="*/ 89 h 89"/>
                <a:gd name="T66" fmla="*/ 81 w 136"/>
                <a:gd name="T67" fmla="*/ 89 h 89"/>
                <a:gd name="T68" fmla="*/ 82 w 136"/>
                <a:gd name="T69" fmla="*/ 89 h 89"/>
                <a:gd name="T70" fmla="*/ 84 w 136"/>
                <a:gd name="T71" fmla="*/ 89 h 89"/>
                <a:gd name="T72" fmla="*/ 87 w 136"/>
                <a:gd name="T73" fmla="*/ 89 h 89"/>
                <a:gd name="T74" fmla="*/ 89 w 136"/>
                <a:gd name="T75" fmla="*/ 89 h 89"/>
                <a:gd name="T76" fmla="*/ 90 w 136"/>
                <a:gd name="T77" fmla="*/ 89 h 89"/>
                <a:gd name="T78" fmla="*/ 91 w 136"/>
                <a:gd name="T79" fmla="*/ 88 h 89"/>
                <a:gd name="T80" fmla="*/ 92 w 136"/>
                <a:gd name="T81" fmla="*/ 88 h 89"/>
                <a:gd name="T82" fmla="*/ 93 w 136"/>
                <a:gd name="T83" fmla="*/ 88 h 89"/>
                <a:gd name="T84" fmla="*/ 94 w 136"/>
                <a:gd name="T85" fmla="*/ 88 h 89"/>
                <a:gd name="T86" fmla="*/ 95 w 136"/>
                <a:gd name="T87" fmla="*/ 88 h 89"/>
                <a:gd name="T88" fmla="*/ 95 w 136"/>
                <a:gd name="T89" fmla="*/ 87 h 89"/>
                <a:gd name="T90" fmla="*/ 96 w 136"/>
                <a:gd name="T91" fmla="*/ 87 h 89"/>
                <a:gd name="T92" fmla="*/ 136 w 136"/>
                <a:gd name="T93" fmla="*/ 2 h 89"/>
                <a:gd name="T94" fmla="*/ 43 w 136"/>
                <a:gd name="T95" fmla="*/ 63 h 89"/>
                <a:gd name="T96" fmla="*/ 43 w 136"/>
                <a:gd name="T97" fmla="*/ 52 h 89"/>
                <a:gd name="T98" fmla="*/ 43 w 136"/>
                <a:gd name="T99" fmla="*/ 6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89">
                  <a:moveTo>
                    <a:pt x="136" y="2"/>
                  </a:moveTo>
                  <a:cubicBezTo>
                    <a:pt x="136" y="1"/>
                    <a:pt x="134" y="0"/>
                    <a:pt x="129" y="0"/>
                  </a:cubicBezTo>
                  <a:cubicBezTo>
                    <a:pt x="96" y="19"/>
                    <a:pt x="96" y="19"/>
                    <a:pt x="96" y="19"/>
                  </a:cubicBezTo>
                  <a:cubicBezTo>
                    <a:pt x="96" y="19"/>
                    <a:pt x="96" y="19"/>
                    <a:pt x="95" y="19"/>
                  </a:cubicBezTo>
                  <a:cubicBezTo>
                    <a:pt x="95" y="20"/>
                    <a:pt x="95" y="20"/>
                    <a:pt x="95" y="20"/>
                  </a:cubicBezTo>
                  <a:cubicBezTo>
                    <a:pt x="95" y="20"/>
                    <a:pt x="95" y="20"/>
                    <a:pt x="95" y="20"/>
                  </a:cubicBezTo>
                  <a:cubicBezTo>
                    <a:pt x="95" y="20"/>
                    <a:pt x="95" y="20"/>
                    <a:pt x="95" y="20"/>
                  </a:cubicBezTo>
                  <a:cubicBezTo>
                    <a:pt x="94" y="20"/>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1" y="20"/>
                    <a:pt x="91" y="21"/>
                  </a:cubicBezTo>
                  <a:cubicBezTo>
                    <a:pt x="91" y="21"/>
                    <a:pt x="91" y="21"/>
                    <a:pt x="91" y="21"/>
                  </a:cubicBezTo>
                  <a:cubicBezTo>
                    <a:pt x="90" y="21"/>
                    <a:pt x="90" y="21"/>
                    <a:pt x="90" y="21"/>
                  </a:cubicBezTo>
                  <a:cubicBezTo>
                    <a:pt x="90" y="21"/>
                    <a:pt x="90" y="21"/>
                    <a:pt x="89" y="21"/>
                  </a:cubicBezTo>
                  <a:cubicBezTo>
                    <a:pt x="89" y="21"/>
                    <a:pt x="89" y="21"/>
                    <a:pt x="89" y="21"/>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80" y="21"/>
                    <a:pt x="79" y="21"/>
                    <a:pt x="79" y="21"/>
                  </a:cubicBezTo>
                  <a:cubicBezTo>
                    <a:pt x="79" y="21"/>
                    <a:pt x="79" y="21"/>
                    <a:pt x="78" y="21"/>
                  </a:cubicBezTo>
                  <a:cubicBezTo>
                    <a:pt x="78" y="21"/>
                    <a:pt x="78" y="21"/>
                    <a:pt x="78" y="21"/>
                  </a:cubicBezTo>
                  <a:cubicBezTo>
                    <a:pt x="77" y="21"/>
                    <a:pt x="77" y="21"/>
                    <a:pt x="77" y="21"/>
                  </a:cubicBezTo>
                  <a:cubicBezTo>
                    <a:pt x="8" y="16"/>
                    <a:pt x="8" y="16"/>
                    <a:pt x="8" y="16"/>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8"/>
                    <a:pt x="0" y="18"/>
                    <a:pt x="0" y="18"/>
                  </a:cubicBezTo>
                  <a:cubicBezTo>
                    <a:pt x="1" y="79"/>
                    <a:pt x="1" y="79"/>
                    <a:pt x="1" y="79"/>
                  </a:cubicBezTo>
                  <a:cubicBezTo>
                    <a:pt x="1" y="79"/>
                    <a:pt x="2" y="79"/>
                    <a:pt x="2" y="79"/>
                  </a:cubicBezTo>
                  <a:cubicBezTo>
                    <a:pt x="2" y="79"/>
                    <a:pt x="2" y="79"/>
                    <a:pt x="2" y="79"/>
                  </a:cubicBezTo>
                  <a:cubicBezTo>
                    <a:pt x="2" y="79"/>
                    <a:pt x="2" y="79"/>
                    <a:pt x="2" y="79"/>
                  </a:cubicBezTo>
                  <a:cubicBezTo>
                    <a:pt x="2" y="80"/>
                    <a:pt x="2" y="80"/>
                    <a:pt x="3" y="80"/>
                  </a:cubicBezTo>
                  <a:cubicBezTo>
                    <a:pt x="3" y="80"/>
                    <a:pt x="3" y="80"/>
                    <a:pt x="3" y="80"/>
                  </a:cubicBezTo>
                  <a:cubicBezTo>
                    <a:pt x="3" y="80"/>
                    <a:pt x="3" y="80"/>
                    <a:pt x="3" y="80"/>
                  </a:cubicBezTo>
                  <a:cubicBezTo>
                    <a:pt x="4" y="80"/>
                    <a:pt x="4" y="80"/>
                    <a:pt x="4" y="80"/>
                  </a:cubicBezTo>
                  <a:cubicBezTo>
                    <a:pt x="4" y="80"/>
                    <a:pt x="4" y="80"/>
                    <a:pt x="4" y="80"/>
                  </a:cubicBezTo>
                  <a:cubicBezTo>
                    <a:pt x="4" y="80"/>
                    <a:pt x="5" y="80"/>
                    <a:pt x="5" y="80"/>
                  </a:cubicBezTo>
                  <a:cubicBezTo>
                    <a:pt x="5" y="80"/>
                    <a:pt x="5" y="80"/>
                    <a:pt x="5" y="80"/>
                  </a:cubicBezTo>
                  <a:cubicBezTo>
                    <a:pt x="5" y="80"/>
                    <a:pt x="5" y="80"/>
                    <a:pt x="5" y="80"/>
                  </a:cubicBezTo>
                  <a:cubicBezTo>
                    <a:pt x="6" y="80"/>
                    <a:pt x="6" y="80"/>
                    <a:pt x="6" y="80"/>
                  </a:cubicBezTo>
                  <a:cubicBezTo>
                    <a:pt x="6" y="80"/>
                    <a:pt x="6" y="80"/>
                    <a:pt x="6" y="80"/>
                  </a:cubicBezTo>
                  <a:cubicBezTo>
                    <a:pt x="7" y="80"/>
                    <a:pt x="7" y="80"/>
                    <a:pt x="7" y="80"/>
                  </a:cubicBezTo>
                  <a:cubicBezTo>
                    <a:pt x="7" y="80"/>
                    <a:pt x="7" y="80"/>
                    <a:pt x="7" y="80"/>
                  </a:cubicBezTo>
                  <a:cubicBezTo>
                    <a:pt x="7" y="80"/>
                    <a:pt x="8" y="80"/>
                    <a:pt x="8" y="80"/>
                  </a:cubicBezTo>
                  <a:cubicBezTo>
                    <a:pt x="8" y="80"/>
                    <a:pt x="8" y="80"/>
                    <a:pt x="8" y="80"/>
                  </a:cubicBezTo>
                  <a:cubicBezTo>
                    <a:pt x="8" y="80"/>
                    <a:pt x="8" y="81"/>
                    <a:pt x="8" y="81"/>
                  </a:cubicBezTo>
                  <a:cubicBezTo>
                    <a:pt x="9" y="81"/>
                    <a:pt x="9" y="81"/>
                    <a:pt x="9" y="81"/>
                  </a:cubicBezTo>
                  <a:cubicBezTo>
                    <a:pt x="77" y="89"/>
                    <a:pt x="77" y="89"/>
                    <a:pt x="77" y="89"/>
                  </a:cubicBezTo>
                  <a:cubicBezTo>
                    <a:pt x="77" y="89"/>
                    <a:pt x="77" y="89"/>
                    <a:pt x="78" y="89"/>
                  </a:cubicBezTo>
                  <a:cubicBezTo>
                    <a:pt x="78" y="89"/>
                    <a:pt x="78" y="89"/>
                    <a:pt x="78" y="89"/>
                  </a:cubicBezTo>
                  <a:cubicBezTo>
                    <a:pt x="79" y="89"/>
                    <a:pt x="79" y="89"/>
                    <a:pt x="79" y="89"/>
                  </a:cubicBezTo>
                  <a:cubicBezTo>
                    <a:pt x="79" y="89"/>
                    <a:pt x="80" y="89"/>
                    <a:pt x="80" y="89"/>
                  </a:cubicBezTo>
                  <a:cubicBezTo>
                    <a:pt x="80" y="89"/>
                    <a:pt x="80" y="89"/>
                    <a:pt x="81" y="89"/>
                  </a:cubicBezTo>
                  <a:cubicBezTo>
                    <a:pt x="81" y="89"/>
                    <a:pt x="81" y="89"/>
                    <a:pt x="81" y="89"/>
                  </a:cubicBezTo>
                  <a:cubicBezTo>
                    <a:pt x="81" y="89"/>
                    <a:pt x="82" y="89"/>
                    <a:pt x="82" y="89"/>
                  </a:cubicBezTo>
                  <a:cubicBezTo>
                    <a:pt x="82" y="89"/>
                    <a:pt x="82" y="89"/>
                    <a:pt x="82" y="89"/>
                  </a:cubicBezTo>
                  <a:cubicBezTo>
                    <a:pt x="83" y="89"/>
                    <a:pt x="83" y="89"/>
                    <a:pt x="84" y="89"/>
                  </a:cubicBezTo>
                  <a:cubicBezTo>
                    <a:pt x="84" y="89"/>
                    <a:pt x="84" y="89"/>
                    <a:pt x="84" y="89"/>
                  </a:cubicBezTo>
                  <a:cubicBezTo>
                    <a:pt x="84" y="89"/>
                    <a:pt x="85" y="89"/>
                    <a:pt x="85" y="89"/>
                  </a:cubicBezTo>
                  <a:cubicBezTo>
                    <a:pt x="86" y="89"/>
                    <a:pt x="86" y="89"/>
                    <a:pt x="87" y="89"/>
                  </a:cubicBezTo>
                  <a:cubicBezTo>
                    <a:pt x="87" y="89"/>
                    <a:pt x="87" y="89"/>
                    <a:pt x="87" y="89"/>
                  </a:cubicBezTo>
                  <a:cubicBezTo>
                    <a:pt x="88" y="89"/>
                    <a:pt x="88" y="89"/>
                    <a:pt x="89" y="89"/>
                  </a:cubicBezTo>
                  <a:cubicBezTo>
                    <a:pt x="89" y="89"/>
                    <a:pt x="89" y="89"/>
                    <a:pt x="89" y="89"/>
                  </a:cubicBezTo>
                  <a:cubicBezTo>
                    <a:pt x="90" y="89"/>
                    <a:pt x="90" y="89"/>
                    <a:pt x="90" y="89"/>
                  </a:cubicBezTo>
                  <a:cubicBezTo>
                    <a:pt x="90" y="89"/>
                    <a:pt x="90" y="88"/>
                    <a:pt x="91" y="88"/>
                  </a:cubicBezTo>
                  <a:cubicBezTo>
                    <a:pt x="91" y="88"/>
                    <a:pt x="91" y="88"/>
                    <a:pt x="91" y="88"/>
                  </a:cubicBezTo>
                  <a:cubicBezTo>
                    <a:pt x="92" y="88"/>
                    <a:pt x="92" y="88"/>
                    <a:pt x="92" y="88"/>
                  </a:cubicBezTo>
                  <a:cubicBezTo>
                    <a:pt x="92" y="88"/>
                    <a:pt x="92" y="88"/>
                    <a:pt x="92" y="88"/>
                  </a:cubicBezTo>
                  <a:cubicBezTo>
                    <a:pt x="92" y="88"/>
                    <a:pt x="93" y="88"/>
                    <a:pt x="93" y="88"/>
                  </a:cubicBezTo>
                  <a:cubicBezTo>
                    <a:pt x="93" y="88"/>
                    <a:pt x="93" y="88"/>
                    <a:pt x="93" y="88"/>
                  </a:cubicBezTo>
                  <a:cubicBezTo>
                    <a:pt x="93" y="88"/>
                    <a:pt x="93" y="88"/>
                    <a:pt x="93" y="88"/>
                  </a:cubicBezTo>
                  <a:cubicBezTo>
                    <a:pt x="93" y="88"/>
                    <a:pt x="93" y="88"/>
                    <a:pt x="94" y="88"/>
                  </a:cubicBezTo>
                  <a:cubicBezTo>
                    <a:pt x="94" y="88"/>
                    <a:pt x="94" y="88"/>
                    <a:pt x="94" y="88"/>
                  </a:cubicBezTo>
                  <a:cubicBezTo>
                    <a:pt x="94" y="88"/>
                    <a:pt x="94" y="88"/>
                    <a:pt x="95" y="88"/>
                  </a:cubicBezTo>
                  <a:cubicBezTo>
                    <a:pt x="95" y="88"/>
                    <a:pt x="95" y="88"/>
                    <a:pt x="95" y="88"/>
                  </a:cubicBezTo>
                  <a:cubicBezTo>
                    <a:pt x="95" y="88"/>
                    <a:pt x="95" y="87"/>
                    <a:pt x="95" y="87"/>
                  </a:cubicBezTo>
                  <a:cubicBezTo>
                    <a:pt x="95" y="87"/>
                    <a:pt x="95" y="87"/>
                    <a:pt x="95" y="87"/>
                  </a:cubicBezTo>
                  <a:cubicBezTo>
                    <a:pt x="96" y="87"/>
                    <a:pt x="96" y="87"/>
                    <a:pt x="96" y="87"/>
                  </a:cubicBezTo>
                  <a:cubicBezTo>
                    <a:pt x="135" y="57"/>
                    <a:pt x="135" y="57"/>
                    <a:pt x="135" y="57"/>
                  </a:cubicBezTo>
                  <a:cubicBezTo>
                    <a:pt x="135" y="57"/>
                    <a:pt x="136" y="23"/>
                    <a:pt x="136" y="2"/>
                  </a:cubicBezTo>
                  <a:cubicBezTo>
                    <a:pt x="136" y="2"/>
                    <a:pt x="136" y="2"/>
                    <a:pt x="136" y="2"/>
                  </a:cubicBezTo>
                  <a:close/>
                  <a:moveTo>
                    <a:pt x="43" y="63"/>
                  </a:moveTo>
                  <a:cubicBezTo>
                    <a:pt x="40" y="63"/>
                    <a:pt x="38" y="60"/>
                    <a:pt x="38" y="57"/>
                  </a:cubicBezTo>
                  <a:cubicBezTo>
                    <a:pt x="38" y="54"/>
                    <a:pt x="40" y="52"/>
                    <a:pt x="43" y="52"/>
                  </a:cubicBezTo>
                  <a:cubicBezTo>
                    <a:pt x="46" y="52"/>
                    <a:pt x="48" y="54"/>
                    <a:pt x="48" y="57"/>
                  </a:cubicBezTo>
                  <a:cubicBezTo>
                    <a:pt x="48" y="60"/>
                    <a:pt x="46" y="63"/>
                    <a:pt x="4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5" name="Freeform 607"/>
            <p:cNvSpPr>
              <a:spLocks/>
            </p:cNvSpPr>
            <p:nvPr/>
          </p:nvSpPr>
          <p:spPr bwMode="auto">
            <a:xfrm>
              <a:off x="5387975" y="4660900"/>
              <a:ext cx="131762" cy="44450"/>
            </a:xfrm>
            <a:custGeom>
              <a:avLst/>
              <a:gdLst>
                <a:gd name="T0" fmla="*/ 1 w 136"/>
                <a:gd name="T1" fmla="*/ 39 h 46"/>
                <a:gd name="T2" fmla="*/ 2 w 136"/>
                <a:gd name="T3" fmla="*/ 39 h 46"/>
                <a:gd name="T4" fmla="*/ 3 w 136"/>
                <a:gd name="T5" fmla="*/ 39 h 46"/>
                <a:gd name="T6" fmla="*/ 4 w 136"/>
                <a:gd name="T7" fmla="*/ 39 h 46"/>
                <a:gd name="T8" fmla="*/ 5 w 136"/>
                <a:gd name="T9" fmla="*/ 39 h 46"/>
                <a:gd name="T10" fmla="*/ 5 w 136"/>
                <a:gd name="T11" fmla="*/ 40 h 46"/>
                <a:gd name="T12" fmla="*/ 6 w 136"/>
                <a:gd name="T13" fmla="*/ 40 h 46"/>
                <a:gd name="T14" fmla="*/ 7 w 136"/>
                <a:gd name="T15" fmla="*/ 40 h 46"/>
                <a:gd name="T16" fmla="*/ 77 w 136"/>
                <a:gd name="T17" fmla="*/ 45 h 46"/>
                <a:gd name="T18" fmla="*/ 78 w 136"/>
                <a:gd name="T19" fmla="*/ 45 h 46"/>
                <a:gd name="T20" fmla="*/ 80 w 136"/>
                <a:gd name="T21" fmla="*/ 45 h 46"/>
                <a:gd name="T22" fmla="*/ 81 w 136"/>
                <a:gd name="T23" fmla="*/ 46 h 46"/>
                <a:gd name="T24" fmla="*/ 82 w 136"/>
                <a:gd name="T25" fmla="*/ 46 h 46"/>
                <a:gd name="T26" fmla="*/ 84 w 136"/>
                <a:gd name="T27" fmla="*/ 45 h 46"/>
                <a:gd name="T28" fmla="*/ 87 w 136"/>
                <a:gd name="T29" fmla="*/ 45 h 46"/>
                <a:gd name="T30" fmla="*/ 89 w 136"/>
                <a:gd name="T31" fmla="*/ 45 h 46"/>
                <a:gd name="T32" fmla="*/ 90 w 136"/>
                <a:gd name="T33" fmla="*/ 45 h 46"/>
                <a:gd name="T34" fmla="*/ 91 w 136"/>
                <a:gd name="T35" fmla="*/ 45 h 46"/>
                <a:gd name="T36" fmla="*/ 92 w 136"/>
                <a:gd name="T37" fmla="*/ 45 h 46"/>
                <a:gd name="T38" fmla="*/ 93 w 136"/>
                <a:gd name="T39" fmla="*/ 45 h 46"/>
                <a:gd name="T40" fmla="*/ 94 w 136"/>
                <a:gd name="T41" fmla="*/ 44 h 46"/>
                <a:gd name="T42" fmla="*/ 95 w 136"/>
                <a:gd name="T43" fmla="*/ 44 h 46"/>
                <a:gd name="T44" fmla="*/ 95 w 136"/>
                <a:gd name="T45" fmla="*/ 44 h 46"/>
                <a:gd name="T46" fmla="*/ 135 w 136"/>
                <a:gd name="T47" fmla="*/ 21 h 46"/>
                <a:gd name="T48" fmla="*/ 135 w 136"/>
                <a:gd name="T49" fmla="*/ 21 h 46"/>
                <a:gd name="T50" fmla="*/ 135 w 136"/>
                <a:gd name="T51" fmla="*/ 21 h 46"/>
                <a:gd name="T52" fmla="*/ 136 w 136"/>
                <a:gd name="T53" fmla="*/ 20 h 46"/>
                <a:gd name="T54" fmla="*/ 136 w 136"/>
                <a:gd name="T55" fmla="*/ 3 h 46"/>
                <a:gd name="T56" fmla="*/ 136 w 136"/>
                <a:gd name="T57" fmla="*/ 3 h 46"/>
                <a:gd name="T58" fmla="*/ 96 w 136"/>
                <a:gd name="T59" fmla="*/ 19 h 46"/>
                <a:gd name="T60" fmla="*/ 95 w 136"/>
                <a:gd name="T61" fmla="*/ 19 h 46"/>
                <a:gd name="T62" fmla="*/ 95 w 136"/>
                <a:gd name="T63" fmla="*/ 19 h 46"/>
                <a:gd name="T64" fmla="*/ 94 w 136"/>
                <a:gd name="T65" fmla="*/ 20 h 46"/>
                <a:gd name="T66" fmla="*/ 93 w 136"/>
                <a:gd name="T67" fmla="*/ 20 h 46"/>
                <a:gd name="T68" fmla="*/ 92 w 136"/>
                <a:gd name="T69" fmla="*/ 20 h 46"/>
                <a:gd name="T70" fmla="*/ 91 w 136"/>
                <a:gd name="T71" fmla="*/ 20 h 46"/>
                <a:gd name="T72" fmla="*/ 89 w 136"/>
                <a:gd name="T73" fmla="*/ 20 h 46"/>
                <a:gd name="T74" fmla="*/ 87 w 136"/>
                <a:gd name="T75" fmla="*/ 21 h 46"/>
                <a:gd name="T76" fmla="*/ 85 w 136"/>
                <a:gd name="T77" fmla="*/ 21 h 46"/>
                <a:gd name="T78" fmla="*/ 84 w 136"/>
                <a:gd name="T79" fmla="*/ 21 h 46"/>
                <a:gd name="T80" fmla="*/ 82 w 136"/>
                <a:gd name="T81" fmla="*/ 21 h 46"/>
                <a:gd name="T82" fmla="*/ 81 w 136"/>
                <a:gd name="T83" fmla="*/ 21 h 46"/>
                <a:gd name="T84" fmla="*/ 79 w 136"/>
                <a:gd name="T85" fmla="*/ 21 h 46"/>
                <a:gd name="T86" fmla="*/ 78 w 136"/>
                <a:gd name="T87" fmla="*/ 21 h 46"/>
                <a:gd name="T88" fmla="*/ 8 w 136"/>
                <a:gd name="T89" fmla="*/ 15 h 46"/>
                <a:gd name="T90" fmla="*/ 7 w 136"/>
                <a:gd name="T91" fmla="*/ 15 h 46"/>
                <a:gd name="T92" fmla="*/ 6 w 136"/>
                <a:gd name="T93" fmla="*/ 15 h 46"/>
                <a:gd name="T94" fmla="*/ 5 w 136"/>
                <a:gd name="T95" fmla="*/ 15 h 46"/>
                <a:gd name="T96" fmla="*/ 0 w 136"/>
                <a:gd name="T97" fmla="*/ 17 h 46"/>
                <a:gd name="T98" fmla="*/ 1 w 136"/>
                <a:gd name="T99"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6" h="46">
                  <a:moveTo>
                    <a:pt x="1" y="39"/>
                  </a:moveTo>
                  <a:cubicBezTo>
                    <a:pt x="1" y="39"/>
                    <a:pt x="1" y="39"/>
                    <a:pt x="1" y="39"/>
                  </a:cubicBezTo>
                  <a:cubicBezTo>
                    <a:pt x="1" y="39"/>
                    <a:pt x="2" y="39"/>
                    <a:pt x="2" y="39"/>
                  </a:cubicBezTo>
                  <a:cubicBezTo>
                    <a:pt x="2" y="39"/>
                    <a:pt x="2" y="39"/>
                    <a:pt x="2" y="39"/>
                  </a:cubicBezTo>
                  <a:cubicBezTo>
                    <a:pt x="2" y="39"/>
                    <a:pt x="2" y="39"/>
                    <a:pt x="2" y="39"/>
                  </a:cubicBezTo>
                  <a:cubicBezTo>
                    <a:pt x="3" y="39"/>
                    <a:pt x="3" y="39"/>
                    <a:pt x="3" y="39"/>
                  </a:cubicBezTo>
                  <a:cubicBezTo>
                    <a:pt x="3" y="39"/>
                    <a:pt x="3" y="39"/>
                    <a:pt x="3" y="39"/>
                  </a:cubicBezTo>
                  <a:cubicBezTo>
                    <a:pt x="4" y="39"/>
                    <a:pt x="4" y="39"/>
                    <a:pt x="4" y="39"/>
                  </a:cubicBezTo>
                  <a:cubicBezTo>
                    <a:pt x="4" y="39"/>
                    <a:pt x="4" y="39"/>
                    <a:pt x="4" y="39"/>
                  </a:cubicBezTo>
                  <a:cubicBezTo>
                    <a:pt x="4" y="39"/>
                    <a:pt x="4" y="39"/>
                    <a:pt x="5" y="39"/>
                  </a:cubicBezTo>
                  <a:cubicBezTo>
                    <a:pt x="5" y="39"/>
                    <a:pt x="5" y="40"/>
                    <a:pt x="5" y="40"/>
                  </a:cubicBezTo>
                  <a:cubicBezTo>
                    <a:pt x="5" y="40"/>
                    <a:pt x="5" y="40"/>
                    <a:pt x="5" y="40"/>
                  </a:cubicBezTo>
                  <a:cubicBezTo>
                    <a:pt x="6" y="40"/>
                    <a:pt x="6" y="40"/>
                    <a:pt x="6" y="40"/>
                  </a:cubicBezTo>
                  <a:cubicBezTo>
                    <a:pt x="6" y="40"/>
                    <a:pt x="6" y="40"/>
                    <a:pt x="6" y="40"/>
                  </a:cubicBezTo>
                  <a:cubicBezTo>
                    <a:pt x="7" y="40"/>
                    <a:pt x="7" y="40"/>
                    <a:pt x="7" y="40"/>
                  </a:cubicBezTo>
                  <a:cubicBezTo>
                    <a:pt x="7" y="40"/>
                    <a:pt x="7" y="40"/>
                    <a:pt x="7" y="40"/>
                  </a:cubicBezTo>
                  <a:cubicBezTo>
                    <a:pt x="8" y="40"/>
                    <a:pt x="8" y="40"/>
                    <a:pt x="8" y="40"/>
                  </a:cubicBezTo>
                  <a:cubicBezTo>
                    <a:pt x="77" y="45"/>
                    <a:pt x="77" y="45"/>
                    <a:pt x="77" y="45"/>
                  </a:cubicBezTo>
                  <a:cubicBezTo>
                    <a:pt x="77" y="45"/>
                    <a:pt x="77" y="45"/>
                    <a:pt x="78" y="45"/>
                  </a:cubicBezTo>
                  <a:cubicBezTo>
                    <a:pt x="78" y="45"/>
                    <a:pt x="78" y="45"/>
                    <a:pt x="78" y="45"/>
                  </a:cubicBezTo>
                  <a:cubicBezTo>
                    <a:pt x="79" y="45"/>
                    <a:pt x="79" y="45"/>
                    <a:pt x="79" y="45"/>
                  </a:cubicBezTo>
                  <a:cubicBezTo>
                    <a:pt x="79" y="45"/>
                    <a:pt x="80" y="45"/>
                    <a:pt x="80" y="45"/>
                  </a:cubicBezTo>
                  <a:cubicBezTo>
                    <a:pt x="80" y="45"/>
                    <a:pt x="80" y="45"/>
                    <a:pt x="81" y="46"/>
                  </a:cubicBezTo>
                  <a:cubicBezTo>
                    <a:pt x="81" y="46"/>
                    <a:pt x="81" y="46"/>
                    <a:pt x="81" y="46"/>
                  </a:cubicBezTo>
                  <a:cubicBezTo>
                    <a:pt x="81" y="46"/>
                    <a:pt x="82" y="46"/>
                    <a:pt x="82" y="46"/>
                  </a:cubicBezTo>
                  <a:cubicBezTo>
                    <a:pt x="82" y="46"/>
                    <a:pt x="82" y="46"/>
                    <a:pt x="82" y="46"/>
                  </a:cubicBezTo>
                  <a:cubicBezTo>
                    <a:pt x="83" y="46"/>
                    <a:pt x="83" y="46"/>
                    <a:pt x="84" y="45"/>
                  </a:cubicBezTo>
                  <a:cubicBezTo>
                    <a:pt x="84" y="45"/>
                    <a:pt x="84" y="45"/>
                    <a:pt x="84" y="45"/>
                  </a:cubicBezTo>
                  <a:cubicBezTo>
                    <a:pt x="84" y="45"/>
                    <a:pt x="85" y="45"/>
                    <a:pt x="85" y="45"/>
                  </a:cubicBezTo>
                  <a:cubicBezTo>
                    <a:pt x="86" y="45"/>
                    <a:pt x="86" y="45"/>
                    <a:pt x="87" y="45"/>
                  </a:cubicBezTo>
                  <a:cubicBezTo>
                    <a:pt x="87" y="45"/>
                    <a:pt x="87" y="45"/>
                    <a:pt x="87" y="45"/>
                  </a:cubicBezTo>
                  <a:cubicBezTo>
                    <a:pt x="88" y="45"/>
                    <a:pt x="88" y="45"/>
                    <a:pt x="89" y="45"/>
                  </a:cubicBezTo>
                  <a:cubicBezTo>
                    <a:pt x="89" y="45"/>
                    <a:pt x="89" y="45"/>
                    <a:pt x="89" y="45"/>
                  </a:cubicBezTo>
                  <a:cubicBezTo>
                    <a:pt x="90" y="45"/>
                    <a:pt x="90" y="45"/>
                    <a:pt x="90" y="45"/>
                  </a:cubicBezTo>
                  <a:cubicBezTo>
                    <a:pt x="90" y="45"/>
                    <a:pt x="90" y="45"/>
                    <a:pt x="91" y="45"/>
                  </a:cubicBezTo>
                  <a:cubicBezTo>
                    <a:pt x="91" y="45"/>
                    <a:pt x="91" y="45"/>
                    <a:pt x="91" y="45"/>
                  </a:cubicBezTo>
                  <a:cubicBezTo>
                    <a:pt x="91" y="45"/>
                    <a:pt x="92" y="45"/>
                    <a:pt x="92" y="45"/>
                  </a:cubicBezTo>
                  <a:cubicBezTo>
                    <a:pt x="92" y="45"/>
                    <a:pt x="92" y="45"/>
                    <a:pt x="92" y="45"/>
                  </a:cubicBezTo>
                  <a:cubicBezTo>
                    <a:pt x="92" y="45"/>
                    <a:pt x="93" y="45"/>
                    <a:pt x="93" y="45"/>
                  </a:cubicBezTo>
                  <a:cubicBezTo>
                    <a:pt x="93" y="45"/>
                    <a:pt x="93" y="45"/>
                    <a:pt x="93" y="45"/>
                  </a:cubicBezTo>
                  <a:cubicBezTo>
                    <a:pt x="93" y="45"/>
                    <a:pt x="93" y="44"/>
                    <a:pt x="94" y="44"/>
                  </a:cubicBezTo>
                  <a:cubicBezTo>
                    <a:pt x="94" y="44"/>
                    <a:pt x="94" y="44"/>
                    <a:pt x="94" y="44"/>
                  </a:cubicBezTo>
                  <a:cubicBezTo>
                    <a:pt x="94" y="44"/>
                    <a:pt x="94" y="44"/>
                    <a:pt x="95" y="44"/>
                  </a:cubicBezTo>
                  <a:cubicBezTo>
                    <a:pt x="95" y="44"/>
                    <a:pt x="95" y="44"/>
                    <a:pt x="95" y="44"/>
                  </a:cubicBezTo>
                  <a:cubicBezTo>
                    <a:pt x="95" y="44"/>
                    <a:pt x="95" y="44"/>
                    <a:pt x="95" y="44"/>
                  </a:cubicBezTo>
                  <a:cubicBezTo>
                    <a:pt x="95" y="44"/>
                    <a:pt x="95" y="44"/>
                    <a:pt x="95" y="44"/>
                  </a:cubicBezTo>
                  <a:cubicBezTo>
                    <a:pt x="96" y="44"/>
                    <a:pt x="96" y="44"/>
                    <a:pt x="96" y="44"/>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5" y="21"/>
                    <a:pt x="135" y="21"/>
                    <a:pt x="135" y="21"/>
                  </a:cubicBezTo>
                  <a:cubicBezTo>
                    <a:pt x="136" y="21"/>
                    <a:pt x="136" y="21"/>
                    <a:pt x="136" y="20"/>
                  </a:cubicBezTo>
                  <a:cubicBezTo>
                    <a:pt x="136" y="20"/>
                    <a:pt x="136" y="20"/>
                    <a:pt x="136" y="20"/>
                  </a:cubicBezTo>
                  <a:cubicBezTo>
                    <a:pt x="136" y="20"/>
                    <a:pt x="136" y="20"/>
                    <a:pt x="136" y="20"/>
                  </a:cubicBezTo>
                  <a:cubicBezTo>
                    <a:pt x="136" y="3"/>
                    <a:pt x="136" y="3"/>
                    <a:pt x="136" y="3"/>
                  </a:cubicBezTo>
                  <a:cubicBezTo>
                    <a:pt x="136" y="3"/>
                    <a:pt x="136" y="3"/>
                    <a:pt x="136" y="3"/>
                  </a:cubicBezTo>
                  <a:cubicBezTo>
                    <a:pt x="136" y="3"/>
                    <a:pt x="136" y="3"/>
                    <a:pt x="136" y="3"/>
                  </a:cubicBezTo>
                  <a:cubicBezTo>
                    <a:pt x="136" y="2"/>
                    <a:pt x="134" y="1"/>
                    <a:pt x="129" y="0"/>
                  </a:cubicBezTo>
                  <a:cubicBezTo>
                    <a:pt x="96" y="19"/>
                    <a:pt x="96" y="19"/>
                    <a:pt x="96" y="19"/>
                  </a:cubicBezTo>
                  <a:cubicBezTo>
                    <a:pt x="96" y="19"/>
                    <a:pt x="96" y="19"/>
                    <a:pt x="95" y="19"/>
                  </a:cubicBezTo>
                  <a:cubicBezTo>
                    <a:pt x="95" y="19"/>
                    <a:pt x="95" y="19"/>
                    <a:pt x="95" y="19"/>
                  </a:cubicBezTo>
                  <a:cubicBezTo>
                    <a:pt x="95" y="19"/>
                    <a:pt x="95" y="19"/>
                    <a:pt x="95" y="19"/>
                  </a:cubicBezTo>
                  <a:cubicBezTo>
                    <a:pt x="95" y="19"/>
                    <a:pt x="95" y="19"/>
                    <a:pt x="95" y="19"/>
                  </a:cubicBezTo>
                  <a:cubicBezTo>
                    <a:pt x="94" y="19"/>
                    <a:pt x="94" y="20"/>
                    <a:pt x="94" y="20"/>
                  </a:cubicBezTo>
                  <a:cubicBezTo>
                    <a:pt x="94" y="20"/>
                    <a:pt x="94" y="20"/>
                    <a:pt x="94" y="20"/>
                  </a:cubicBezTo>
                  <a:cubicBezTo>
                    <a:pt x="93" y="20"/>
                    <a:pt x="93" y="20"/>
                    <a:pt x="93" y="20"/>
                  </a:cubicBezTo>
                  <a:cubicBezTo>
                    <a:pt x="93" y="20"/>
                    <a:pt x="93" y="20"/>
                    <a:pt x="93" y="20"/>
                  </a:cubicBezTo>
                  <a:cubicBezTo>
                    <a:pt x="93" y="20"/>
                    <a:pt x="92" y="20"/>
                    <a:pt x="92" y="20"/>
                  </a:cubicBezTo>
                  <a:cubicBezTo>
                    <a:pt x="92" y="20"/>
                    <a:pt x="92" y="20"/>
                    <a:pt x="92" y="20"/>
                  </a:cubicBezTo>
                  <a:cubicBezTo>
                    <a:pt x="92" y="20"/>
                    <a:pt x="92" y="20"/>
                    <a:pt x="91" y="20"/>
                  </a:cubicBezTo>
                  <a:cubicBezTo>
                    <a:pt x="91" y="20"/>
                    <a:pt x="91" y="20"/>
                    <a:pt x="91" y="20"/>
                  </a:cubicBezTo>
                  <a:cubicBezTo>
                    <a:pt x="90" y="20"/>
                    <a:pt x="90" y="20"/>
                    <a:pt x="90" y="20"/>
                  </a:cubicBezTo>
                  <a:cubicBezTo>
                    <a:pt x="90" y="20"/>
                    <a:pt x="90" y="20"/>
                    <a:pt x="89" y="20"/>
                  </a:cubicBezTo>
                  <a:cubicBezTo>
                    <a:pt x="89" y="20"/>
                    <a:pt x="89" y="20"/>
                    <a:pt x="89" y="20"/>
                  </a:cubicBezTo>
                  <a:cubicBezTo>
                    <a:pt x="88" y="21"/>
                    <a:pt x="88" y="21"/>
                    <a:pt x="87" y="21"/>
                  </a:cubicBezTo>
                  <a:cubicBezTo>
                    <a:pt x="87" y="21"/>
                    <a:pt x="87" y="21"/>
                    <a:pt x="87" y="21"/>
                  </a:cubicBezTo>
                  <a:cubicBezTo>
                    <a:pt x="86" y="21"/>
                    <a:pt x="86" y="21"/>
                    <a:pt x="85" y="21"/>
                  </a:cubicBezTo>
                  <a:cubicBezTo>
                    <a:pt x="85" y="21"/>
                    <a:pt x="84" y="21"/>
                    <a:pt x="84" y="21"/>
                  </a:cubicBezTo>
                  <a:cubicBezTo>
                    <a:pt x="84" y="21"/>
                    <a:pt x="84" y="21"/>
                    <a:pt x="84" y="21"/>
                  </a:cubicBezTo>
                  <a:cubicBezTo>
                    <a:pt x="83" y="21"/>
                    <a:pt x="83" y="21"/>
                    <a:pt x="82" y="21"/>
                  </a:cubicBezTo>
                  <a:cubicBezTo>
                    <a:pt x="82" y="21"/>
                    <a:pt x="82" y="21"/>
                    <a:pt x="82" y="21"/>
                  </a:cubicBezTo>
                  <a:cubicBezTo>
                    <a:pt x="82" y="21"/>
                    <a:pt x="81" y="21"/>
                    <a:pt x="81" y="21"/>
                  </a:cubicBezTo>
                  <a:cubicBezTo>
                    <a:pt x="81" y="21"/>
                    <a:pt x="81" y="21"/>
                    <a:pt x="81" y="21"/>
                  </a:cubicBezTo>
                  <a:cubicBezTo>
                    <a:pt x="80" y="21"/>
                    <a:pt x="80" y="21"/>
                    <a:pt x="80" y="21"/>
                  </a:cubicBezTo>
                  <a:cubicBezTo>
                    <a:pt x="79" y="21"/>
                    <a:pt x="79" y="21"/>
                    <a:pt x="79" y="21"/>
                  </a:cubicBezTo>
                  <a:cubicBezTo>
                    <a:pt x="79" y="21"/>
                    <a:pt x="79" y="21"/>
                    <a:pt x="78" y="21"/>
                  </a:cubicBezTo>
                  <a:cubicBezTo>
                    <a:pt x="78" y="21"/>
                    <a:pt x="78" y="21"/>
                    <a:pt x="78" y="21"/>
                  </a:cubicBezTo>
                  <a:cubicBezTo>
                    <a:pt x="78" y="21"/>
                    <a:pt x="77" y="21"/>
                    <a:pt x="77" y="21"/>
                  </a:cubicBezTo>
                  <a:cubicBezTo>
                    <a:pt x="8" y="15"/>
                    <a:pt x="8" y="15"/>
                    <a:pt x="8" y="15"/>
                  </a:cubicBezTo>
                  <a:cubicBezTo>
                    <a:pt x="8" y="15"/>
                    <a:pt x="8" y="15"/>
                    <a:pt x="7" y="15"/>
                  </a:cubicBezTo>
                  <a:cubicBezTo>
                    <a:pt x="7" y="15"/>
                    <a:pt x="7" y="15"/>
                    <a:pt x="7" y="15"/>
                  </a:cubicBezTo>
                  <a:cubicBezTo>
                    <a:pt x="7" y="15"/>
                    <a:pt x="7" y="15"/>
                    <a:pt x="6" y="15"/>
                  </a:cubicBezTo>
                  <a:cubicBezTo>
                    <a:pt x="6" y="15"/>
                    <a:pt x="6" y="15"/>
                    <a:pt x="6" y="15"/>
                  </a:cubicBezTo>
                  <a:cubicBezTo>
                    <a:pt x="6" y="15"/>
                    <a:pt x="6" y="15"/>
                    <a:pt x="5" y="15"/>
                  </a:cubicBezTo>
                  <a:cubicBezTo>
                    <a:pt x="5" y="15"/>
                    <a:pt x="5" y="15"/>
                    <a:pt x="5" y="15"/>
                  </a:cubicBezTo>
                  <a:cubicBezTo>
                    <a:pt x="5" y="15"/>
                    <a:pt x="5" y="15"/>
                    <a:pt x="5" y="15"/>
                  </a:cubicBezTo>
                  <a:cubicBezTo>
                    <a:pt x="0" y="17"/>
                    <a:pt x="0" y="17"/>
                    <a:pt x="0" y="17"/>
                  </a:cubicBezTo>
                  <a:cubicBezTo>
                    <a:pt x="0" y="38"/>
                    <a:pt x="0" y="38"/>
                    <a:pt x="0" y="38"/>
                  </a:cubicBezTo>
                  <a:cubicBezTo>
                    <a:pt x="0" y="38"/>
                    <a:pt x="1" y="38"/>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6" name="Freeform 608"/>
            <p:cNvSpPr>
              <a:spLocks noEditPoints="1"/>
            </p:cNvSpPr>
            <p:nvPr/>
          </p:nvSpPr>
          <p:spPr bwMode="auto">
            <a:xfrm>
              <a:off x="4740275" y="4645025"/>
              <a:ext cx="171450" cy="109538"/>
            </a:xfrm>
            <a:custGeom>
              <a:avLst/>
              <a:gdLst>
                <a:gd name="T0" fmla="*/ 168 w 177"/>
                <a:gd name="T1" fmla="*/ 0 h 114"/>
                <a:gd name="T2" fmla="*/ 9 w 177"/>
                <a:gd name="T3" fmla="*/ 0 h 114"/>
                <a:gd name="T4" fmla="*/ 0 w 177"/>
                <a:gd name="T5" fmla="*/ 9 h 114"/>
                <a:gd name="T6" fmla="*/ 0 w 177"/>
                <a:gd name="T7" fmla="*/ 106 h 114"/>
                <a:gd name="T8" fmla="*/ 9 w 177"/>
                <a:gd name="T9" fmla="*/ 114 h 114"/>
                <a:gd name="T10" fmla="*/ 168 w 177"/>
                <a:gd name="T11" fmla="*/ 114 h 114"/>
                <a:gd name="T12" fmla="*/ 177 w 177"/>
                <a:gd name="T13" fmla="*/ 106 h 114"/>
                <a:gd name="T14" fmla="*/ 177 w 177"/>
                <a:gd name="T15" fmla="*/ 9 h 114"/>
                <a:gd name="T16" fmla="*/ 168 w 177"/>
                <a:gd name="T17" fmla="*/ 0 h 114"/>
                <a:gd name="T18" fmla="*/ 168 w 177"/>
                <a:gd name="T19" fmla="*/ 106 h 114"/>
                <a:gd name="T20" fmla="*/ 168 w 177"/>
                <a:gd name="T21" fmla="*/ 106 h 114"/>
                <a:gd name="T22" fmla="*/ 9 w 177"/>
                <a:gd name="T23" fmla="*/ 106 h 114"/>
                <a:gd name="T24" fmla="*/ 9 w 177"/>
                <a:gd name="T25" fmla="*/ 106 h 114"/>
                <a:gd name="T26" fmla="*/ 9 w 177"/>
                <a:gd name="T27" fmla="*/ 9 h 114"/>
                <a:gd name="T28" fmla="*/ 9 w 177"/>
                <a:gd name="T29" fmla="*/ 9 h 114"/>
                <a:gd name="T30" fmla="*/ 168 w 177"/>
                <a:gd name="T31" fmla="*/ 9 h 114"/>
                <a:gd name="T32" fmla="*/ 168 w 177"/>
                <a:gd name="T33" fmla="*/ 9 h 114"/>
                <a:gd name="T34" fmla="*/ 168 w 177"/>
                <a:gd name="T35" fmla="*/ 106 h 114"/>
                <a:gd name="T36" fmla="*/ 168 w 177"/>
                <a:gd name="T37" fmla="*/ 10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14">
                  <a:moveTo>
                    <a:pt x="168" y="0"/>
                  </a:moveTo>
                  <a:cubicBezTo>
                    <a:pt x="9" y="0"/>
                    <a:pt x="9" y="0"/>
                    <a:pt x="9" y="0"/>
                  </a:cubicBezTo>
                  <a:cubicBezTo>
                    <a:pt x="4" y="0"/>
                    <a:pt x="0" y="4"/>
                    <a:pt x="0" y="9"/>
                  </a:cubicBezTo>
                  <a:cubicBezTo>
                    <a:pt x="0" y="106"/>
                    <a:pt x="0" y="106"/>
                    <a:pt x="0" y="106"/>
                  </a:cubicBezTo>
                  <a:cubicBezTo>
                    <a:pt x="0" y="111"/>
                    <a:pt x="4" y="114"/>
                    <a:pt x="9" y="114"/>
                  </a:cubicBezTo>
                  <a:cubicBezTo>
                    <a:pt x="168" y="114"/>
                    <a:pt x="168" y="114"/>
                    <a:pt x="168" y="114"/>
                  </a:cubicBezTo>
                  <a:cubicBezTo>
                    <a:pt x="173" y="114"/>
                    <a:pt x="177" y="111"/>
                    <a:pt x="177" y="106"/>
                  </a:cubicBezTo>
                  <a:cubicBezTo>
                    <a:pt x="177" y="9"/>
                    <a:pt x="177" y="9"/>
                    <a:pt x="177" y="9"/>
                  </a:cubicBezTo>
                  <a:cubicBezTo>
                    <a:pt x="177" y="4"/>
                    <a:pt x="173" y="0"/>
                    <a:pt x="168" y="0"/>
                  </a:cubicBezTo>
                  <a:close/>
                  <a:moveTo>
                    <a:pt x="168" y="106"/>
                  </a:moveTo>
                  <a:cubicBezTo>
                    <a:pt x="168" y="106"/>
                    <a:pt x="168" y="106"/>
                    <a:pt x="168" y="106"/>
                  </a:cubicBezTo>
                  <a:cubicBezTo>
                    <a:pt x="9" y="106"/>
                    <a:pt x="9" y="106"/>
                    <a:pt x="9" y="106"/>
                  </a:cubicBezTo>
                  <a:cubicBezTo>
                    <a:pt x="9" y="106"/>
                    <a:pt x="9" y="106"/>
                    <a:pt x="9" y="106"/>
                  </a:cubicBezTo>
                  <a:cubicBezTo>
                    <a:pt x="9" y="9"/>
                    <a:pt x="9" y="9"/>
                    <a:pt x="9" y="9"/>
                  </a:cubicBezTo>
                  <a:cubicBezTo>
                    <a:pt x="9" y="9"/>
                    <a:pt x="9" y="9"/>
                    <a:pt x="9" y="9"/>
                  </a:cubicBezTo>
                  <a:cubicBezTo>
                    <a:pt x="168" y="9"/>
                    <a:pt x="168" y="9"/>
                    <a:pt x="168" y="9"/>
                  </a:cubicBezTo>
                  <a:cubicBezTo>
                    <a:pt x="168" y="9"/>
                    <a:pt x="168" y="9"/>
                    <a:pt x="168" y="9"/>
                  </a:cubicBezTo>
                  <a:cubicBezTo>
                    <a:pt x="168" y="106"/>
                    <a:pt x="168" y="106"/>
                    <a:pt x="168" y="106"/>
                  </a:cubicBezTo>
                  <a:cubicBezTo>
                    <a:pt x="168" y="106"/>
                    <a:pt x="168" y="106"/>
                    <a:pt x="168"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7" name="Freeform 609"/>
            <p:cNvSpPr>
              <a:spLocks/>
            </p:cNvSpPr>
            <p:nvPr/>
          </p:nvSpPr>
          <p:spPr bwMode="auto">
            <a:xfrm>
              <a:off x="4740275" y="4622800"/>
              <a:ext cx="171450" cy="20638"/>
            </a:xfrm>
            <a:custGeom>
              <a:avLst/>
              <a:gdLst>
                <a:gd name="T0" fmla="*/ 168 w 177"/>
                <a:gd name="T1" fmla="*/ 0 h 21"/>
                <a:gd name="T2" fmla="*/ 9 w 177"/>
                <a:gd name="T3" fmla="*/ 0 h 21"/>
                <a:gd name="T4" fmla="*/ 0 w 177"/>
                <a:gd name="T5" fmla="*/ 9 h 21"/>
                <a:gd name="T6" fmla="*/ 0 w 177"/>
                <a:gd name="T7" fmla="*/ 20 h 21"/>
                <a:gd name="T8" fmla="*/ 6 w 177"/>
                <a:gd name="T9" fmla="*/ 18 h 21"/>
                <a:gd name="T10" fmla="*/ 170 w 177"/>
                <a:gd name="T11" fmla="*/ 18 h 21"/>
                <a:gd name="T12" fmla="*/ 177 w 177"/>
                <a:gd name="T13" fmla="*/ 21 h 21"/>
                <a:gd name="T14" fmla="*/ 177 w 177"/>
                <a:gd name="T15" fmla="*/ 9 h 21"/>
                <a:gd name="T16" fmla="*/ 168 w 177"/>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1">
                  <a:moveTo>
                    <a:pt x="168" y="0"/>
                  </a:moveTo>
                  <a:cubicBezTo>
                    <a:pt x="9" y="0"/>
                    <a:pt x="9" y="0"/>
                    <a:pt x="9" y="0"/>
                  </a:cubicBezTo>
                  <a:cubicBezTo>
                    <a:pt x="4" y="0"/>
                    <a:pt x="0" y="4"/>
                    <a:pt x="0" y="9"/>
                  </a:cubicBezTo>
                  <a:cubicBezTo>
                    <a:pt x="0" y="20"/>
                    <a:pt x="0" y="20"/>
                    <a:pt x="0" y="20"/>
                  </a:cubicBezTo>
                  <a:cubicBezTo>
                    <a:pt x="2" y="19"/>
                    <a:pt x="4" y="18"/>
                    <a:pt x="6" y="18"/>
                  </a:cubicBezTo>
                  <a:cubicBezTo>
                    <a:pt x="170" y="18"/>
                    <a:pt x="170" y="18"/>
                    <a:pt x="170" y="18"/>
                  </a:cubicBezTo>
                  <a:cubicBezTo>
                    <a:pt x="173" y="18"/>
                    <a:pt x="175" y="19"/>
                    <a:pt x="177" y="21"/>
                  </a:cubicBezTo>
                  <a:cubicBezTo>
                    <a:pt x="177" y="9"/>
                    <a:pt x="177" y="9"/>
                    <a:pt x="177" y="9"/>
                  </a:cubicBezTo>
                  <a:cubicBezTo>
                    <a:pt x="177" y="4"/>
                    <a:pt x="173" y="0"/>
                    <a:pt x="16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8" name="Freeform 610"/>
            <p:cNvSpPr>
              <a:spLocks noEditPoints="1"/>
            </p:cNvSpPr>
            <p:nvPr/>
          </p:nvSpPr>
          <p:spPr bwMode="auto">
            <a:xfrm>
              <a:off x="4816475" y="4679950"/>
              <a:ext cx="52387" cy="52388"/>
            </a:xfrm>
            <a:custGeom>
              <a:avLst/>
              <a:gdLst>
                <a:gd name="T0" fmla="*/ 48 w 55"/>
                <a:gd name="T1" fmla="*/ 36 h 54"/>
                <a:gd name="T2" fmla="*/ 54 w 55"/>
                <a:gd name="T3" fmla="*/ 31 h 54"/>
                <a:gd name="T4" fmla="*/ 54 w 55"/>
                <a:gd name="T5" fmla="*/ 24 h 54"/>
                <a:gd name="T6" fmla="*/ 48 w 55"/>
                <a:gd name="T7" fmla="*/ 19 h 54"/>
                <a:gd name="T8" fmla="*/ 49 w 55"/>
                <a:gd name="T9" fmla="*/ 11 h 54"/>
                <a:gd name="T10" fmla="*/ 44 w 55"/>
                <a:gd name="T11" fmla="*/ 6 h 54"/>
                <a:gd name="T12" fmla="*/ 36 w 55"/>
                <a:gd name="T13" fmla="*/ 7 h 54"/>
                <a:gd name="T14" fmla="*/ 31 w 55"/>
                <a:gd name="T15" fmla="*/ 0 h 54"/>
                <a:gd name="T16" fmla="*/ 23 w 55"/>
                <a:gd name="T17" fmla="*/ 0 h 54"/>
                <a:gd name="T18" fmla="*/ 19 w 55"/>
                <a:gd name="T19" fmla="*/ 7 h 54"/>
                <a:gd name="T20" fmla="*/ 11 w 55"/>
                <a:gd name="T21" fmla="*/ 6 h 54"/>
                <a:gd name="T22" fmla="*/ 6 w 55"/>
                <a:gd name="T23" fmla="*/ 11 h 54"/>
                <a:gd name="T24" fmla="*/ 7 w 55"/>
                <a:gd name="T25" fmla="*/ 19 h 54"/>
                <a:gd name="T26" fmla="*/ 0 w 55"/>
                <a:gd name="T27" fmla="*/ 24 h 54"/>
                <a:gd name="T28" fmla="*/ 0 w 55"/>
                <a:gd name="T29" fmla="*/ 31 h 54"/>
                <a:gd name="T30" fmla="*/ 7 w 55"/>
                <a:gd name="T31" fmla="*/ 35 h 54"/>
                <a:gd name="T32" fmla="*/ 6 w 55"/>
                <a:gd name="T33" fmla="*/ 43 h 54"/>
                <a:gd name="T34" fmla="*/ 11 w 55"/>
                <a:gd name="T35" fmla="*/ 49 h 54"/>
                <a:gd name="T36" fmla="*/ 19 w 55"/>
                <a:gd name="T37" fmla="*/ 47 h 54"/>
                <a:gd name="T38" fmla="*/ 23 w 55"/>
                <a:gd name="T39" fmla="*/ 54 h 54"/>
                <a:gd name="T40" fmla="*/ 31 w 55"/>
                <a:gd name="T41" fmla="*/ 54 h 54"/>
                <a:gd name="T42" fmla="*/ 36 w 55"/>
                <a:gd name="T43" fmla="*/ 47 h 54"/>
                <a:gd name="T44" fmla="*/ 44 w 55"/>
                <a:gd name="T45" fmla="*/ 49 h 54"/>
                <a:gd name="T46" fmla="*/ 49 w 55"/>
                <a:gd name="T47" fmla="*/ 43 h 54"/>
                <a:gd name="T48" fmla="*/ 48 w 55"/>
                <a:gd name="T49" fmla="*/ 36 h 54"/>
                <a:gd name="T50" fmla="*/ 21 w 55"/>
                <a:gd name="T51" fmla="*/ 42 h 54"/>
                <a:gd name="T52" fmla="*/ 12 w 55"/>
                <a:gd name="T53" fmla="*/ 21 h 54"/>
                <a:gd name="T54" fmla="*/ 34 w 55"/>
                <a:gd name="T55" fmla="*/ 12 h 54"/>
                <a:gd name="T56" fmla="*/ 42 w 55"/>
                <a:gd name="T57" fmla="*/ 34 h 54"/>
                <a:gd name="T58" fmla="*/ 21 w 55"/>
                <a:gd name="T59"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54">
                  <a:moveTo>
                    <a:pt x="48" y="36"/>
                  </a:moveTo>
                  <a:cubicBezTo>
                    <a:pt x="49" y="33"/>
                    <a:pt x="51" y="31"/>
                    <a:pt x="54" y="31"/>
                  </a:cubicBezTo>
                  <a:cubicBezTo>
                    <a:pt x="55" y="28"/>
                    <a:pt x="55" y="26"/>
                    <a:pt x="54" y="24"/>
                  </a:cubicBezTo>
                  <a:cubicBezTo>
                    <a:pt x="51" y="23"/>
                    <a:pt x="49" y="22"/>
                    <a:pt x="48" y="19"/>
                  </a:cubicBezTo>
                  <a:cubicBezTo>
                    <a:pt x="47" y="16"/>
                    <a:pt x="47" y="13"/>
                    <a:pt x="49" y="11"/>
                  </a:cubicBezTo>
                  <a:cubicBezTo>
                    <a:pt x="48" y="9"/>
                    <a:pt x="46" y="7"/>
                    <a:pt x="44" y="6"/>
                  </a:cubicBezTo>
                  <a:cubicBezTo>
                    <a:pt x="42" y="7"/>
                    <a:pt x="39" y="8"/>
                    <a:pt x="36" y="7"/>
                  </a:cubicBezTo>
                  <a:cubicBezTo>
                    <a:pt x="33" y="6"/>
                    <a:pt x="31" y="3"/>
                    <a:pt x="31" y="0"/>
                  </a:cubicBezTo>
                  <a:cubicBezTo>
                    <a:pt x="29" y="0"/>
                    <a:pt x="26" y="0"/>
                    <a:pt x="23" y="0"/>
                  </a:cubicBezTo>
                  <a:cubicBezTo>
                    <a:pt x="23" y="3"/>
                    <a:pt x="21" y="6"/>
                    <a:pt x="19" y="7"/>
                  </a:cubicBezTo>
                  <a:cubicBezTo>
                    <a:pt x="16" y="8"/>
                    <a:pt x="13" y="7"/>
                    <a:pt x="11" y="6"/>
                  </a:cubicBezTo>
                  <a:cubicBezTo>
                    <a:pt x="9" y="7"/>
                    <a:pt x="7" y="9"/>
                    <a:pt x="6" y="11"/>
                  </a:cubicBezTo>
                  <a:cubicBezTo>
                    <a:pt x="7" y="13"/>
                    <a:pt x="8" y="16"/>
                    <a:pt x="7" y="19"/>
                  </a:cubicBezTo>
                  <a:cubicBezTo>
                    <a:pt x="6" y="22"/>
                    <a:pt x="3" y="23"/>
                    <a:pt x="0" y="24"/>
                  </a:cubicBezTo>
                  <a:cubicBezTo>
                    <a:pt x="0" y="26"/>
                    <a:pt x="0" y="28"/>
                    <a:pt x="0" y="31"/>
                  </a:cubicBezTo>
                  <a:cubicBezTo>
                    <a:pt x="3" y="31"/>
                    <a:pt x="6" y="33"/>
                    <a:pt x="7" y="35"/>
                  </a:cubicBezTo>
                  <a:cubicBezTo>
                    <a:pt x="8" y="38"/>
                    <a:pt x="7" y="41"/>
                    <a:pt x="6" y="43"/>
                  </a:cubicBezTo>
                  <a:cubicBezTo>
                    <a:pt x="7" y="45"/>
                    <a:pt x="9" y="47"/>
                    <a:pt x="11" y="49"/>
                  </a:cubicBezTo>
                  <a:cubicBezTo>
                    <a:pt x="13" y="47"/>
                    <a:pt x="16" y="46"/>
                    <a:pt x="19" y="47"/>
                  </a:cubicBezTo>
                  <a:cubicBezTo>
                    <a:pt x="21" y="49"/>
                    <a:pt x="23" y="51"/>
                    <a:pt x="23" y="54"/>
                  </a:cubicBezTo>
                  <a:cubicBezTo>
                    <a:pt x="26" y="54"/>
                    <a:pt x="29" y="54"/>
                    <a:pt x="31" y="54"/>
                  </a:cubicBezTo>
                  <a:cubicBezTo>
                    <a:pt x="32" y="51"/>
                    <a:pt x="33" y="49"/>
                    <a:pt x="36" y="47"/>
                  </a:cubicBezTo>
                  <a:cubicBezTo>
                    <a:pt x="39" y="46"/>
                    <a:pt x="42" y="47"/>
                    <a:pt x="44" y="49"/>
                  </a:cubicBezTo>
                  <a:cubicBezTo>
                    <a:pt x="46" y="47"/>
                    <a:pt x="48" y="45"/>
                    <a:pt x="49" y="43"/>
                  </a:cubicBezTo>
                  <a:cubicBezTo>
                    <a:pt x="47" y="41"/>
                    <a:pt x="47" y="38"/>
                    <a:pt x="48" y="36"/>
                  </a:cubicBezTo>
                  <a:close/>
                  <a:moveTo>
                    <a:pt x="21" y="42"/>
                  </a:moveTo>
                  <a:cubicBezTo>
                    <a:pt x="13" y="39"/>
                    <a:pt x="9" y="29"/>
                    <a:pt x="12" y="21"/>
                  </a:cubicBezTo>
                  <a:cubicBezTo>
                    <a:pt x="16" y="12"/>
                    <a:pt x="25" y="8"/>
                    <a:pt x="34" y="12"/>
                  </a:cubicBezTo>
                  <a:cubicBezTo>
                    <a:pt x="42" y="16"/>
                    <a:pt x="46" y="25"/>
                    <a:pt x="42" y="34"/>
                  </a:cubicBezTo>
                  <a:cubicBezTo>
                    <a:pt x="39" y="42"/>
                    <a:pt x="29" y="46"/>
                    <a:pt x="21"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79" name="Freeform 611"/>
            <p:cNvSpPr>
              <a:spLocks noEditPoints="1"/>
            </p:cNvSpPr>
            <p:nvPr/>
          </p:nvSpPr>
          <p:spPr bwMode="auto">
            <a:xfrm>
              <a:off x="4830763" y="4692650"/>
              <a:ext cx="23812" cy="25400"/>
            </a:xfrm>
            <a:custGeom>
              <a:avLst/>
              <a:gdLst>
                <a:gd name="T0" fmla="*/ 17 w 25"/>
                <a:gd name="T1" fmla="*/ 3 h 26"/>
                <a:gd name="T2" fmla="*/ 2 w 25"/>
                <a:gd name="T3" fmla="*/ 9 h 26"/>
                <a:gd name="T4" fmla="*/ 8 w 25"/>
                <a:gd name="T5" fmla="*/ 23 h 26"/>
                <a:gd name="T6" fmla="*/ 23 w 25"/>
                <a:gd name="T7" fmla="*/ 18 h 26"/>
                <a:gd name="T8" fmla="*/ 17 w 25"/>
                <a:gd name="T9" fmla="*/ 3 h 26"/>
                <a:gd name="T10" fmla="*/ 10 w 25"/>
                <a:gd name="T11" fmla="*/ 18 h 26"/>
                <a:gd name="T12" fmla="*/ 7 w 25"/>
                <a:gd name="T13" fmla="*/ 11 h 26"/>
                <a:gd name="T14" fmla="*/ 15 w 25"/>
                <a:gd name="T15" fmla="*/ 8 h 26"/>
                <a:gd name="T16" fmla="*/ 18 w 25"/>
                <a:gd name="T17" fmla="*/ 15 h 26"/>
                <a:gd name="T18" fmla="*/ 10 w 25"/>
                <a:gd name="T19" fmla="*/ 1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6">
                  <a:moveTo>
                    <a:pt x="17" y="3"/>
                  </a:moveTo>
                  <a:cubicBezTo>
                    <a:pt x="11" y="0"/>
                    <a:pt x="4" y="3"/>
                    <a:pt x="2" y="9"/>
                  </a:cubicBezTo>
                  <a:cubicBezTo>
                    <a:pt x="0" y="14"/>
                    <a:pt x="2" y="21"/>
                    <a:pt x="8" y="23"/>
                  </a:cubicBezTo>
                  <a:cubicBezTo>
                    <a:pt x="14" y="26"/>
                    <a:pt x="20" y="23"/>
                    <a:pt x="23" y="18"/>
                  </a:cubicBezTo>
                  <a:cubicBezTo>
                    <a:pt x="25" y="12"/>
                    <a:pt x="22" y="5"/>
                    <a:pt x="17" y="3"/>
                  </a:cubicBezTo>
                  <a:close/>
                  <a:moveTo>
                    <a:pt x="10" y="18"/>
                  </a:moveTo>
                  <a:cubicBezTo>
                    <a:pt x="7" y="17"/>
                    <a:pt x="6" y="14"/>
                    <a:pt x="7" y="11"/>
                  </a:cubicBezTo>
                  <a:cubicBezTo>
                    <a:pt x="8" y="8"/>
                    <a:pt x="12" y="7"/>
                    <a:pt x="15" y="8"/>
                  </a:cubicBezTo>
                  <a:cubicBezTo>
                    <a:pt x="18" y="9"/>
                    <a:pt x="19" y="12"/>
                    <a:pt x="18" y="15"/>
                  </a:cubicBezTo>
                  <a:cubicBezTo>
                    <a:pt x="16" y="18"/>
                    <a:pt x="13" y="20"/>
                    <a:pt x="10"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0" name="Freeform 612"/>
            <p:cNvSpPr>
              <a:spLocks noEditPoints="1"/>
            </p:cNvSpPr>
            <p:nvPr/>
          </p:nvSpPr>
          <p:spPr bwMode="auto">
            <a:xfrm>
              <a:off x="4786313" y="4665663"/>
              <a:ext cx="33337" cy="34925"/>
            </a:xfrm>
            <a:custGeom>
              <a:avLst/>
              <a:gdLst>
                <a:gd name="T0" fmla="*/ 31 w 35"/>
                <a:gd name="T1" fmla="*/ 24 h 36"/>
                <a:gd name="T2" fmla="*/ 35 w 35"/>
                <a:gd name="T3" fmla="*/ 21 h 36"/>
                <a:gd name="T4" fmla="*/ 35 w 35"/>
                <a:gd name="T5" fmla="*/ 16 h 36"/>
                <a:gd name="T6" fmla="*/ 31 w 35"/>
                <a:gd name="T7" fmla="*/ 13 h 36"/>
                <a:gd name="T8" fmla="*/ 32 w 35"/>
                <a:gd name="T9" fmla="*/ 8 h 36"/>
                <a:gd name="T10" fmla="*/ 28 w 35"/>
                <a:gd name="T11" fmla="*/ 4 h 36"/>
                <a:gd name="T12" fmla="*/ 23 w 35"/>
                <a:gd name="T13" fmla="*/ 5 h 36"/>
                <a:gd name="T14" fmla="*/ 20 w 35"/>
                <a:gd name="T15" fmla="*/ 1 h 36"/>
                <a:gd name="T16" fmla="*/ 15 w 35"/>
                <a:gd name="T17" fmla="*/ 1 h 36"/>
                <a:gd name="T18" fmla="*/ 12 w 35"/>
                <a:gd name="T19" fmla="*/ 5 h 36"/>
                <a:gd name="T20" fmla="*/ 6 w 35"/>
                <a:gd name="T21" fmla="*/ 4 h 36"/>
                <a:gd name="T22" fmla="*/ 3 w 35"/>
                <a:gd name="T23" fmla="*/ 8 h 36"/>
                <a:gd name="T24" fmla="*/ 4 w 35"/>
                <a:gd name="T25" fmla="*/ 13 h 36"/>
                <a:gd name="T26" fmla="*/ 0 w 35"/>
                <a:gd name="T27" fmla="*/ 16 h 36"/>
                <a:gd name="T28" fmla="*/ 0 w 35"/>
                <a:gd name="T29" fmla="*/ 21 h 36"/>
                <a:gd name="T30" fmla="*/ 4 w 35"/>
                <a:gd name="T31" fmla="*/ 24 h 36"/>
                <a:gd name="T32" fmla="*/ 3 w 35"/>
                <a:gd name="T33" fmla="*/ 29 h 36"/>
                <a:gd name="T34" fmla="*/ 6 w 35"/>
                <a:gd name="T35" fmla="*/ 32 h 36"/>
                <a:gd name="T36" fmla="*/ 12 w 35"/>
                <a:gd name="T37" fmla="*/ 32 h 36"/>
                <a:gd name="T38" fmla="*/ 15 w 35"/>
                <a:gd name="T39" fmla="*/ 36 h 36"/>
                <a:gd name="T40" fmla="*/ 20 w 35"/>
                <a:gd name="T41" fmla="*/ 36 h 36"/>
                <a:gd name="T42" fmla="*/ 23 w 35"/>
                <a:gd name="T43" fmla="*/ 32 h 36"/>
                <a:gd name="T44" fmla="*/ 28 w 35"/>
                <a:gd name="T45" fmla="*/ 32 h 36"/>
                <a:gd name="T46" fmla="*/ 32 w 35"/>
                <a:gd name="T47" fmla="*/ 29 h 36"/>
                <a:gd name="T48" fmla="*/ 31 w 35"/>
                <a:gd name="T49" fmla="*/ 24 h 36"/>
                <a:gd name="T50" fmla="*/ 13 w 35"/>
                <a:gd name="T51" fmla="*/ 28 h 36"/>
                <a:gd name="T52" fmla="*/ 7 w 35"/>
                <a:gd name="T53" fmla="*/ 14 h 36"/>
                <a:gd name="T54" fmla="*/ 22 w 35"/>
                <a:gd name="T55" fmla="*/ 8 h 36"/>
                <a:gd name="T56" fmla="*/ 27 w 35"/>
                <a:gd name="T57" fmla="*/ 23 h 36"/>
                <a:gd name="T58" fmla="*/ 13 w 35"/>
                <a:gd name="T59"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36">
                  <a:moveTo>
                    <a:pt x="31" y="24"/>
                  </a:moveTo>
                  <a:cubicBezTo>
                    <a:pt x="32" y="22"/>
                    <a:pt x="33" y="21"/>
                    <a:pt x="35" y="21"/>
                  </a:cubicBezTo>
                  <a:cubicBezTo>
                    <a:pt x="35" y="19"/>
                    <a:pt x="35" y="18"/>
                    <a:pt x="35" y="16"/>
                  </a:cubicBezTo>
                  <a:cubicBezTo>
                    <a:pt x="33" y="16"/>
                    <a:pt x="32" y="15"/>
                    <a:pt x="31" y="13"/>
                  </a:cubicBezTo>
                  <a:cubicBezTo>
                    <a:pt x="30" y="11"/>
                    <a:pt x="30" y="9"/>
                    <a:pt x="32" y="8"/>
                  </a:cubicBezTo>
                  <a:cubicBezTo>
                    <a:pt x="31" y="6"/>
                    <a:pt x="30" y="5"/>
                    <a:pt x="28" y="4"/>
                  </a:cubicBezTo>
                  <a:cubicBezTo>
                    <a:pt x="27" y="5"/>
                    <a:pt x="25" y="6"/>
                    <a:pt x="23" y="5"/>
                  </a:cubicBezTo>
                  <a:cubicBezTo>
                    <a:pt x="21" y="4"/>
                    <a:pt x="20" y="3"/>
                    <a:pt x="20" y="1"/>
                  </a:cubicBezTo>
                  <a:cubicBezTo>
                    <a:pt x="18" y="0"/>
                    <a:pt x="16" y="0"/>
                    <a:pt x="15" y="1"/>
                  </a:cubicBezTo>
                  <a:cubicBezTo>
                    <a:pt x="15" y="3"/>
                    <a:pt x="13" y="4"/>
                    <a:pt x="12" y="5"/>
                  </a:cubicBezTo>
                  <a:cubicBezTo>
                    <a:pt x="10" y="6"/>
                    <a:pt x="8" y="5"/>
                    <a:pt x="6" y="4"/>
                  </a:cubicBezTo>
                  <a:cubicBezTo>
                    <a:pt x="5" y="5"/>
                    <a:pt x="4" y="6"/>
                    <a:pt x="3" y="8"/>
                  </a:cubicBezTo>
                  <a:cubicBezTo>
                    <a:pt x="4" y="9"/>
                    <a:pt x="5" y="11"/>
                    <a:pt x="4" y="13"/>
                  </a:cubicBezTo>
                  <a:cubicBezTo>
                    <a:pt x="3" y="15"/>
                    <a:pt x="2" y="16"/>
                    <a:pt x="0" y="16"/>
                  </a:cubicBezTo>
                  <a:cubicBezTo>
                    <a:pt x="0" y="18"/>
                    <a:pt x="0" y="19"/>
                    <a:pt x="0" y="21"/>
                  </a:cubicBezTo>
                  <a:cubicBezTo>
                    <a:pt x="2" y="21"/>
                    <a:pt x="3" y="22"/>
                    <a:pt x="4" y="24"/>
                  </a:cubicBezTo>
                  <a:cubicBezTo>
                    <a:pt x="5" y="26"/>
                    <a:pt x="4" y="28"/>
                    <a:pt x="3" y="29"/>
                  </a:cubicBezTo>
                  <a:cubicBezTo>
                    <a:pt x="4" y="30"/>
                    <a:pt x="5" y="31"/>
                    <a:pt x="6" y="32"/>
                  </a:cubicBezTo>
                  <a:cubicBezTo>
                    <a:pt x="8" y="31"/>
                    <a:pt x="10" y="31"/>
                    <a:pt x="12" y="32"/>
                  </a:cubicBezTo>
                  <a:cubicBezTo>
                    <a:pt x="13" y="32"/>
                    <a:pt x="15" y="34"/>
                    <a:pt x="15" y="36"/>
                  </a:cubicBezTo>
                  <a:cubicBezTo>
                    <a:pt x="17" y="36"/>
                    <a:pt x="18" y="36"/>
                    <a:pt x="20" y="36"/>
                  </a:cubicBezTo>
                  <a:cubicBezTo>
                    <a:pt x="20" y="34"/>
                    <a:pt x="21" y="32"/>
                    <a:pt x="23" y="32"/>
                  </a:cubicBezTo>
                  <a:cubicBezTo>
                    <a:pt x="25" y="31"/>
                    <a:pt x="27" y="31"/>
                    <a:pt x="28" y="32"/>
                  </a:cubicBezTo>
                  <a:cubicBezTo>
                    <a:pt x="29" y="31"/>
                    <a:pt x="31" y="30"/>
                    <a:pt x="32" y="29"/>
                  </a:cubicBezTo>
                  <a:cubicBezTo>
                    <a:pt x="30" y="28"/>
                    <a:pt x="30" y="26"/>
                    <a:pt x="31" y="24"/>
                  </a:cubicBezTo>
                  <a:close/>
                  <a:moveTo>
                    <a:pt x="13" y="28"/>
                  </a:moveTo>
                  <a:cubicBezTo>
                    <a:pt x="8" y="26"/>
                    <a:pt x="5" y="20"/>
                    <a:pt x="7" y="14"/>
                  </a:cubicBezTo>
                  <a:cubicBezTo>
                    <a:pt x="10" y="9"/>
                    <a:pt x="16" y="6"/>
                    <a:pt x="22" y="8"/>
                  </a:cubicBezTo>
                  <a:cubicBezTo>
                    <a:pt x="27" y="11"/>
                    <a:pt x="30" y="17"/>
                    <a:pt x="27" y="23"/>
                  </a:cubicBezTo>
                  <a:cubicBezTo>
                    <a:pt x="25" y="28"/>
                    <a:pt x="19" y="31"/>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1" name="Freeform 613"/>
            <p:cNvSpPr>
              <a:spLocks noEditPoints="1"/>
            </p:cNvSpPr>
            <p:nvPr/>
          </p:nvSpPr>
          <p:spPr bwMode="auto">
            <a:xfrm>
              <a:off x="4794250" y="4675188"/>
              <a:ext cx="17462" cy="15875"/>
            </a:xfrm>
            <a:custGeom>
              <a:avLst/>
              <a:gdLst>
                <a:gd name="T0" fmla="*/ 11 w 17"/>
                <a:gd name="T1" fmla="*/ 2 h 17"/>
                <a:gd name="T2" fmla="*/ 2 w 17"/>
                <a:gd name="T3" fmla="*/ 5 h 17"/>
                <a:gd name="T4" fmla="*/ 5 w 17"/>
                <a:gd name="T5" fmla="*/ 15 h 17"/>
                <a:gd name="T6" fmla="*/ 15 w 17"/>
                <a:gd name="T7" fmla="*/ 11 h 17"/>
                <a:gd name="T8" fmla="*/ 11 w 17"/>
                <a:gd name="T9" fmla="*/ 2 h 17"/>
                <a:gd name="T10" fmla="*/ 7 w 17"/>
                <a:gd name="T11" fmla="*/ 12 h 17"/>
                <a:gd name="T12" fmla="*/ 5 w 17"/>
                <a:gd name="T13" fmla="*/ 7 h 17"/>
                <a:gd name="T14" fmla="*/ 10 w 17"/>
                <a:gd name="T15" fmla="*/ 5 h 17"/>
                <a:gd name="T16" fmla="*/ 12 w 17"/>
                <a:gd name="T17" fmla="*/ 10 h 17"/>
                <a:gd name="T18" fmla="*/ 7 w 17"/>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1" y="2"/>
                  </a:moveTo>
                  <a:cubicBezTo>
                    <a:pt x="7" y="0"/>
                    <a:pt x="3" y="2"/>
                    <a:pt x="2" y="5"/>
                  </a:cubicBezTo>
                  <a:cubicBezTo>
                    <a:pt x="0" y="9"/>
                    <a:pt x="2" y="14"/>
                    <a:pt x="5" y="15"/>
                  </a:cubicBezTo>
                  <a:cubicBezTo>
                    <a:pt x="9" y="17"/>
                    <a:pt x="14" y="15"/>
                    <a:pt x="15" y="11"/>
                  </a:cubicBezTo>
                  <a:cubicBezTo>
                    <a:pt x="17" y="7"/>
                    <a:pt x="15" y="3"/>
                    <a:pt x="11" y="2"/>
                  </a:cubicBezTo>
                  <a:close/>
                  <a:moveTo>
                    <a:pt x="7" y="12"/>
                  </a:moveTo>
                  <a:cubicBezTo>
                    <a:pt x="5" y="11"/>
                    <a:pt x="4" y="9"/>
                    <a:pt x="5" y="7"/>
                  </a:cubicBezTo>
                  <a:cubicBezTo>
                    <a:pt x="6" y="5"/>
                    <a:pt x="8" y="4"/>
                    <a:pt x="10" y="5"/>
                  </a:cubicBezTo>
                  <a:cubicBezTo>
                    <a:pt x="12" y="6"/>
                    <a:pt x="13" y="8"/>
                    <a:pt x="12" y="10"/>
                  </a:cubicBezTo>
                  <a:cubicBezTo>
                    <a:pt x="11" y="12"/>
                    <a:pt x="9" y="13"/>
                    <a:pt x="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2" name="Freeform 614"/>
            <p:cNvSpPr>
              <a:spLocks noEditPoints="1"/>
            </p:cNvSpPr>
            <p:nvPr/>
          </p:nvSpPr>
          <p:spPr bwMode="auto">
            <a:xfrm>
              <a:off x="4540250" y="4003675"/>
              <a:ext cx="176212" cy="187325"/>
            </a:xfrm>
            <a:custGeom>
              <a:avLst/>
              <a:gdLst>
                <a:gd name="T0" fmla="*/ 183 w 183"/>
                <a:gd name="T1" fmla="*/ 77 h 193"/>
                <a:gd name="T2" fmla="*/ 107 w 183"/>
                <a:gd name="T3" fmla="*/ 122 h 193"/>
                <a:gd name="T4" fmla="*/ 7 w 183"/>
                <a:gd name="T5" fmla="*/ 52 h 193"/>
                <a:gd name="T6" fmla="*/ 2 w 183"/>
                <a:gd name="T7" fmla="*/ 55 h 193"/>
                <a:gd name="T8" fmla="*/ 1 w 183"/>
                <a:gd name="T9" fmla="*/ 57 h 193"/>
                <a:gd name="T10" fmla="*/ 0 w 183"/>
                <a:gd name="T11" fmla="*/ 59 h 193"/>
                <a:gd name="T12" fmla="*/ 0 w 183"/>
                <a:gd name="T13" fmla="*/ 80 h 193"/>
                <a:gd name="T14" fmla="*/ 1 w 183"/>
                <a:gd name="T15" fmla="*/ 82 h 193"/>
                <a:gd name="T16" fmla="*/ 4 w 183"/>
                <a:gd name="T17" fmla="*/ 85 h 193"/>
                <a:gd name="T18" fmla="*/ 8 w 183"/>
                <a:gd name="T19" fmla="*/ 84 h 193"/>
                <a:gd name="T20" fmla="*/ 21 w 183"/>
                <a:gd name="T21" fmla="*/ 106 h 193"/>
                <a:gd name="T22" fmla="*/ 15 w 183"/>
                <a:gd name="T23" fmla="*/ 74 h 193"/>
                <a:gd name="T24" fmla="*/ 6 w 183"/>
                <a:gd name="T25" fmla="*/ 82 h 193"/>
                <a:gd name="T26" fmla="*/ 4 w 183"/>
                <a:gd name="T27" fmla="*/ 82 h 193"/>
                <a:gd name="T28" fmla="*/ 3 w 183"/>
                <a:gd name="T29" fmla="*/ 81 h 193"/>
                <a:gd name="T30" fmla="*/ 3 w 183"/>
                <a:gd name="T31" fmla="*/ 79 h 193"/>
                <a:gd name="T32" fmla="*/ 3 w 183"/>
                <a:gd name="T33" fmla="*/ 59 h 193"/>
                <a:gd name="T34" fmla="*/ 4 w 183"/>
                <a:gd name="T35" fmla="*/ 57 h 193"/>
                <a:gd name="T36" fmla="*/ 15 w 183"/>
                <a:gd name="T37" fmla="*/ 55 h 193"/>
                <a:gd name="T38" fmla="*/ 82 w 183"/>
                <a:gd name="T39" fmla="*/ 115 h 193"/>
                <a:gd name="T40" fmla="*/ 82 w 183"/>
                <a:gd name="T41" fmla="*/ 104 h 193"/>
                <a:gd name="T42" fmla="*/ 82 w 183"/>
                <a:gd name="T43" fmla="*/ 104 h 193"/>
                <a:gd name="T44" fmla="*/ 90 w 183"/>
                <a:gd name="T45" fmla="*/ 131 h 193"/>
                <a:gd name="T46" fmla="*/ 87 w 183"/>
                <a:gd name="T47" fmla="*/ 131 h 193"/>
                <a:gd name="T48" fmla="*/ 86 w 183"/>
                <a:gd name="T49" fmla="*/ 130 h 193"/>
                <a:gd name="T50" fmla="*/ 86 w 183"/>
                <a:gd name="T51" fmla="*/ 129 h 193"/>
                <a:gd name="T52" fmla="*/ 85 w 183"/>
                <a:gd name="T53" fmla="*/ 108 h 193"/>
                <a:gd name="T54" fmla="*/ 86 w 183"/>
                <a:gd name="T55" fmla="*/ 107 h 193"/>
                <a:gd name="T56" fmla="*/ 87 w 183"/>
                <a:gd name="T57" fmla="*/ 106 h 193"/>
                <a:gd name="T58" fmla="*/ 91 w 183"/>
                <a:gd name="T59" fmla="*/ 124 h 193"/>
                <a:gd name="T60" fmla="*/ 3 w 183"/>
                <a:gd name="T61" fmla="*/ 113 h 193"/>
                <a:gd name="T62" fmla="*/ 1 w 183"/>
                <a:gd name="T63" fmla="*/ 115 h 193"/>
                <a:gd name="T64" fmla="*/ 0 w 183"/>
                <a:gd name="T65" fmla="*/ 117 h 193"/>
                <a:gd name="T66" fmla="*/ 0 w 183"/>
                <a:gd name="T67" fmla="*/ 138 h 193"/>
                <a:gd name="T68" fmla="*/ 1 w 183"/>
                <a:gd name="T69" fmla="*/ 141 h 193"/>
                <a:gd name="T70" fmla="*/ 3 w 183"/>
                <a:gd name="T71" fmla="*/ 143 h 193"/>
                <a:gd name="T72" fmla="*/ 7 w 183"/>
                <a:gd name="T73" fmla="*/ 144 h 193"/>
                <a:gd name="T74" fmla="*/ 14 w 183"/>
                <a:gd name="T75" fmla="*/ 140 h 193"/>
                <a:gd name="T76" fmla="*/ 83 w 183"/>
                <a:gd name="T77" fmla="*/ 188 h 193"/>
                <a:gd name="T78" fmla="*/ 83 w 183"/>
                <a:gd name="T79" fmla="*/ 190 h 193"/>
                <a:gd name="T80" fmla="*/ 87 w 183"/>
                <a:gd name="T81" fmla="*/ 193 h 193"/>
                <a:gd name="T82" fmla="*/ 90 w 183"/>
                <a:gd name="T83" fmla="*/ 193 h 193"/>
                <a:gd name="T84" fmla="*/ 100 w 183"/>
                <a:gd name="T85" fmla="*/ 191 h 193"/>
                <a:gd name="T86" fmla="*/ 85 w 183"/>
                <a:gd name="T87" fmla="*/ 167 h 193"/>
                <a:gd name="T88" fmla="*/ 86 w 183"/>
                <a:gd name="T89" fmla="*/ 166 h 193"/>
                <a:gd name="T90" fmla="*/ 87 w 183"/>
                <a:gd name="T91" fmla="*/ 165 h 193"/>
                <a:gd name="T92" fmla="*/ 96 w 183"/>
                <a:gd name="T93" fmla="*/ 166 h 193"/>
                <a:gd name="T94" fmla="*/ 96 w 183"/>
                <a:gd name="T95" fmla="*/ 186 h 193"/>
                <a:gd name="T96" fmla="*/ 88 w 183"/>
                <a:gd name="T97" fmla="*/ 190 h 193"/>
                <a:gd name="T98" fmla="*/ 86 w 183"/>
                <a:gd name="T99" fmla="*/ 189 h 193"/>
                <a:gd name="T100" fmla="*/ 86 w 183"/>
                <a:gd name="T101" fmla="*/ 188 h 193"/>
                <a:gd name="T102" fmla="*/ 85 w 183"/>
                <a:gd name="T103" fmla="*/ 167 h 193"/>
                <a:gd name="T104" fmla="*/ 57 w 183"/>
                <a:gd name="T105" fmla="*/ 141 h 193"/>
                <a:gd name="T106" fmla="*/ 57 w 183"/>
                <a:gd name="T107" fmla="*/ 152 h 193"/>
                <a:gd name="T108" fmla="*/ 11 w 183"/>
                <a:gd name="T109" fmla="*/ 132 h 193"/>
                <a:gd name="T110" fmla="*/ 7 w 183"/>
                <a:gd name="T111" fmla="*/ 141 h 193"/>
                <a:gd name="T112" fmla="*/ 4 w 183"/>
                <a:gd name="T113" fmla="*/ 141 h 193"/>
                <a:gd name="T114" fmla="*/ 3 w 183"/>
                <a:gd name="T115" fmla="*/ 140 h 193"/>
                <a:gd name="T116" fmla="*/ 3 w 183"/>
                <a:gd name="T117" fmla="*/ 138 h 193"/>
                <a:gd name="T118" fmla="*/ 3 w 183"/>
                <a:gd name="T119" fmla="*/ 118 h 193"/>
                <a:gd name="T120" fmla="*/ 4 w 183"/>
                <a:gd name="T121" fmla="*/ 116 h 193"/>
                <a:gd name="T122" fmla="*/ 11 w 183"/>
                <a:gd name="T123" fmla="*/ 1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 h="193">
                  <a:moveTo>
                    <a:pt x="101" y="191"/>
                  </a:moveTo>
                  <a:cubicBezTo>
                    <a:pt x="183" y="134"/>
                    <a:pt x="183" y="134"/>
                    <a:pt x="183" y="134"/>
                  </a:cubicBezTo>
                  <a:cubicBezTo>
                    <a:pt x="183" y="106"/>
                    <a:pt x="183" y="106"/>
                    <a:pt x="183" y="106"/>
                  </a:cubicBezTo>
                  <a:cubicBezTo>
                    <a:pt x="159" y="92"/>
                    <a:pt x="159" y="92"/>
                    <a:pt x="159" y="92"/>
                  </a:cubicBezTo>
                  <a:cubicBezTo>
                    <a:pt x="183" y="77"/>
                    <a:pt x="183" y="77"/>
                    <a:pt x="183" y="77"/>
                  </a:cubicBezTo>
                  <a:cubicBezTo>
                    <a:pt x="183" y="47"/>
                    <a:pt x="183" y="47"/>
                    <a:pt x="183" y="47"/>
                  </a:cubicBezTo>
                  <a:cubicBezTo>
                    <a:pt x="102" y="0"/>
                    <a:pt x="102" y="0"/>
                    <a:pt x="102" y="0"/>
                  </a:cubicBezTo>
                  <a:cubicBezTo>
                    <a:pt x="21" y="47"/>
                    <a:pt x="21" y="47"/>
                    <a:pt x="21" y="47"/>
                  </a:cubicBezTo>
                  <a:cubicBezTo>
                    <a:pt x="107" y="96"/>
                    <a:pt x="107" y="96"/>
                    <a:pt x="107" y="96"/>
                  </a:cubicBezTo>
                  <a:cubicBezTo>
                    <a:pt x="107" y="122"/>
                    <a:pt x="107" y="122"/>
                    <a:pt x="107" y="122"/>
                  </a:cubicBezTo>
                  <a:cubicBezTo>
                    <a:pt x="101" y="132"/>
                    <a:pt x="101" y="132"/>
                    <a:pt x="101" y="132"/>
                  </a:cubicBezTo>
                  <a:cubicBezTo>
                    <a:pt x="101" y="99"/>
                    <a:pt x="101" y="99"/>
                    <a:pt x="101" y="99"/>
                  </a:cubicBezTo>
                  <a:cubicBezTo>
                    <a:pt x="67" y="80"/>
                    <a:pt x="67" y="80"/>
                    <a:pt x="67" y="80"/>
                  </a:cubicBezTo>
                  <a:cubicBezTo>
                    <a:pt x="7" y="46"/>
                    <a:pt x="7" y="46"/>
                    <a:pt x="7" y="46"/>
                  </a:cubicBezTo>
                  <a:cubicBezTo>
                    <a:pt x="7" y="52"/>
                    <a:pt x="7" y="52"/>
                    <a:pt x="7" y="52"/>
                  </a:cubicBezTo>
                  <a:cubicBezTo>
                    <a:pt x="3" y="54"/>
                    <a:pt x="3" y="54"/>
                    <a:pt x="3" y="54"/>
                  </a:cubicBezTo>
                  <a:cubicBezTo>
                    <a:pt x="3" y="55"/>
                    <a:pt x="3" y="55"/>
                    <a:pt x="3" y="55"/>
                  </a:cubicBezTo>
                  <a:cubicBezTo>
                    <a:pt x="3" y="55"/>
                    <a:pt x="3" y="55"/>
                    <a:pt x="3" y="55"/>
                  </a:cubicBezTo>
                  <a:cubicBezTo>
                    <a:pt x="3" y="55"/>
                    <a:pt x="2" y="55"/>
                    <a:pt x="2" y="55"/>
                  </a:cubicBezTo>
                  <a:cubicBezTo>
                    <a:pt x="2" y="55"/>
                    <a:pt x="2" y="55"/>
                    <a:pt x="2" y="55"/>
                  </a:cubicBezTo>
                  <a:cubicBezTo>
                    <a:pt x="2" y="55"/>
                    <a:pt x="2" y="56"/>
                    <a:pt x="2" y="56"/>
                  </a:cubicBezTo>
                  <a:cubicBezTo>
                    <a:pt x="1" y="56"/>
                    <a:pt x="1" y="56"/>
                    <a:pt x="1" y="56"/>
                  </a:cubicBezTo>
                  <a:cubicBezTo>
                    <a:pt x="1" y="56"/>
                    <a:pt x="1" y="56"/>
                    <a:pt x="1" y="56"/>
                  </a:cubicBezTo>
                  <a:cubicBezTo>
                    <a:pt x="1" y="57"/>
                    <a:pt x="1" y="57"/>
                    <a:pt x="1" y="57"/>
                  </a:cubicBezTo>
                  <a:cubicBezTo>
                    <a:pt x="1" y="57"/>
                    <a:pt x="1" y="57"/>
                    <a:pt x="1" y="57"/>
                  </a:cubicBezTo>
                  <a:cubicBezTo>
                    <a:pt x="1" y="57"/>
                    <a:pt x="1" y="57"/>
                    <a:pt x="1" y="57"/>
                  </a:cubicBezTo>
                  <a:cubicBezTo>
                    <a:pt x="1" y="57"/>
                    <a:pt x="0" y="57"/>
                    <a:pt x="0" y="58"/>
                  </a:cubicBezTo>
                  <a:cubicBezTo>
                    <a:pt x="0" y="58"/>
                    <a:pt x="0" y="58"/>
                    <a:pt x="0" y="58"/>
                  </a:cubicBezTo>
                  <a:cubicBezTo>
                    <a:pt x="0" y="58"/>
                    <a:pt x="0" y="58"/>
                    <a:pt x="0" y="59"/>
                  </a:cubicBezTo>
                  <a:cubicBezTo>
                    <a:pt x="0" y="59"/>
                    <a:pt x="0" y="59"/>
                    <a:pt x="0" y="59"/>
                  </a:cubicBezTo>
                  <a:cubicBezTo>
                    <a:pt x="0" y="59"/>
                    <a:pt x="0" y="59"/>
                    <a:pt x="0" y="59"/>
                  </a:cubicBezTo>
                  <a:cubicBezTo>
                    <a:pt x="0" y="79"/>
                    <a:pt x="0" y="79"/>
                    <a:pt x="0" y="79"/>
                  </a:cubicBezTo>
                  <a:cubicBezTo>
                    <a:pt x="0" y="80"/>
                    <a:pt x="0" y="80"/>
                    <a:pt x="0" y="80"/>
                  </a:cubicBezTo>
                  <a:cubicBezTo>
                    <a:pt x="0" y="80"/>
                    <a:pt x="0" y="80"/>
                    <a:pt x="0" y="80"/>
                  </a:cubicBezTo>
                  <a:cubicBezTo>
                    <a:pt x="0" y="80"/>
                    <a:pt x="0" y="80"/>
                    <a:pt x="0" y="80"/>
                  </a:cubicBezTo>
                  <a:cubicBezTo>
                    <a:pt x="0" y="80"/>
                    <a:pt x="0" y="81"/>
                    <a:pt x="0" y="81"/>
                  </a:cubicBezTo>
                  <a:cubicBezTo>
                    <a:pt x="0" y="81"/>
                    <a:pt x="0" y="81"/>
                    <a:pt x="0" y="81"/>
                  </a:cubicBezTo>
                  <a:cubicBezTo>
                    <a:pt x="0" y="82"/>
                    <a:pt x="1" y="82"/>
                    <a:pt x="1" y="82"/>
                  </a:cubicBezTo>
                  <a:cubicBezTo>
                    <a:pt x="1" y="82"/>
                    <a:pt x="1" y="82"/>
                    <a:pt x="1" y="82"/>
                  </a:cubicBezTo>
                  <a:cubicBezTo>
                    <a:pt x="1" y="82"/>
                    <a:pt x="1" y="82"/>
                    <a:pt x="1" y="82"/>
                  </a:cubicBezTo>
                  <a:cubicBezTo>
                    <a:pt x="1" y="82"/>
                    <a:pt x="1" y="82"/>
                    <a:pt x="1" y="82"/>
                  </a:cubicBezTo>
                  <a:cubicBezTo>
                    <a:pt x="1" y="83"/>
                    <a:pt x="1" y="83"/>
                    <a:pt x="2" y="83"/>
                  </a:cubicBezTo>
                  <a:cubicBezTo>
                    <a:pt x="2" y="84"/>
                    <a:pt x="2" y="84"/>
                    <a:pt x="3" y="84"/>
                  </a:cubicBezTo>
                  <a:cubicBezTo>
                    <a:pt x="3" y="84"/>
                    <a:pt x="3" y="84"/>
                    <a:pt x="3" y="84"/>
                  </a:cubicBezTo>
                  <a:cubicBezTo>
                    <a:pt x="3" y="85"/>
                    <a:pt x="4" y="85"/>
                    <a:pt x="4" y="85"/>
                  </a:cubicBezTo>
                  <a:cubicBezTo>
                    <a:pt x="4" y="85"/>
                    <a:pt x="4" y="85"/>
                    <a:pt x="4" y="85"/>
                  </a:cubicBezTo>
                  <a:cubicBezTo>
                    <a:pt x="5" y="85"/>
                    <a:pt x="5" y="85"/>
                    <a:pt x="6" y="85"/>
                  </a:cubicBezTo>
                  <a:cubicBezTo>
                    <a:pt x="6" y="85"/>
                    <a:pt x="7" y="85"/>
                    <a:pt x="7" y="85"/>
                  </a:cubicBezTo>
                  <a:cubicBezTo>
                    <a:pt x="7" y="85"/>
                    <a:pt x="7" y="85"/>
                    <a:pt x="7" y="85"/>
                  </a:cubicBezTo>
                  <a:cubicBezTo>
                    <a:pt x="8" y="85"/>
                    <a:pt x="8" y="85"/>
                    <a:pt x="8" y="84"/>
                  </a:cubicBezTo>
                  <a:cubicBezTo>
                    <a:pt x="9" y="84"/>
                    <a:pt x="9" y="84"/>
                    <a:pt x="9" y="84"/>
                  </a:cubicBezTo>
                  <a:cubicBezTo>
                    <a:pt x="9" y="84"/>
                    <a:pt x="9" y="84"/>
                    <a:pt x="9" y="84"/>
                  </a:cubicBezTo>
                  <a:cubicBezTo>
                    <a:pt x="14" y="82"/>
                    <a:pt x="14" y="82"/>
                    <a:pt x="14" y="82"/>
                  </a:cubicBezTo>
                  <a:cubicBezTo>
                    <a:pt x="38" y="96"/>
                    <a:pt x="38" y="96"/>
                    <a:pt x="38" y="96"/>
                  </a:cubicBezTo>
                  <a:cubicBezTo>
                    <a:pt x="21" y="106"/>
                    <a:pt x="21" y="106"/>
                    <a:pt x="21" y="106"/>
                  </a:cubicBezTo>
                  <a:cubicBezTo>
                    <a:pt x="107" y="155"/>
                    <a:pt x="107" y="155"/>
                    <a:pt x="107" y="155"/>
                  </a:cubicBezTo>
                  <a:cubicBezTo>
                    <a:pt x="107" y="180"/>
                    <a:pt x="107" y="180"/>
                    <a:pt x="107" y="180"/>
                  </a:cubicBezTo>
                  <a:lnTo>
                    <a:pt x="101" y="191"/>
                  </a:lnTo>
                  <a:close/>
                  <a:moveTo>
                    <a:pt x="11" y="73"/>
                  </a:moveTo>
                  <a:cubicBezTo>
                    <a:pt x="12" y="72"/>
                    <a:pt x="14" y="73"/>
                    <a:pt x="15" y="74"/>
                  </a:cubicBezTo>
                  <a:cubicBezTo>
                    <a:pt x="16" y="76"/>
                    <a:pt x="15" y="78"/>
                    <a:pt x="14" y="78"/>
                  </a:cubicBezTo>
                  <a:cubicBezTo>
                    <a:pt x="7" y="82"/>
                    <a:pt x="7" y="82"/>
                    <a:pt x="7" y="82"/>
                  </a:cubicBezTo>
                  <a:cubicBezTo>
                    <a:pt x="7" y="82"/>
                    <a:pt x="7" y="82"/>
                    <a:pt x="7" y="82"/>
                  </a:cubicBezTo>
                  <a:cubicBezTo>
                    <a:pt x="7" y="82"/>
                    <a:pt x="7" y="82"/>
                    <a:pt x="7" y="82"/>
                  </a:cubicBezTo>
                  <a:cubicBezTo>
                    <a:pt x="7" y="82"/>
                    <a:pt x="6" y="82"/>
                    <a:pt x="6" y="82"/>
                  </a:cubicBezTo>
                  <a:cubicBezTo>
                    <a:pt x="6" y="82"/>
                    <a:pt x="6" y="82"/>
                    <a:pt x="6" y="82"/>
                  </a:cubicBezTo>
                  <a:cubicBezTo>
                    <a:pt x="6" y="82"/>
                    <a:pt x="5" y="82"/>
                    <a:pt x="5" y="82"/>
                  </a:cubicBezTo>
                  <a:cubicBezTo>
                    <a:pt x="5" y="82"/>
                    <a:pt x="5" y="82"/>
                    <a:pt x="5" y="82"/>
                  </a:cubicBezTo>
                  <a:cubicBezTo>
                    <a:pt x="5" y="82"/>
                    <a:pt x="5" y="82"/>
                    <a:pt x="4" y="82"/>
                  </a:cubicBezTo>
                  <a:cubicBezTo>
                    <a:pt x="4" y="82"/>
                    <a:pt x="4" y="82"/>
                    <a:pt x="4" y="82"/>
                  </a:cubicBezTo>
                  <a:cubicBezTo>
                    <a:pt x="4" y="82"/>
                    <a:pt x="4" y="82"/>
                    <a:pt x="4" y="81"/>
                  </a:cubicBezTo>
                  <a:cubicBezTo>
                    <a:pt x="4" y="81"/>
                    <a:pt x="4" y="81"/>
                    <a:pt x="4" y="81"/>
                  </a:cubicBezTo>
                  <a:cubicBezTo>
                    <a:pt x="4" y="81"/>
                    <a:pt x="3" y="81"/>
                    <a:pt x="3" y="81"/>
                  </a:cubicBezTo>
                  <a:cubicBezTo>
                    <a:pt x="3" y="81"/>
                    <a:pt x="3" y="81"/>
                    <a:pt x="3" y="81"/>
                  </a:cubicBezTo>
                  <a:cubicBezTo>
                    <a:pt x="3" y="81"/>
                    <a:pt x="3" y="81"/>
                    <a:pt x="3" y="81"/>
                  </a:cubicBezTo>
                  <a:cubicBezTo>
                    <a:pt x="3" y="81"/>
                    <a:pt x="3" y="80"/>
                    <a:pt x="3" y="80"/>
                  </a:cubicBezTo>
                  <a:cubicBezTo>
                    <a:pt x="3" y="80"/>
                    <a:pt x="3" y="80"/>
                    <a:pt x="3" y="80"/>
                  </a:cubicBezTo>
                  <a:cubicBezTo>
                    <a:pt x="3" y="80"/>
                    <a:pt x="3" y="80"/>
                    <a:pt x="3" y="80"/>
                  </a:cubicBezTo>
                  <a:cubicBezTo>
                    <a:pt x="3" y="80"/>
                    <a:pt x="3" y="80"/>
                    <a:pt x="3" y="79"/>
                  </a:cubicBezTo>
                  <a:cubicBezTo>
                    <a:pt x="3" y="79"/>
                    <a:pt x="3" y="79"/>
                    <a:pt x="3" y="79"/>
                  </a:cubicBezTo>
                  <a:cubicBezTo>
                    <a:pt x="3" y="60"/>
                    <a:pt x="3" y="60"/>
                    <a:pt x="3" y="60"/>
                  </a:cubicBezTo>
                  <a:cubicBezTo>
                    <a:pt x="3" y="59"/>
                    <a:pt x="3" y="59"/>
                    <a:pt x="3" y="59"/>
                  </a:cubicBezTo>
                  <a:cubicBezTo>
                    <a:pt x="3" y="59"/>
                    <a:pt x="3" y="59"/>
                    <a:pt x="3" y="59"/>
                  </a:cubicBezTo>
                  <a:cubicBezTo>
                    <a:pt x="3" y="59"/>
                    <a:pt x="3" y="59"/>
                    <a:pt x="3" y="59"/>
                  </a:cubicBezTo>
                  <a:cubicBezTo>
                    <a:pt x="3" y="59"/>
                    <a:pt x="3" y="59"/>
                    <a:pt x="3" y="59"/>
                  </a:cubicBezTo>
                  <a:cubicBezTo>
                    <a:pt x="3" y="58"/>
                    <a:pt x="3" y="58"/>
                    <a:pt x="3" y="58"/>
                  </a:cubicBezTo>
                  <a:cubicBezTo>
                    <a:pt x="3" y="58"/>
                    <a:pt x="3" y="58"/>
                    <a:pt x="3" y="58"/>
                  </a:cubicBezTo>
                  <a:cubicBezTo>
                    <a:pt x="3" y="58"/>
                    <a:pt x="3" y="58"/>
                    <a:pt x="3" y="58"/>
                  </a:cubicBezTo>
                  <a:cubicBezTo>
                    <a:pt x="4" y="58"/>
                    <a:pt x="4" y="58"/>
                    <a:pt x="4" y="58"/>
                  </a:cubicBezTo>
                  <a:cubicBezTo>
                    <a:pt x="4" y="58"/>
                    <a:pt x="4" y="57"/>
                    <a:pt x="4" y="57"/>
                  </a:cubicBezTo>
                  <a:cubicBezTo>
                    <a:pt x="4" y="57"/>
                    <a:pt x="4" y="57"/>
                    <a:pt x="4" y="57"/>
                  </a:cubicBezTo>
                  <a:cubicBezTo>
                    <a:pt x="4" y="57"/>
                    <a:pt x="4" y="57"/>
                    <a:pt x="4" y="57"/>
                  </a:cubicBezTo>
                  <a:cubicBezTo>
                    <a:pt x="4" y="57"/>
                    <a:pt x="4" y="57"/>
                    <a:pt x="4" y="57"/>
                  </a:cubicBezTo>
                  <a:cubicBezTo>
                    <a:pt x="11" y="53"/>
                    <a:pt x="11" y="53"/>
                    <a:pt x="11" y="53"/>
                  </a:cubicBezTo>
                  <a:cubicBezTo>
                    <a:pt x="12" y="53"/>
                    <a:pt x="14" y="53"/>
                    <a:pt x="15" y="55"/>
                  </a:cubicBezTo>
                  <a:cubicBezTo>
                    <a:pt x="16" y="56"/>
                    <a:pt x="15" y="58"/>
                    <a:pt x="14" y="58"/>
                  </a:cubicBezTo>
                  <a:cubicBezTo>
                    <a:pt x="9" y="61"/>
                    <a:pt x="9" y="61"/>
                    <a:pt x="9" y="61"/>
                  </a:cubicBezTo>
                  <a:cubicBezTo>
                    <a:pt x="9" y="74"/>
                    <a:pt x="9" y="74"/>
                    <a:pt x="9" y="74"/>
                  </a:cubicBezTo>
                  <a:lnTo>
                    <a:pt x="11" y="73"/>
                  </a:lnTo>
                  <a:close/>
                  <a:moveTo>
                    <a:pt x="82" y="115"/>
                  </a:moveTo>
                  <a:cubicBezTo>
                    <a:pt x="57" y="100"/>
                    <a:pt x="57" y="100"/>
                    <a:pt x="57" y="100"/>
                  </a:cubicBezTo>
                  <a:cubicBezTo>
                    <a:pt x="57" y="93"/>
                    <a:pt x="57" y="93"/>
                    <a:pt x="57" y="93"/>
                  </a:cubicBezTo>
                  <a:cubicBezTo>
                    <a:pt x="82" y="108"/>
                    <a:pt x="82" y="108"/>
                    <a:pt x="82" y="108"/>
                  </a:cubicBezTo>
                  <a:lnTo>
                    <a:pt x="82" y="115"/>
                  </a:lnTo>
                  <a:close/>
                  <a:moveTo>
                    <a:pt x="82" y="104"/>
                  </a:moveTo>
                  <a:cubicBezTo>
                    <a:pt x="57" y="89"/>
                    <a:pt x="57" y="89"/>
                    <a:pt x="57" y="89"/>
                  </a:cubicBezTo>
                  <a:cubicBezTo>
                    <a:pt x="57" y="82"/>
                    <a:pt x="57" y="82"/>
                    <a:pt x="57" y="82"/>
                  </a:cubicBezTo>
                  <a:cubicBezTo>
                    <a:pt x="59" y="84"/>
                    <a:pt x="59" y="84"/>
                    <a:pt x="59" y="84"/>
                  </a:cubicBezTo>
                  <a:cubicBezTo>
                    <a:pt x="82" y="97"/>
                    <a:pt x="82" y="97"/>
                    <a:pt x="82" y="97"/>
                  </a:cubicBezTo>
                  <a:lnTo>
                    <a:pt x="82" y="104"/>
                  </a:lnTo>
                  <a:close/>
                  <a:moveTo>
                    <a:pt x="93" y="122"/>
                  </a:moveTo>
                  <a:cubicBezTo>
                    <a:pt x="95" y="122"/>
                    <a:pt x="97" y="122"/>
                    <a:pt x="97" y="123"/>
                  </a:cubicBezTo>
                  <a:cubicBezTo>
                    <a:pt x="98" y="125"/>
                    <a:pt x="98" y="127"/>
                    <a:pt x="96" y="127"/>
                  </a:cubicBezTo>
                  <a:cubicBezTo>
                    <a:pt x="90" y="131"/>
                    <a:pt x="90" y="131"/>
                    <a:pt x="90" y="131"/>
                  </a:cubicBezTo>
                  <a:cubicBezTo>
                    <a:pt x="90" y="131"/>
                    <a:pt x="90" y="131"/>
                    <a:pt x="90" y="131"/>
                  </a:cubicBezTo>
                  <a:cubicBezTo>
                    <a:pt x="89" y="131"/>
                    <a:pt x="89" y="131"/>
                    <a:pt x="89" y="131"/>
                  </a:cubicBezTo>
                  <a:cubicBezTo>
                    <a:pt x="89" y="131"/>
                    <a:pt x="89" y="131"/>
                    <a:pt x="89" y="131"/>
                  </a:cubicBezTo>
                  <a:cubicBezTo>
                    <a:pt x="89" y="131"/>
                    <a:pt x="89" y="131"/>
                    <a:pt x="88" y="131"/>
                  </a:cubicBezTo>
                  <a:cubicBezTo>
                    <a:pt x="88" y="131"/>
                    <a:pt x="88" y="131"/>
                    <a:pt x="88" y="131"/>
                  </a:cubicBezTo>
                  <a:cubicBezTo>
                    <a:pt x="88" y="131"/>
                    <a:pt x="88" y="131"/>
                    <a:pt x="87" y="131"/>
                  </a:cubicBezTo>
                  <a:cubicBezTo>
                    <a:pt x="87" y="131"/>
                    <a:pt x="87" y="131"/>
                    <a:pt x="87" y="131"/>
                  </a:cubicBezTo>
                  <a:cubicBezTo>
                    <a:pt x="87" y="131"/>
                    <a:pt x="87" y="131"/>
                    <a:pt x="87" y="131"/>
                  </a:cubicBezTo>
                  <a:cubicBezTo>
                    <a:pt x="87" y="131"/>
                    <a:pt x="86" y="131"/>
                    <a:pt x="86" y="130"/>
                  </a:cubicBezTo>
                  <a:cubicBezTo>
                    <a:pt x="86" y="130"/>
                    <a:pt x="86" y="130"/>
                    <a:pt x="86" y="130"/>
                  </a:cubicBezTo>
                  <a:cubicBezTo>
                    <a:pt x="86" y="130"/>
                    <a:pt x="86" y="130"/>
                    <a:pt x="86" y="130"/>
                  </a:cubicBezTo>
                  <a:cubicBezTo>
                    <a:pt x="86" y="130"/>
                    <a:pt x="86" y="130"/>
                    <a:pt x="86" y="130"/>
                  </a:cubicBezTo>
                  <a:cubicBezTo>
                    <a:pt x="86" y="130"/>
                    <a:pt x="86" y="130"/>
                    <a:pt x="86" y="130"/>
                  </a:cubicBezTo>
                  <a:cubicBezTo>
                    <a:pt x="86" y="130"/>
                    <a:pt x="86" y="129"/>
                    <a:pt x="86" y="129"/>
                  </a:cubicBezTo>
                  <a:cubicBezTo>
                    <a:pt x="86" y="129"/>
                    <a:pt x="86" y="129"/>
                    <a:pt x="86" y="129"/>
                  </a:cubicBezTo>
                  <a:cubicBezTo>
                    <a:pt x="86" y="129"/>
                    <a:pt x="86" y="129"/>
                    <a:pt x="86" y="129"/>
                  </a:cubicBezTo>
                  <a:cubicBezTo>
                    <a:pt x="85" y="129"/>
                    <a:pt x="85" y="129"/>
                    <a:pt x="85" y="129"/>
                  </a:cubicBezTo>
                  <a:cubicBezTo>
                    <a:pt x="85" y="129"/>
                    <a:pt x="85" y="128"/>
                    <a:pt x="85" y="128"/>
                  </a:cubicBezTo>
                  <a:cubicBezTo>
                    <a:pt x="85" y="109"/>
                    <a:pt x="85" y="109"/>
                    <a:pt x="85" y="109"/>
                  </a:cubicBezTo>
                  <a:cubicBezTo>
                    <a:pt x="85" y="109"/>
                    <a:pt x="85" y="108"/>
                    <a:pt x="85" y="108"/>
                  </a:cubicBezTo>
                  <a:cubicBezTo>
                    <a:pt x="85" y="108"/>
                    <a:pt x="85" y="108"/>
                    <a:pt x="85" y="108"/>
                  </a:cubicBezTo>
                  <a:cubicBezTo>
                    <a:pt x="86" y="108"/>
                    <a:pt x="86" y="108"/>
                    <a:pt x="86" y="108"/>
                  </a:cubicBezTo>
                  <a:cubicBezTo>
                    <a:pt x="86" y="108"/>
                    <a:pt x="86" y="108"/>
                    <a:pt x="86" y="108"/>
                  </a:cubicBezTo>
                  <a:cubicBezTo>
                    <a:pt x="86" y="108"/>
                    <a:pt x="86" y="107"/>
                    <a:pt x="86" y="107"/>
                  </a:cubicBezTo>
                  <a:cubicBezTo>
                    <a:pt x="86" y="107"/>
                    <a:pt x="86" y="107"/>
                    <a:pt x="86" y="107"/>
                  </a:cubicBezTo>
                  <a:cubicBezTo>
                    <a:pt x="86" y="107"/>
                    <a:pt x="86" y="107"/>
                    <a:pt x="86" y="107"/>
                  </a:cubicBezTo>
                  <a:cubicBezTo>
                    <a:pt x="86" y="107"/>
                    <a:pt x="86" y="107"/>
                    <a:pt x="86" y="107"/>
                  </a:cubicBezTo>
                  <a:cubicBezTo>
                    <a:pt x="86" y="107"/>
                    <a:pt x="86" y="107"/>
                    <a:pt x="86" y="106"/>
                  </a:cubicBezTo>
                  <a:cubicBezTo>
                    <a:pt x="86" y="106"/>
                    <a:pt x="87" y="106"/>
                    <a:pt x="87" y="106"/>
                  </a:cubicBezTo>
                  <a:cubicBezTo>
                    <a:pt x="87" y="106"/>
                    <a:pt x="87" y="106"/>
                    <a:pt x="87" y="106"/>
                  </a:cubicBezTo>
                  <a:cubicBezTo>
                    <a:pt x="87" y="106"/>
                    <a:pt x="87" y="106"/>
                    <a:pt x="87" y="106"/>
                  </a:cubicBezTo>
                  <a:cubicBezTo>
                    <a:pt x="93" y="102"/>
                    <a:pt x="93" y="102"/>
                    <a:pt x="93" y="102"/>
                  </a:cubicBezTo>
                  <a:cubicBezTo>
                    <a:pt x="95" y="102"/>
                    <a:pt x="97" y="102"/>
                    <a:pt x="97" y="104"/>
                  </a:cubicBezTo>
                  <a:cubicBezTo>
                    <a:pt x="98" y="105"/>
                    <a:pt x="98" y="107"/>
                    <a:pt x="96" y="107"/>
                  </a:cubicBezTo>
                  <a:cubicBezTo>
                    <a:pt x="91" y="110"/>
                    <a:pt x="91" y="110"/>
                    <a:pt x="91" y="110"/>
                  </a:cubicBezTo>
                  <a:cubicBezTo>
                    <a:pt x="91" y="124"/>
                    <a:pt x="91" y="124"/>
                    <a:pt x="91" y="124"/>
                  </a:cubicBezTo>
                  <a:lnTo>
                    <a:pt x="93" y="122"/>
                  </a:lnTo>
                  <a:close/>
                  <a:moveTo>
                    <a:pt x="7" y="111"/>
                  </a:moveTo>
                  <a:cubicBezTo>
                    <a:pt x="3" y="113"/>
                    <a:pt x="3" y="113"/>
                    <a:pt x="3" y="113"/>
                  </a:cubicBezTo>
                  <a:cubicBezTo>
                    <a:pt x="3" y="113"/>
                    <a:pt x="3" y="113"/>
                    <a:pt x="3" y="113"/>
                  </a:cubicBezTo>
                  <a:cubicBezTo>
                    <a:pt x="3" y="113"/>
                    <a:pt x="3" y="113"/>
                    <a:pt x="3" y="113"/>
                  </a:cubicBezTo>
                  <a:cubicBezTo>
                    <a:pt x="3" y="113"/>
                    <a:pt x="2" y="114"/>
                    <a:pt x="2" y="114"/>
                  </a:cubicBezTo>
                  <a:cubicBezTo>
                    <a:pt x="2" y="114"/>
                    <a:pt x="2" y="114"/>
                    <a:pt x="2" y="114"/>
                  </a:cubicBezTo>
                  <a:cubicBezTo>
                    <a:pt x="2" y="114"/>
                    <a:pt x="2" y="114"/>
                    <a:pt x="2" y="114"/>
                  </a:cubicBezTo>
                  <a:cubicBezTo>
                    <a:pt x="1" y="115"/>
                    <a:pt x="1" y="115"/>
                    <a:pt x="1" y="115"/>
                  </a:cubicBezTo>
                  <a:cubicBezTo>
                    <a:pt x="1" y="115"/>
                    <a:pt x="1" y="115"/>
                    <a:pt x="1" y="115"/>
                  </a:cubicBezTo>
                  <a:cubicBezTo>
                    <a:pt x="1" y="115"/>
                    <a:pt x="1" y="115"/>
                    <a:pt x="1" y="115"/>
                  </a:cubicBezTo>
                  <a:cubicBezTo>
                    <a:pt x="1" y="115"/>
                    <a:pt x="1" y="115"/>
                    <a:pt x="1" y="115"/>
                  </a:cubicBezTo>
                  <a:cubicBezTo>
                    <a:pt x="1" y="116"/>
                    <a:pt x="1" y="116"/>
                    <a:pt x="1" y="116"/>
                  </a:cubicBezTo>
                  <a:cubicBezTo>
                    <a:pt x="1" y="116"/>
                    <a:pt x="0" y="116"/>
                    <a:pt x="0" y="116"/>
                  </a:cubicBezTo>
                  <a:cubicBezTo>
                    <a:pt x="0" y="117"/>
                    <a:pt x="0" y="117"/>
                    <a:pt x="0" y="117"/>
                  </a:cubicBezTo>
                  <a:cubicBezTo>
                    <a:pt x="0" y="117"/>
                    <a:pt x="0" y="117"/>
                    <a:pt x="0" y="117"/>
                  </a:cubicBezTo>
                  <a:cubicBezTo>
                    <a:pt x="0" y="118"/>
                    <a:pt x="0" y="118"/>
                    <a:pt x="0" y="118"/>
                  </a:cubicBezTo>
                  <a:cubicBezTo>
                    <a:pt x="0" y="118"/>
                    <a:pt x="0" y="118"/>
                    <a:pt x="0" y="118"/>
                  </a:cubicBezTo>
                  <a:cubicBezTo>
                    <a:pt x="0" y="138"/>
                    <a:pt x="0" y="138"/>
                    <a:pt x="0" y="138"/>
                  </a:cubicBezTo>
                  <a:cubicBezTo>
                    <a:pt x="0" y="138"/>
                    <a:pt x="0" y="138"/>
                    <a:pt x="0" y="138"/>
                  </a:cubicBezTo>
                  <a:cubicBezTo>
                    <a:pt x="0" y="138"/>
                    <a:pt x="0" y="138"/>
                    <a:pt x="0" y="138"/>
                  </a:cubicBezTo>
                  <a:cubicBezTo>
                    <a:pt x="0" y="139"/>
                    <a:pt x="0" y="139"/>
                    <a:pt x="0" y="139"/>
                  </a:cubicBezTo>
                  <a:cubicBezTo>
                    <a:pt x="0" y="139"/>
                    <a:pt x="0" y="139"/>
                    <a:pt x="0" y="140"/>
                  </a:cubicBezTo>
                  <a:cubicBezTo>
                    <a:pt x="0" y="140"/>
                    <a:pt x="0" y="140"/>
                    <a:pt x="0" y="140"/>
                  </a:cubicBezTo>
                  <a:cubicBezTo>
                    <a:pt x="0" y="140"/>
                    <a:pt x="1" y="140"/>
                    <a:pt x="1" y="141"/>
                  </a:cubicBezTo>
                  <a:cubicBezTo>
                    <a:pt x="1" y="141"/>
                    <a:pt x="1" y="141"/>
                    <a:pt x="1" y="141"/>
                  </a:cubicBezTo>
                  <a:cubicBezTo>
                    <a:pt x="1" y="141"/>
                    <a:pt x="1" y="141"/>
                    <a:pt x="1" y="141"/>
                  </a:cubicBezTo>
                  <a:cubicBezTo>
                    <a:pt x="1" y="141"/>
                    <a:pt x="1" y="141"/>
                    <a:pt x="1" y="141"/>
                  </a:cubicBezTo>
                  <a:cubicBezTo>
                    <a:pt x="1" y="141"/>
                    <a:pt x="1" y="142"/>
                    <a:pt x="2" y="142"/>
                  </a:cubicBezTo>
                  <a:cubicBezTo>
                    <a:pt x="2" y="142"/>
                    <a:pt x="2" y="143"/>
                    <a:pt x="3" y="143"/>
                  </a:cubicBezTo>
                  <a:cubicBezTo>
                    <a:pt x="3" y="143"/>
                    <a:pt x="3" y="143"/>
                    <a:pt x="3" y="143"/>
                  </a:cubicBezTo>
                  <a:cubicBezTo>
                    <a:pt x="3" y="143"/>
                    <a:pt x="4" y="144"/>
                    <a:pt x="4" y="144"/>
                  </a:cubicBezTo>
                  <a:cubicBezTo>
                    <a:pt x="4" y="144"/>
                    <a:pt x="4" y="144"/>
                    <a:pt x="4" y="144"/>
                  </a:cubicBezTo>
                  <a:cubicBezTo>
                    <a:pt x="5" y="144"/>
                    <a:pt x="5" y="144"/>
                    <a:pt x="6" y="144"/>
                  </a:cubicBezTo>
                  <a:cubicBezTo>
                    <a:pt x="6" y="144"/>
                    <a:pt x="7" y="144"/>
                    <a:pt x="7" y="144"/>
                  </a:cubicBezTo>
                  <a:cubicBezTo>
                    <a:pt x="7" y="144"/>
                    <a:pt x="7" y="144"/>
                    <a:pt x="7" y="144"/>
                  </a:cubicBezTo>
                  <a:cubicBezTo>
                    <a:pt x="8" y="144"/>
                    <a:pt x="8" y="143"/>
                    <a:pt x="8" y="143"/>
                  </a:cubicBezTo>
                  <a:cubicBezTo>
                    <a:pt x="9" y="143"/>
                    <a:pt x="9" y="143"/>
                    <a:pt x="9" y="143"/>
                  </a:cubicBezTo>
                  <a:cubicBezTo>
                    <a:pt x="9" y="143"/>
                    <a:pt x="9" y="143"/>
                    <a:pt x="9" y="143"/>
                  </a:cubicBezTo>
                  <a:cubicBezTo>
                    <a:pt x="14" y="140"/>
                    <a:pt x="14" y="140"/>
                    <a:pt x="14" y="140"/>
                  </a:cubicBezTo>
                  <a:cubicBezTo>
                    <a:pt x="83" y="181"/>
                    <a:pt x="83" y="181"/>
                    <a:pt x="83" y="181"/>
                  </a:cubicBezTo>
                  <a:cubicBezTo>
                    <a:pt x="83" y="187"/>
                    <a:pt x="83" y="187"/>
                    <a:pt x="83" y="187"/>
                  </a:cubicBezTo>
                  <a:cubicBezTo>
                    <a:pt x="83" y="187"/>
                    <a:pt x="83" y="187"/>
                    <a:pt x="83" y="187"/>
                  </a:cubicBezTo>
                  <a:cubicBezTo>
                    <a:pt x="83" y="187"/>
                    <a:pt x="83" y="187"/>
                    <a:pt x="83" y="187"/>
                  </a:cubicBezTo>
                  <a:cubicBezTo>
                    <a:pt x="83" y="188"/>
                    <a:pt x="83" y="188"/>
                    <a:pt x="83" y="188"/>
                  </a:cubicBezTo>
                  <a:cubicBezTo>
                    <a:pt x="83" y="188"/>
                    <a:pt x="83" y="188"/>
                    <a:pt x="83" y="189"/>
                  </a:cubicBezTo>
                  <a:cubicBezTo>
                    <a:pt x="83" y="189"/>
                    <a:pt x="83" y="189"/>
                    <a:pt x="83" y="189"/>
                  </a:cubicBezTo>
                  <a:cubicBezTo>
                    <a:pt x="83" y="189"/>
                    <a:pt x="83" y="189"/>
                    <a:pt x="83" y="190"/>
                  </a:cubicBezTo>
                  <a:cubicBezTo>
                    <a:pt x="83" y="190"/>
                    <a:pt x="83" y="190"/>
                    <a:pt x="83" y="190"/>
                  </a:cubicBezTo>
                  <a:cubicBezTo>
                    <a:pt x="83" y="190"/>
                    <a:pt x="83" y="190"/>
                    <a:pt x="83" y="190"/>
                  </a:cubicBezTo>
                  <a:cubicBezTo>
                    <a:pt x="83" y="190"/>
                    <a:pt x="83" y="190"/>
                    <a:pt x="83" y="190"/>
                  </a:cubicBezTo>
                  <a:cubicBezTo>
                    <a:pt x="84" y="191"/>
                    <a:pt x="84" y="191"/>
                    <a:pt x="84" y="191"/>
                  </a:cubicBezTo>
                  <a:cubicBezTo>
                    <a:pt x="85" y="192"/>
                    <a:pt x="85" y="192"/>
                    <a:pt x="85" y="192"/>
                  </a:cubicBezTo>
                  <a:cubicBezTo>
                    <a:pt x="86" y="192"/>
                    <a:pt x="86" y="192"/>
                    <a:pt x="86" y="192"/>
                  </a:cubicBezTo>
                  <a:cubicBezTo>
                    <a:pt x="86" y="192"/>
                    <a:pt x="86" y="193"/>
                    <a:pt x="87" y="193"/>
                  </a:cubicBezTo>
                  <a:cubicBezTo>
                    <a:pt x="87" y="193"/>
                    <a:pt x="87" y="193"/>
                    <a:pt x="87" y="193"/>
                  </a:cubicBezTo>
                  <a:cubicBezTo>
                    <a:pt x="87" y="193"/>
                    <a:pt x="87" y="193"/>
                    <a:pt x="87" y="193"/>
                  </a:cubicBezTo>
                  <a:cubicBezTo>
                    <a:pt x="87" y="193"/>
                    <a:pt x="88" y="193"/>
                    <a:pt x="88" y="193"/>
                  </a:cubicBezTo>
                  <a:cubicBezTo>
                    <a:pt x="89" y="193"/>
                    <a:pt x="89" y="193"/>
                    <a:pt x="90" y="193"/>
                  </a:cubicBezTo>
                  <a:cubicBezTo>
                    <a:pt x="90" y="193"/>
                    <a:pt x="90" y="193"/>
                    <a:pt x="90" y="193"/>
                  </a:cubicBezTo>
                  <a:cubicBezTo>
                    <a:pt x="90" y="193"/>
                    <a:pt x="91" y="192"/>
                    <a:pt x="91" y="192"/>
                  </a:cubicBezTo>
                  <a:cubicBezTo>
                    <a:pt x="91" y="192"/>
                    <a:pt x="91" y="192"/>
                    <a:pt x="91" y="192"/>
                  </a:cubicBezTo>
                  <a:cubicBezTo>
                    <a:pt x="91" y="192"/>
                    <a:pt x="91" y="192"/>
                    <a:pt x="91" y="192"/>
                  </a:cubicBezTo>
                  <a:cubicBezTo>
                    <a:pt x="97" y="189"/>
                    <a:pt x="97" y="189"/>
                    <a:pt x="97" y="189"/>
                  </a:cubicBezTo>
                  <a:cubicBezTo>
                    <a:pt x="100" y="191"/>
                    <a:pt x="100" y="191"/>
                    <a:pt x="100" y="191"/>
                  </a:cubicBezTo>
                  <a:cubicBezTo>
                    <a:pt x="101" y="191"/>
                    <a:pt x="101" y="191"/>
                    <a:pt x="101" y="191"/>
                  </a:cubicBezTo>
                  <a:cubicBezTo>
                    <a:pt x="101" y="158"/>
                    <a:pt x="101" y="158"/>
                    <a:pt x="101" y="158"/>
                  </a:cubicBezTo>
                  <a:cubicBezTo>
                    <a:pt x="7" y="104"/>
                    <a:pt x="7" y="104"/>
                    <a:pt x="7" y="104"/>
                  </a:cubicBezTo>
                  <a:lnTo>
                    <a:pt x="7" y="111"/>
                  </a:lnTo>
                  <a:close/>
                  <a:moveTo>
                    <a:pt x="85" y="167"/>
                  </a:moveTo>
                  <a:cubicBezTo>
                    <a:pt x="85" y="167"/>
                    <a:pt x="85" y="167"/>
                    <a:pt x="85" y="167"/>
                  </a:cubicBezTo>
                  <a:cubicBezTo>
                    <a:pt x="85" y="167"/>
                    <a:pt x="85" y="167"/>
                    <a:pt x="85" y="167"/>
                  </a:cubicBezTo>
                  <a:cubicBezTo>
                    <a:pt x="86" y="167"/>
                    <a:pt x="86" y="167"/>
                    <a:pt x="86" y="167"/>
                  </a:cubicBezTo>
                  <a:cubicBezTo>
                    <a:pt x="86" y="167"/>
                    <a:pt x="86" y="166"/>
                    <a:pt x="86" y="166"/>
                  </a:cubicBezTo>
                  <a:cubicBezTo>
                    <a:pt x="86" y="166"/>
                    <a:pt x="86" y="166"/>
                    <a:pt x="86" y="166"/>
                  </a:cubicBezTo>
                  <a:cubicBezTo>
                    <a:pt x="86" y="166"/>
                    <a:pt x="86" y="166"/>
                    <a:pt x="86" y="166"/>
                  </a:cubicBezTo>
                  <a:cubicBezTo>
                    <a:pt x="86" y="166"/>
                    <a:pt x="86" y="166"/>
                    <a:pt x="86" y="166"/>
                  </a:cubicBezTo>
                  <a:cubicBezTo>
                    <a:pt x="86" y="166"/>
                    <a:pt x="86" y="165"/>
                    <a:pt x="86" y="165"/>
                  </a:cubicBezTo>
                  <a:cubicBezTo>
                    <a:pt x="86" y="165"/>
                    <a:pt x="86" y="165"/>
                    <a:pt x="86" y="165"/>
                  </a:cubicBezTo>
                  <a:cubicBezTo>
                    <a:pt x="86" y="165"/>
                    <a:pt x="87" y="165"/>
                    <a:pt x="87" y="165"/>
                  </a:cubicBezTo>
                  <a:cubicBezTo>
                    <a:pt x="87" y="165"/>
                    <a:pt x="87" y="165"/>
                    <a:pt x="87" y="165"/>
                  </a:cubicBezTo>
                  <a:cubicBezTo>
                    <a:pt x="87" y="165"/>
                    <a:pt x="87" y="165"/>
                    <a:pt x="87" y="165"/>
                  </a:cubicBezTo>
                  <a:cubicBezTo>
                    <a:pt x="93" y="161"/>
                    <a:pt x="93" y="161"/>
                    <a:pt x="93" y="161"/>
                  </a:cubicBezTo>
                  <a:cubicBezTo>
                    <a:pt x="95" y="160"/>
                    <a:pt x="97" y="161"/>
                    <a:pt x="97" y="162"/>
                  </a:cubicBezTo>
                  <a:cubicBezTo>
                    <a:pt x="98" y="164"/>
                    <a:pt x="98" y="165"/>
                    <a:pt x="96" y="166"/>
                  </a:cubicBezTo>
                  <a:cubicBezTo>
                    <a:pt x="91" y="169"/>
                    <a:pt x="91" y="169"/>
                    <a:pt x="91" y="169"/>
                  </a:cubicBezTo>
                  <a:cubicBezTo>
                    <a:pt x="91" y="182"/>
                    <a:pt x="91" y="182"/>
                    <a:pt x="91" y="182"/>
                  </a:cubicBezTo>
                  <a:cubicBezTo>
                    <a:pt x="93" y="181"/>
                    <a:pt x="93" y="181"/>
                    <a:pt x="93" y="181"/>
                  </a:cubicBezTo>
                  <a:cubicBezTo>
                    <a:pt x="95" y="180"/>
                    <a:pt x="97" y="181"/>
                    <a:pt x="97" y="182"/>
                  </a:cubicBezTo>
                  <a:cubicBezTo>
                    <a:pt x="98" y="184"/>
                    <a:pt x="98" y="185"/>
                    <a:pt x="96" y="186"/>
                  </a:cubicBezTo>
                  <a:cubicBezTo>
                    <a:pt x="90" y="190"/>
                    <a:pt x="90" y="190"/>
                    <a:pt x="90" y="190"/>
                  </a:cubicBezTo>
                  <a:cubicBezTo>
                    <a:pt x="90" y="190"/>
                    <a:pt x="90" y="190"/>
                    <a:pt x="90" y="190"/>
                  </a:cubicBezTo>
                  <a:cubicBezTo>
                    <a:pt x="89" y="190"/>
                    <a:pt x="89" y="190"/>
                    <a:pt x="89" y="190"/>
                  </a:cubicBezTo>
                  <a:cubicBezTo>
                    <a:pt x="89" y="190"/>
                    <a:pt x="89" y="190"/>
                    <a:pt x="89" y="190"/>
                  </a:cubicBezTo>
                  <a:cubicBezTo>
                    <a:pt x="89" y="190"/>
                    <a:pt x="89" y="190"/>
                    <a:pt x="88" y="190"/>
                  </a:cubicBezTo>
                  <a:cubicBezTo>
                    <a:pt x="88" y="190"/>
                    <a:pt x="88" y="190"/>
                    <a:pt x="88" y="190"/>
                  </a:cubicBezTo>
                  <a:cubicBezTo>
                    <a:pt x="88" y="190"/>
                    <a:pt x="88" y="190"/>
                    <a:pt x="87" y="190"/>
                  </a:cubicBezTo>
                  <a:cubicBezTo>
                    <a:pt x="87" y="190"/>
                    <a:pt x="87" y="190"/>
                    <a:pt x="87" y="190"/>
                  </a:cubicBezTo>
                  <a:cubicBezTo>
                    <a:pt x="87" y="190"/>
                    <a:pt x="87" y="190"/>
                    <a:pt x="87" y="190"/>
                  </a:cubicBezTo>
                  <a:cubicBezTo>
                    <a:pt x="87" y="190"/>
                    <a:pt x="86" y="189"/>
                    <a:pt x="86" y="189"/>
                  </a:cubicBezTo>
                  <a:cubicBezTo>
                    <a:pt x="86" y="189"/>
                    <a:pt x="86" y="189"/>
                    <a:pt x="86" y="189"/>
                  </a:cubicBezTo>
                  <a:cubicBezTo>
                    <a:pt x="86" y="189"/>
                    <a:pt x="86" y="189"/>
                    <a:pt x="86" y="189"/>
                  </a:cubicBezTo>
                  <a:cubicBezTo>
                    <a:pt x="86" y="189"/>
                    <a:pt x="86" y="189"/>
                    <a:pt x="86" y="189"/>
                  </a:cubicBezTo>
                  <a:cubicBezTo>
                    <a:pt x="86" y="189"/>
                    <a:pt x="86" y="188"/>
                    <a:pt x="86" y="188"/>
                  </a:cubicBezTo>
                  <a:cubicBezTo>
                    <a:pt x="86" y="188"/>
                    <a:pt x="86" y="188"/>
                    <a:pt x="86" y="188"/>
                  </a:cubicBezTo>
                  <a:cubicBezTo>
                    <a:pt x="86" y="188"/>
                    <a:pt x="86" y="188"/>
                    <a:pt x="86" y="188"/>
                  </a:cubicBezTo>
                  <a:cubicBezTo>
                    <a:pt x="86" y="188"/>
                    <a:pt x="86" y="188"/>
                    <a:pt x="86" y="188"/>
                  </a:cubicBezTo>
                  <a:cubicBezTo>
                    <a:pt x="85" y="188"/>
                    <a:pt x="85" y="187"/>
                    <a:pt x="85" y="187"/>
                  </a:cubicBezTo>
                  <a:cubicBezTo>
                    <a:pt x="85" y="187"/>
                    <a:pt x="85" y="187"/>
                    <a:pt x="85" y="187"/>
                  </a:cubicBezTo>
                  <a:lnTo>
                    <a:pt x="85" y="167"/>
                  </a:lnTo>
                  <a:close/>
                  <a:moveTo>
                    <a:pt x="57" y="141"/>
                  </a:moveTo>
                  <a:cubicBezTo>
                    <a:pt x="82" y="156"/>
                    <a:pt x="82" y="156"/>
                    <a:pt x="82" y="156"/>
                  </a:cubicBezTo>
                  <a:cubicBezTo>
                    <a:pt x="82" y="163"/>
                    <a:pt x="82" y="163"/>
                    <a:pt x="82" y="163"/>
                  </a:cubicBezTo>
                  <a:cubicBezTo>
                    <a:pt x="57" y="148"/>
                    <a:pt x="57" y="148"/>
                    <a:pt x="57" y="148"/>
                  </a:cubicBezTo>
                  <a:lnTo>
                    <a:pt x="57" y="141"/>
                  </a:lnTo>
                  <a:close/>
                  <a:moveTo>
                    <a:pt x="57" y="152"/>
                  </a:moveTo>
                  <a:cubicBezTo>
                    <a:pt x="82" y="167"/>
                    <a:pt x="82" y="167"/>
                    <a:pt x="82" y="167"/>
                  </a:cubicBezTo>
                  <a:cubicBezTo>
                    <a:pt x="82" y="174"/>
                    <a:pt x="82" y="174"/>
                    <a:pt x="82" y="174"/>
                  </a:cubicBezTo>
                  <a:cubicBezTo>
                    <a:pt x="57" y="159"/>
                    <a:pt x="57" y="159"/>
                    <a:pt x="57" y="159"/>
                  </a:cubicBezTo>
                  <a:lnTo>
                    <a:pt x="57" y="152"/>
                  </a:lnTo>
                  <a:close/>
                  <a:moveTo>
                    <a:pt x="15" y="113"/>
                  </a:moveTo>
                  <a:cubicBezTo>
                    <a:pt x="16" y="115"/>
                    <a:pt x="15" y="116"/>
                    <a:pt x="14" y="117"/>
                  </a:cubicBezTo>
                  <a:cubicBezTo>
                    <a:pt x="9" y="120"/>
                    <a:pt x="9" y="120"/>
                    <a:pt x="9" y="120"/>
                  </a:cubicBezTo>
                  <a:cubicBezTo>
                    <a:pt x="9" y="133"/>
                    <a:pt x="9" y="133"/>
                    <a:pt x="9" y="133"/>
                  </a:cubicBezTo>
                  <a:cubicBezTo>
                    <a:pt x="11" y="132"/>
                    <a:pt x="11" y="132"/>
                    <a:pt x="11" y="132"/>
                  </a:cubicBezTo>
                  <a:cubicBezTo>
                    <a:pt x="12" y="131"/>
                    <a:pt x="14" y="132"/>
                    <a:pt x="15" y="133"/>
                  </a:cubicBezTo>
                  <a:cubicBezTo>
                    <a:pt x="16" y="135"/>
                    <a:pt x="15" y="136"/>
                    <a:pt x="14" y="137"/>
                  </a:cubicBezTo>
                  <a:cubicBezTo>
                    <a:pt x="7" y="141"/>
                    <a:pt x="7" y="141"/>
                    <a:pt x="7" y="141"/>
                  </a:cubicBezTo>
                  <a:cubicBezTo>
                    <a:pt x="7" y="141"/>
                    <a:pt x="7" y="141"/>
                    <a:pt x="7" y="141"/>
                  </a:cubicBezTo>
                  <a:cubicBezTo>
                    <a:pt x="7" y="141"/>
                    <a:pt x="7" y="141"/>
                    <a:pt x="7" y="141"/>
                  </a:cubicBezTo>
                  <a:cubicBezTo>
                    <a:pt x="7" y="141"/>
                    <a:pt x="6" y="141"/>
                    <a:pt x="6" y="141"/>
                  </a:cubicBezTo>
                  <a:cubicBezTo>
                    <a:pt x="6" y="141"/>
                    <a:pt x="6" y="141"/>
                    <a:pt x="6" y="141"/>
                  </a:cubicBezTo>
                  <a:cubicBezTo>
                    <a:pt x="6" y="141"/>
                    <a:pt x="5" y="141"/>
                    <a:pt x="5" y="141"/>
                  </a:cubicBezTo>
                  <a:cubicBezTo>
                    <a:pt x="5" y="141"/>
                    <a:pt x="5" y="141"/>
                    <a:pt x="5" y="141"/>
                  </a:cubicBezTo>
                  <a:cubicBezTo>
                    <a:pt x="5" y="141"/>
                    <a:pt x="5" y="141"/>
                    <a:pt x="4" y="141"/>
                  </a:cubicBezTo>
                  <a:cubicBezTo>
                    <a:pt x="4" y="141"/>
                    <a:pt x="4" y="141"/>
                    <a:pt x="4" y="141"/>
                  </a:cubicBezTo>
                  <a:cubicBezTo>
                    <a:pt x="4" y="140"/>
                    <a:pt x="4" y="140"/>
                    <a:pt x="4" y="140"/>
                  </a:cubicBezTo>
                  <a:cubicBezTo>
                    <a:pt x="4" y="140"/>
                    <a:pt x="4" y="140"/>
                    <a:pt x="4" y="140"/>
                  </a:cubicBezTo>
                  <a:cubicBezTo>
                    <a:pt x="4" y="140"/>
                    <a:pt x="3" y="140"/>
                    <a:pt x="3" y="140"/>
                  </a:cubicBezTo>
                  <a:cubicBezTo>
                    <a:pt x="3" y="140"/>
                    <a:pt x="3" y="140"/>
                    <a:pt x="3" y="140"/>
                  </a:cubicBezTo>
                  <a:cubicBezTo>
                    <a:pt x="3" y="139"/>
                    <a:pt x="3" y="139"/>
                    <a:pt x="3" y="139"/>
                  </a:cubicBezTo>
                  <a:cubicBezTo>
                    <a:pt x="3" y="139"/>
                    <a:pt x="3" y="139"/>
                    <a:pt x="3" y="139"/>
                  </a:cubicBezTo>
                  <a:cubicBezTo>
                    <a:pt x="3" y="139"/>
                    <a:pt x="3" y="139"/>
                    <a:pt x="3" y="139"/>
                  </a:cubicBezTo>
                  <a:cubicBezTo>
                    <a:pt x="3" y="139"/>
                    <a:pt x="3" y="139"/>
                    <a:pt x="3" y="139"/>
                  </a:cubicBezTo>
                  <a:cubicBezTo>
                    <a:pt x="3" y="138"/>
                    <a:pt x="3" y="138"/>
                    <a:pt x="3" y="138"/>
                  </a:cubicBezTo>
                  <a:cubicBezTo>
                    <a:pt x="3" y="138"/>
                    <a:pt x="3" y="138"/>
                    <a:pt x="3" y="138"/>
                  </a:cubicBezTo>
                  <a:cubicBezTo>
                    <a:pt x="3" y="118"/>
                    <a:pt x="3" y="118"/>
                    <a:pt x="3" y="118"/>
                  </a:cubicBezTo>
                  <a:cubicBezTo>
                    <a:pt x="3" y="118"/>
                    <a:pt x="3" y="118"/>
                    <a:pt x="3" y="118"/>
                  </a:cubicBezTo>
                  <a:cubicBezTo>
                    <a:pt x="3" y="118"/>
                    <a:pt x="3" y="118"/>
                    <a:pt x="3" y="118"/>
                  </a:cubicBezTo>
                  <a:cubicBezTo>
                    <a:pt x="3" y="118"/>
                    <a:pt x="3" y="118"/>
                    <a:pt x="3" y="118"/>
                  </a:cubicBezTo>
                  <a:cubicBezTo>
                    <a:pt x="3" y="118"/>
                    <a:pt x="3" y="117"/>
                    <a:pt x="3" y="117"/>
                  </a:cubicBezTo>
                  <a:cubicBezTo>
                    <a:pt x="3" y="117"/>
                    <a:pt x="3" y="117"/>
                    <a:pt x="3" y="117"/>
                  </a:cubicBezTo>
                  <a:cubicBezTo>
                    <a:pt x="3" y="117"/>
                    <a:pt x="3" y="117"/>
                    <a:pt x="3" y="117"/>
                  </a:cubicBezTo>
                  <a:cubicBezTo>
                    <a:pt x="3" y="117"/>
                    <a:pt x="3" y="117"/>
                    <a:pt x="3" y="117"/>
                  </a:cubicBezTo>
                  <a:cubicBezTo>
                    <a:pt x="4" y="117"/>
                    <a:pt x="4" y="116"/>
                    <a:pt x="4" y="116"/>
                  </a:cubicBezTo>
                  <a:cubicBezTo>
                    <a:pt x="4" y="116"/>
                    <a:pt x="4" y="116"/>
                    <a:pt x="4" y="116"/>
                  </a:cubicBezTo>
                  <a:cubicBezTo>
                    <a:pt x="4" y="116"/>
                    <a:pt x="4" y="116"/>
                    <a:pt x="4" y="116"/>
                  </a:cubicBezTo>
                  <a:cubicBezTo>
                    <a:pt x="4" y="116"/>
                    <a:pt x="4" y="116"/>
                    <a:pt x="4" y="116"/>
                  </a:cubicBezTo>
                  <a:cubicBezTo>
                    <a:pt x="4" y="116"/>
                    <a:pt x="4" y="116"/>
                    <a:pt x="4" y="116"/>
                  </a:cubicBezTo>
                  <a:cubicBezTo>
                    <a:pt x="11" y="112"/>
                    <a:pt x="11" y="112"/>
                    <a:pt x="11" y="112"/>
                  </a:cubicBezTo>
                  <a:cubicBezTo>
                    <a:pt x="12" y="111"/>
                    <a:pt x="14" y="112"/>
                    <a:pt x="15"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3" name="Freeform 615"/>
            <p:cNvSpPr>
              <a:spLocks noEditPoints="1"/>
            </p:cNvSpPr>
            <p:nvPr/>
          </p:nvSpPr>
          <p:spPr bwMode="auto">
            <a:xfrm>
              <a:off x="4529138" y="3994150"/>
              <a:ext cx="196850" cy="204788"/>
            </a:xfrm>
            <a:custGeom>
              <a:avLst/>
              <a:gdLst>
                <a:gd name="T0" fmla="*/ 86 w 203"/>
                <a:gd name="T1" fmla="*/ 207 h 212"/>
                <a:gd name="T2" fmla="*/ 93 w 203"/>
                <a:gd name="T3" fmla="*/ 207 h 212"/>
                <a:gd name="T4" fmla="*/ 99 w 203"/>
                <a:gd name="T5" fmla="*/ 212 h 212"/>
                <a:gd name="T6" fmla="*/ 106 w 203"/>
                <a:gd name="T7" fmla="*/ 206 h 212"/>
                <a:gd name="T8" fmla="*/ 119 w 203"/>
                <a:gd name="T9" fmla="*/ 205 h 212"/>
                <a:gd name="T10" fmla="*/ 136 w 203"/>
                <a:gd name="T11" fmla="*/ 190 h 212"/>
                <a:gd name="T12" fmla="*/ 73 w 203"/>
                <a:gd name="T13" fmla="*/ 190 h 212"/>
                <a:gd name="T14" fmla="*/ 83 w 203"/>
                <a:gd name="T15" fmla="*/ 196 h 212"/>
                <a:gd name="T16" fmla="*/ 147 w 203"/>
                <a:gd name="T17" fmla="*/ 187 h 212"/>
                <a:gd name="T18" fmla="*/ 65 w 203"/>
                <a:gd name="T19" fmla="*/ 183 h 212"/>
                <a:gd name="T20" fmla="*/ 179 w 203"/>
                <a:gd name="T21" fmla="*/ 164 h 212"/>
                <a:gd name="T22" fmla="*/ 31 w 203"/>
                <a:gd name="T23" fmla="*/ 163 h 212"/>
                <a:gd name="T24" fmla="*/ 11 w 203"/>
                <a:gd name="T25" fmla="*/ 162 h 212"/>
                <a:gd name="T26" fmla="*/ 13 w 203"/>
                <a:gd name="T27" fmla="*/ 159 h 212"/>
                <a:gd name="T28" fmla="*/ 24 w 203"/>
                <a:gd name="T29" fmla="*/ 159 h 212"/>
                <a:gd name="T30" fmla="*/ 12 w 203"/>
                <a:gd name="T31" fmla="*/ 163 h 212"/>
                <a:gd name="T32" fmla="*/ 187 w 203"/>
                <a:gd name="T33" fmla="*/ 160 h 212"/>
                <a:gd name="T34" fmla="*/ 0 w 203"/>
                <a:gd name="T35" fmla="*/ 149 h 212"/>
                <a:gd name="T36" fmla="*/ 4 w 203"/>
                <a:gd name="T37" fmla="*/ 139 h 212"/>
                <a:gd name="T38" fmla="*/ 5 w 203"/>
                <a:gd name="T39" fmla="*/ 150 h 212"/>
                <a:gd name="T40" fmla="*/ 199 w 203"/>
                <a:gd name="T41" fmla="*/ 129 h 212"/>
                <a:gd name="T42" fmla="*/ 0 w 203"/>
                <a:gd name="T43" fmla="*/ 127 h 212"/>
                <a:gd name="T44" fmla="*/ 1 w 203"/>
                <a:gd name="T45" fmla="*/ 124 h 212"/>
                <a:gd name="T46" fmla="*/ 4 w 203"/>
                <a:gd name="T47" fmla="*/ 118 h 212"/>
                <a:gd name="T48" fmla="*/ 5 w 203"/>
                <a:gd name="T49" fmla="*/ 116 h 212"/>
                <a:gd name="T50" fmla="*/ 5 w 203"/>
                <a:gd name="T51" fmla="*/ 116 h 212"/>
                <a:gd name="T52" fmla="*/ 8 w 203"/>
                <a:gd name="T53" fmla="*/ 119 h 212"/>
                <a:gd name="T54" fmla="*/ 7 w 203"/>
                <a:gd name="T55" fmla="*/ 120 h 212"/>
                <a:gd name="T56" fmla="*/ 5 w 203"/>
                <a:gd name="T57" fmla="*/ 125 h 212"/>
                <a:gd name="T58" fmla="*/ 4 w 203"/>
                <a:gd name="T59" fmla="*/ 127 h 212"/>
                <a:gd name="T60" fmla="*/ 194 w 203"/>
                <a:gd name="T61" fmla="*/ 106 h 212"/>
                <a:gd name="T62" fmla="*/ 10 w 203"/>
                <a:gd name="T63" fmla="*/ 108 h 212"/>
                <a:gd name="T64" fmla="*/ 13 w 203"/>
                <a:gd name="T65" fmla="*/ 100 h 212"/>
                <a:gd name="T66" fmla="*/ 17 w 203"/>
                <a:gd name="T67" fmla="*/ 108 h 212"/>
                <a:gd name="T68" fmla="*/ 184 w 203"/>
                <a:gd name="T69" fmla="*/ 99 h 212"/>
                <a:gd name="T70" fmla="*/ 186 w 203"/>
                <a:gd name="T71" fmla="*/ 103 h 212"/>
                <a:gd name="T72" fmla="*/ 1 w 203"/>
                <a:gd name="T73" fmla="*/ 93 h 212"/>
                <a:gd name="T74" fmla="*/ 4 w 203"/>
                <a:gd name="T75" fmla="*/ 83 h 212"/>
                <a:gd name="T76" fmla="*/ 5 w 203"/>
                <a:gd name="T77" fmla="*/ 93 h 212"/>
                <a:gd name="T78" fmla="*/ 2 w 203"/>
                <a:gd name="T79" fmla="*/ 96 h 212"/>
                <a:gd name="T80" fmla="*/ 199 w 203"/>
                <a:gd name="T81" fmla="*/ 86 h 212"/>
                <a:gd name="T82" fmla="*/ 1 w 203"/>
                <a:gd name="T83" fmla="*/ 65 h 212"/>
                <a:gd name="T84" fmla="*/ 3 w 203"/>
                <a:gd name="T85" fmla="*/ 59 h 212"/>
                <a:gd name="T86" fmla="*/ 6 w 203"/>
                <a:gd name="T87" fmla="*/ 62 h 212"/>
                <a:gd name="T88" fmla="*/ 5 w 203"/>
                <a:gd name="T89" fmla="*/ 66 h 212"/>
                <a:gd name="T90" fmla="*/ 199 w 203"/>
                <a:gd name="T91" fmla="*/ 62 h 212"/>
                <a:gd name="T92" fmla="*/ 203 w 203"/>
                <a:gd name="T93" fmla="*/ 56 h 212"/>
                <a:gd name="T94" fmla="*/ 9 w 203"/>
                <a:gd name="T95" fmla="*/ 49 h 212"/>
                <a:gd name="T96" fmla="*/ 21 w 203"/>
                <a:gd name="T97" fmla="*/ 49 h 212"/>
                <a:gd name="T98" fmla="*/ 10 w 203"/>
                <a:gd name="T99" fmla="*/ 52 h 212"/>
                <a:gd name="T100" fmla="*/ 34 w 203"/>
                <a:gd name="T101" fmla="*/ 48 h 212"/>
                <a:gd name="T102" fmla="*/ 190 w 203"/>
                <a:gd name="T103" fmla="*/ 43 h 212"/>
                <a:gd name="T104" fmla="*/ 66 w 203"/>
                <a:gd name="T105" fmla="*/ 27 h 212"/>
                <a:gd name="T106" fmla="*/ 156 w 203"/>
                <a:gd name="T107" fmla="*/ 26 h 212"/>
                <a:gd name="T108" fmla="*/ 72 w 203"/>
                <a:gd name="T109" fmla="*/ 23 h 212"/>
                <a:gd name="T110" fmla="*/ 74 w 203"/>
                <a:gd name="T111" fmla="*/ 24 h 212"/>
                <a:gd name="T112" fmla="*/ 149 w 203"/>
                <a:gd name="T113" fmla="*/ 21 h 212"/>
                <a:gd name="T114" fmla="*/ 106 w 203"/>
                <a:gd name="T115" fmla="*/ 6 h 212"/>
                <a:gd name="T116" fmla="*/ 118 w 203"/>
                <a:gd name="T1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3" h="212">
                  <a:moveTo>
                    <a:pt x="95" y="212"/>
                  </a:moveTo>
                  <a:cubicBezTo>
                    <a:pt x="95" y="212"/>
                    <a:pt x="94" y="212"/>
                    <a:pt x="94" y="211"/>
                  </a:cubicBezTo>
                  <a:cubicBezTo>
                    <a:pt x="94" y="211"/>
                    <a:pt x="94" y="211"/>
                    <a:pt x="94" y="211"/>
                  </a:cubicBezTo>
                  <a:cubicBezTo>
                    <a:pt x="93" y="211"/>
                    <a:pt x="92" y="211"/>
                    <a:pt x="91" y="210"/>
                  </a:cubicBezTo>
                  <a:cubicBezTo>
                    <a:pt x="91" y="210"/>
                    <a:pt x="91" y="210"/>
                    <a:pt x="91" y="210"/>
                  </a:cubicBezTo>
                  <a:cubicBezTo>
                    <a:pt x="91" y="210"/>
                    <a:pt x="91" y="210"/>
                    <a:pt x="90" y="210"/>
                  </a:cubicBezTo>
                  <a:cubicBezTo>
                    <a:pt x="90" y="210"/>
                    <a:pt x="90" y="210"/>
                    <a:pt x="90" y="210"/>
                  </a:cubicBezTo>
                  <a:cubicBezTo>
                    <a:pt x="89" y="209"/>
                    <a:pt x="88" y="208"/>
                    <a:pt x="87" y="208"/>
                  </a:cubicBezTo>
                  <a:cubicBezTo>
                    <a:pt x="87" y="208"/>
                    <a:pt x="87" y="208"/>
                    <a:pt x="87" y="208"/>
                  </a:cubicBezTo>
                  <a:cubicBezTo>
                    <a:pt x="87" y="207"/>
                    <a:pt x="87" y="207"/>
                    <a:pt x="86" y="207"/>
                  </a:cubicBezTo>
                  <a:cubicBezTo>
                    <a:pt x="86" y="207"/>
                    <a:pt x="86" y="207"/>
                    <a:pt x="86" y="207"/>
                  </a:cubicBezTo>
                  <a:cubicBezTo>
                    <a:pt x="86" y="206"/>
                    <a:pt x="86" y="204"/>
                    <a:pt x="87" y="204"/>
                  </a:cubicBezTo>
                  <a:cubicBezTo>
                    <a:pt x="87" y="204"/>
                    <a:pt x="87" y="204"/>
                    <a:pt x="87" y="204"/>
                  </a:cubicBezTo>
                  <a:cubicBezTo>
                    <a:pt x="88" y="203"/>
                    <a:pt x="89" y="203"/>
                    <a:pt x="90" y="204"/>
                  </a:cubicBezTo>
                  <a:cubicBezTo>
                    <a:pt x="90" y="204"/>
                    <a:pt x="90" y="204"/>
                    <a:pt x="90" y="204"/>
                  </a:cubicBezTo>
                  <a:cubicBezTo>
                    <a:pt x="90" y="204"/>
                    <a:pt x="90" y="205"/>
                    <a:pt x="90" y="205"/>
                  </a:cubicBezTo>
                  <a:cubicBezTo>
                    <a:pt x="90" y="205"/>
                    <a:pt x="90" y="205"/>
                    <a:pt x="90" y="205"/>
                  </a:cubicBezTo>
                  <a:cubicBezTo>
                    <a:pt x="91" y="205"/>
                    <a:pt x="92" y="206"/>
                    <a:pt x="92" y="206"/>
                  </a:cubicBezTo>
                  <a:cubicBezTo>
                    <a:pt x="92" y="206"/>
                    <a:pt x="92" y="206"/>
                    <a:pt x="92" y="206"/>
                  </a:cubicBezTo>
                  <a:cubicBezTo>
                    <a:pt x="92" y="206"/>
                    <a:pt x="93" y="207"/>
                    <a:pt x="93" y="207"/>
                  </a:cubicBezTo>
                  <a:cubicBezTo>
                    <a:pt x="93" y="207"/>
                    <a:pt x="93" y="207"/>
                    <a:pt x="93" y="207"/>
                  </a:cubicBezTo>
                  <a:cubicBezTo>
                    <a:pt x="94" y="207"/>
                    <a:pt x="94" y="207"/>
                    <a:pt x="95" y="208"/>
                  </a:cubicBezTo>
                  <a:cubicBezTo>
                    <a:pt x="95" y="208"/>
                    <a:pt x="95" y="208"/>
                    <a:pt x="95" y="208"/>
                  </a:cubicBezTo>
                  <a:cubicBezTo>
                    <a:pt x="95" y="208"/>
                    <a:pt x="96" y="208"/>
                    <a:pt x="96" y="208"/>
                  </a:cubicBezTo>
                  <a:cubicBezTo>
                    <a:pt x="96" y="208"/>
                    <a:pt x="96" y="208"/>
                    <a:pt x="96" y="208"/>
                  </a:cubicBezTo>
                  <a:cubicBezTo>
                    <a:pt x="97" y="208"/>
                    <a:pt x="98" y="208"/>
                    <a:pt x="99" y="208"/>
                  </a:cubicBezTo>
                  <a:cubicBezTo>
                    <a:pt x="99" y="208"/>
                    <a:pt x="99" y="208"/>
                    <a:pt x="99" y="208"/>
                  </a:cubicBezTo>
                  <a:cubicBezTo>
                    <a:pt x="100" y="208"/>
                    <a:pt x="101" y="209"/>
                    <a:pt x="101" y="210"/>
                  </a:cubicBezTo>
                  <a:cubicBezTo>
                    <a:pt x="101" y="210"/>
                    <a:pt x="101" y="210"/>
                    <a:pt x="101" y="210"/>
                  </a:cubicBezTo>
                  <a:cubicBezTo>
                    <a:pt x="101" y="211"/>
                    <a:pt x="100" y="212"/>
                    <a:pt x="99" y="212"/>
                  </a:cubicBezTo>
                  <a:cubicBezTo>
                    <a:pt x="99" y="212"/>
                    <a:pt x="99" y="212"/>
                    <a:pt x="99" y="212"/>
                  </a:cubicBezTo>
                  <a:cubicBezTo>
                    <a:pt x="97" y="212"/>
                    <a:pt x="96" y="212"/>
                    <a:pt x="95" y="212"/>
                  </a:cubicBezTo>
                  <a:close/>
                  <a:moveTo>
                    <a:pt x="110" y="210"/>
                  </a:moveTo>
                  <a:cubicBezTo>
                    <a:pt x="109" y="210"/>
                    <a:pt x="108" y="210"/>
                    <a:pt x="107" y="210"/>
                  </a:cubicBezTo>
                  <a:cubicBezTo>
                    <a:pt x="107" y="210"/>
                    <a:pt x="107" y="210"/>
                    <a:pt x="107" y="210"/>
                  </a:cubicBezTo>
                  <a:cubicBezTo>
                    <a:pt x="106" y="210"/>
                    <a:pt x="105" y="209"/>
                    <a:pt x="105" y="209"/>
                  </a:cubicBezTo>
                  <a:cubicBezTo>
                    <a:pt x="105" y="209"/>
                    <a:pt x="105" y="209"/>
                    <a:pt x="105" y="209"/>
                  </a:cubicBezTo>
                  <a:cubicBezTo>
                    <a:pt x="104" y="208"/>
                    <a:pt x="105" y="207"/>
                    <a:pt x="106" y="206"/>
                  </a:cubicBezTo>
                  <a:cubicBezTo>
                    <a:pt x="106" y="206"/>
                    <a:pt x="106" y="206"/>
                    <a:pt x="106" y="206"/>
                  </a:cubicBezTo>
                  <a:cubicBezTo>
                    <a:pt x="106" y="206"/>
                    <a:pt x="106" y="206"/>
                    <a:pt x="106" y="206"/>
                  </a:cubicBezTo>
                  <a:cubicBezTo>
                    <a:pt x="106" y="206"/>
                    <a:pt x="107" y="206"/>
                    <a:pt x="108" y="206"/>
                  </a:cubicBezTo>
                  <a:cubicBezTo>
                    <a:pt x="108" y="206"/>
                    <a:pt x="108" y="206"/>
                    <a:pt x="108" y="206"/>
                  </a:cubicBezTo>
                  <a:cubicBezTo>
                    <a:pt x="108" y="206"/>
                    <a:pt x="109" y="206"/>
                    <a:pt x="110" y="206"/>
                  </a:cubicBezTo>
                  <a:cubicBezTo>
                    <a:pt x="110" y="206"/>
                    <a:pt x="110" y="206"/>
                    <a:pt x="110" y="206"/>
                  </a:cubicBezTo>
                  <a:cubicBezTo>
                    <a:pt x="111" y="206"/>
                    <a:pt x="111" y="206"/>
                    <a:pt x="111" y="206"/>
                  </a:cubicBezTo>
                  <a:cubicBezTo>
                    <a:pt x="113" y="206"/>
                    <a:pt x="114" y="206"/>
                    <a:pt x="115" y="205"/>
                  </a:cubicBezTo>
                  <a:cubicBezTo>
                    <a:pt x="115" y="205"/>
                    <a:pt x="115" y="205"/>
                    <a:pt x="115" y="205"/>
                  </a:cubicBezTo>
                  <a:cubicBezTo>
                    <a:pt x="117" y="204"/>
                    <a:pt x="117" y="204"/>
                    <a:pt x="117" y="204"/>
                  </a:cubicBezTo>
                  <a:cubicBezTo>
                    <a:pt x="117" y="204"/>
                    <a:pt x="119" y="204"/>
                    <a:pt x="119" y="205"/>
                  </a:cubicBezTo>
                  <a:cubicBezTo>
                    <a:pt x="119" y="205"/>
                    <a:pt x="119" y="205"/>
                    <a:pt x="119" y="205"/>
                  </a:cubicBezTo>
                  <a:cubicBezTo>
                    <a:pt x="120" y="206"/>
                    <a:pt x="120" y="207"/>
                    <a:pt x="119" y="207"/>
                  </a:cubicBezTo>
                  <a:cubicBezTo>
                    <a:pt x="119" y="207"/>
                    <a:pt x="119" y="207"/>
                    <a:pt x="119" y="207"/>
                  </a:cubicBezTo>
                  <a:cubicBezTo>
                    <a:pt x="117" y="209"/>
                    <a:pt x="117" y="209"/>
                    <a:pt x="117" y="209"/>
                  </a:cubicBezTo>
                  <a:cubicBezTo>
                    <a:pt x="115" y="210"/>
                    <a:pt x="113" y="210"/>
                    <a:pt x="111" y="210"/>
                  </a:cubicBezTo>
                  <a:cubicBezTo>
                    <a:pt x="111" y="210"/>
                    <a:pt x="111" y="210"/>
                    <a:pt x="111" y="210"/>
                  </a:cubicBezTo>
                  <a:cubicBezTo>
                    <a:pt x="110" y="210"/>
                    <a:pt x="110" y="210"/>
                    <a:pt x="110" y="210"/>
                  </a:cubicBezTo>
                  <a:close/>
                  <a:moveTo>
                    <a:pt x="126" y="200"/>
                  </a:moveTo>
                  <a:cubicBezTo>
                    <a:pt x="125" y="199"/>
                    <a:pt x="126" y="198"/>
                    <a:pt x="126" y="197"/>
                  </a:cubicBezTo>
                  <a:cubicBezTo>
                    <a:pt x="126" y="197"/>
                    <a:pt x="126" y="197"/>
                    <a:pt x="126" y="197"/>
                  </a:cubicBezTo>
                  <a:cubicBezTo>
                    <a:pt x="136" y="190"/>
                    <a:pt x="136" y="190"/>
                    <a:pt x="136" y="190"/>
                  </a:cubicBezTo>
                  <a:cubicBezTo>
                    <a:pt x="137" y="190"/>
                    <a:pt x="138" y="190"/>
                    <a:pt x="139" y="191"/>
                  </a:cubicBezTo>
                  <a:cubicBezTo>
                    <a:pt x="139" y="191"/>
                    <a:pt x="139" y="191"/>
                    <a:pt x="139" y="191"/>
                  </a:cubicBezTo>
                  <a:cubicBezTo>
                    <a:pt x="140" y="192"/>
                    <a:pt x="139" y="193"/>
                    <a:pt x="139" y="194"/>
                  </a:cubicBezTo>
                  <a:cubicBezTo>
                    <a:pt x="139" y="194"/>
                    <a:pt x="139" y="194"/>
                    <a:pt x="139" y="194"/>
                  </a:cubicBezTo>
                  <a:cubicBezTo>
                    <a:pt x="129" y="201"/>
                    <a:pt x="129" y="201"/>
                    <a:pt x="129" y="201"/>
                  </a:cubicBezTo>
                  <a:cubicBezTo>
                    <a:pt x="128" y="201"/>
                    <a:pt x="128" y="201"/>
                    <a:pt x="128" y="201"/>
                  </a:cubicBezTo>
                  <a:cubicBezTo>
                    <a:pt x="128" y="201"/>
                    <a:pt x="128" y="201"/>
                    <a:pt x="128" y="201"/>
                  </a:cubicBezTo>
                  <a:cubicBezTo>
                    <a:pt x="127" y="201"/>
                    <a:pt x="126" y="201"/>
                    <a:pt x="126" y="200"/>
                  </a:cubicBezTo>
                  <a:close/>
                  <a:moveTo>
                    <a:pt x="83" y="196"/>
                  </a:moveTo>
                  <a:cubicBezTo>
                    <a:pt x="73" y="190"/>
                    <a:pt x="73" y="190"/>
                    <a:pt x="73" y="190"/>
                  </a:cubicBezTo>
                  <a:cubicBezTo>
                    <a:pt x="72" y="189"/>
                    <a:pt x="72" y="188"/>
                    <a:pt x="72" y="187"/>
                  </a:cubicBezTo>
                  <a:cubicBezTo>
                    <a:pt x="72" y="187"/>
                    <a:pt x="72" y="187"/>
                    <a:pt x="72" y="187"/>
                  </a:cubicBezTo>
                  <a:cubicBezTo>
                    <a:pt x="73" y="186"/>
                    <a:pt x="74" y="186"/>
                    <a:pt x="75" y="187"/>
                  </a:cubicBezTo>
                  <a:cubicBezTo>
                    <a:pt x="75" y="187"/>
                    <a:pt x="75" y="187"/>
                    <a:pt x="75" y="187"/>
                  </a:cubicBezTo>
                  <a:cubicBezTo>
                    <a:pt x="85" y="193"/>
                    <a:pt x="85" y="193"/>
                    <a:pt x="85" y="193"/>
                  </a:cubicBezTo>
                  <a:cubicBezTo>
                    <a:pt x="86" y="193"/>
                    <a:pt x="86" y="194"/>
                    <a:pt x="86" y="195"/>
                  </a:cubicBezTo>
                  <a:cubicBezTo>
                    <a:pt x="86" y="195"/>
                    <a:pt x="86" y="195"/>
                    <a:pt x="86" y="195"/>
                  </a:cubicBezTo>
                  <a:cubicBezTo>
                    <a:pt x="86" y="196"/>
                    <a:pt x="85" y="196"/>
                    <a:pt x="84" y="196"/>
                  </a:cubicBezTo>
                  <a:cubicBezTo>
                    <a:pt x="84" y="196"/>
                    <a:pt x="84" y="196"/>
                    <a:pt x="84" y="196"/>
                  </a:cubicBezTo>
                  <a:cubicBezTo>
                    <a:pt x="84" y="196"/>
                    <a:pt x="83" y="196"/>
                    <a:pt x="83" y="196"/>
                  </a:cubicBezTo>
                  <a:close/>
                  <a:moveTo>
                    <a:pt x="146" y="186"/>
                  </a:moveTo>
                  <a:cubicBezTo>
                    <a:pt x="145" y="185"/>
                    <a:pt x="145" y="184"/>
                    <a:pt x="146" y="184"/>
                  </a:cubicBezTo>
                  <a:cubicBezTo>
                    <a:pt x="146" y="184"/>
                    <a:pt x="146" y="184"/>
                    <a:pt x="146" y="184"/>
                  </a:cubicBezTo>
                  <a:cubicBezTo>
                    <a:pt x="156" y="177"/>
                    <a:pt x="156" y="177"/>
                    <a:pt x="156" y="177"/>
                  </a:cubicBezTo>
                  <a:cubicBezTo>
                    <a:pt x="157" y="176"/>
                    <a:pt x="158" y="176"/>
                    <a:pt x="159" y="177"/>
                  </a:cubicBezTo>
                  <a:cubicBezTo>
                    <a:pt x="159" y="177"/>
                    <a:pt x="159" y="177"/>
                    <a:pt x="159" y="177"/>
                  </a:cubicBezTo>
                  <a:cubicBezTo>
                    <a:pt x="159" y="178"/>
                    <a:pt x="159" y="179"/>
                    <a:pt x="158" y="180"/>
                  </a:cubicBezTo>
                  <a:cubicBezTo>
                    <a:pt x="158" y="180"/>
                    <a:pt x="158" y="180"/>
                    <a:pt x="158" y="180"/>
                  </a:cubicBezTo>
                  <a:cubicBezTo>
                    <a:pt x="148" y="187"/>
                    <a:pt x="148" y="187"/>
                    <a:pt x="148" y="187"/>
                  </a:cubicBezTo>
                  <a:cubicBezTo>
                    <a:pt x="148" y="187"/>
                    <a:pt x="148" y="187"/>
                    <a:pt x="147" y="187"/>
                  </a:cubicBezTo>
                  <a:cubicBezTo>
                    <a:pt x="147" y="187"/>
                    <a:pt x="147" y="187"/>
                    <a:pt x="147" y="187"/>
                  </a:cubicBezTo>
                  <a:cubicBezTo>
                    <a:pt x="147" y="187"/>
                    <a:pt x="146" y="187"/>
                    <a:pt x="146" y="186"/>
                  </a:cubicBezTo>
                  <a:close/>
                  <a:moveTo>
                    <a:pt x="62" y="184"/>
                  </a:moveTo>
                  <a:cubicBezTo>
                    <a:pt x="52" y="178"/>
                    <a:pt x="52" y="178"/>
                    <a:pt x="52" y="178"/>
                  </a:cubicBezTo>
                  <a:cubicBezTo>
                    <a:pt x="51" y="177"/>
                    <a:pt x="51" y="176"/>
                    <a:pt x="51" y="175"/>
                  </a:cubicBezTo>
                  <a:cubicBezTo>
                    <a:pt x="51" y="175"/>
                    <a:pt x="51" y="175"/>
                    <a:pt x="51" y="175"/>
                  </a:cubicBezTo>
                  <a:cubicBezTo>
                    <a:pt x="52" y="174"/>
                    <a:pt x="53" y="174"/>
                    <a:pt x="54" y="174"/>
                  </a:cubicBezTo>
                  <a:cubicBezTo>
                    <a:pt x="54" y="174"/>
                    <a:pt x="54" y="174"/>
                    <a:pt x="54" y="174"/>
                  </a:cubicBezTo>
                  <a:cubicBezTo>
                    <a:pt x="65" y="180"/>
                    <a:pt x="65" y="180"/>
                    <a:pt x="65" y="180"/>
                  </a:cubicBezTo>
                  <a:cubicBezTo>
                    <a:pt x="65" y="181"/>
                    <a:pt x="66" y="182"/>
                    <a:pt x="65" y="183"/>
                  </a:cubicBezTo>
                  <a:cubicBezTo>
                    <a:pt x="65" y="183"/>
                    <a:pt x="65" y="183"/>
                    <a:pt x="65" y="183"/>
                  </a:cubicBezTo>
                  <a:cubicBezTo>
                    <a:pt x="65" y="184"/>
                    <a:pt x="64" y="184"/>
                    <a:pt x="63" y="184"/>
                  </a:cubicBezTo>
                  <a:cubicBezTo>
                    <a:pt x="63" y="184"/>
                    <a:pt x="63" y="184"/>
                    <a:pt x="63" y="184"/>
                  </a:cubicBezTo>
                  <a:cubicBezTo>
                    <a:pt x="63" y="184"/>
                    <a:pt x="63" y="184"/>
                    <a:pt x="62" y="184"/>
                  </a:cubicBezTo>
                  <a:close/>
                  <a:moveTo>
                    <a:pt x="165" y="173"/>
                  </a:moveTo>
                  <a:cubicBezTo>
                    <a:pt x="165" y="172"/>
                    <a:pt x="165" y="171"/>
                    <a:pt x="166" y="170"/>
                  </a:cubicBezTo>
                  <a:cubicBezTo>
                    <a:pt x="166" y="170"/>
                    <a:pt x="166" y="170"/>
                    <a:pt x="166" y="170"/>
                  </a:cubicBezTo>
                  <a:cubicBezTo>
                    <a:pt x="176" y="163"/>
                    <a:pt x="176" y="163"/>
                    <a:pt x="176" y="163"/>
                  </a:cubicBezTo>
                  <a:cubicBezTo>
                    <a:pt x="177" y="162"/>
                    <a:pt x="178" y="163"/>
                    <a:pt x="179" y="164"/>
                  </a:cubicBezTo>
                  <a:cubicBezTo>
                    <a:pt x="179" y="164"/>
                    <a:pt x="179" y="164"/>
                    <a:pt x="179" y="164"/>
                  </a:cubicBezTo>
                  <a:cubicBezTo>
                    <a:pt x="179" y="164"/>
                    <a:pt x="179" y="166"/>
                    <a:pt x="178" y="166"/>
                  </a:cubicBezTo>
                  <a:cubicBezTo>
                    <a:pt x="178" y="166"/>
                    <a:pt x="178" y="166"/>
                    <a:pt x="178" y="166"/>
                  </a:cubicBezTo>
                  <a:cubicBezTo>
                    <a:pt x="168" y="173"/>
                    <a:pt x="168" y="173"/>
                    <a:pt x="168" y="173"/>
                  </a:cubicBezTo>
                  <a:cubicBezTo>
                    <a:pt x="168" y="173"/>
                    <a:pt x="167" y="174"/>
                    <a:pt x="167" y="174"/>
                  </a:cubicBezTo>
                  <a:cubicBezTo>
                    <a:pt x="167" y="174"/>
                    <a:pt x="167" y="174"/>
                    <a:pt x="167" y="174"/>
                  </a:cubicBezTo>
                  <a:cubicBezTo>
                    <a:pt x="166" y="174"/>
                    <a:pt x="166" y="173"/>
                    <a:pt x="165" y="173"/>
                  </a:cubicBezTo>
                  <a:close/>
                  <a:moveTo>
                    <a:pt x="42" y="172"/>
                  </a:moveTo>
                  <a:cubicBezTo>
                    <a:pt x="31" y="166"/>
                    <a:pt x="31" y="166"/>
                    <a:pt x="31" y="166"/>
                  </a:cubicBezTo>
                  <a:cubicBezTo>
                    <a:pt x="30" y="165"/>
                    <a:pt x="30" y="164"/>
                    <a:pt x="31" y="163"/>
                  </a:cubicBezTo>
                  <a:cubicBezTo>
                    <a:pt x="31" y="163"/>
                    <a:pt x="31" y="163"/>
                    <a:pt x="31" y="163"/>
                  </a:cubicBezTo>
                  <a:cubicBezTo>
                    <a:pt x="31" y="162"/>
                    <a:pt x="33" y="162"/>
                    <a:pt x="33" y="162"/>
                  </a:cubicBezTo>
                  <a:cubicBezTo>
                    <a:pt x="33" y="162"/>
                    <a:pt x="33" y="162"/>
                    <a:pt x="33" y="162"/>
                  </a:cubicBezTo>
                  <a:cubicBezTo>
                    <a:pt x="44" y="168"/>
                    <a:pt x="44" y="168"/>
                    <a:pt x="44" y="168"/>
                  </a:cubicBezTo>
                  <a:cubicBezTo>
                    <a:pt x="45" y="169"/>
                    <a:pt x="45" y="170"/>
                    <a:pt x="45" y="171"/>
                  </a:cubicBezTo>
                  <a:cubicBezTo>
                    <a:pt x="45" y="171"/>
                    <a:pt x="45" y="171"/>
                    <a:pt x="45" y="171"/>
                  </a:cubicBezTo>
                  <a:cubicBezTo>
                    <a:pt x="44" y="172"/>
                    <a:pt x="43" y="172"/>
                    <a:pt x="43" y="172"/>
                  </a:cubicBezTo>
                  <a:cubicBezTo>
                    <a:pt x="43" y="172"/>
                    <a:pt x="43" y="172"/>
                    <a:pt x="43" y="172"/>
                  </a:cubicBezTo>
                  <a:cubicBezTo>
                    <a:pt x="42" y="172"/>
                    <a:pt x="42" y="172"/>
                    <a:pt x="42" y="172"/>
                  </a:cubicBezTo>
                  <a:close/>
                  <a:moveTo>
                    <a:pt x="12" y="163"/>
                  </a:moveTo>
                  <a:cubicBezTo>
                    <a:pt x="12" y="163"/>
                    <a:pt x="11" y="162"/>
                    <a:pt x="11" y="162"/>
                  </a:cubicBezTo>
                  <a:cubicBezTo>
                    <a:pt x="11" y="162"/>
                    <a:pt x="11" y="162"/>
                    <a:pt x="11" y="162"/>
                  </a:cubicBezTo>
                  <a:cubicBezTo>
                    <a:pt x="10" y="162"/>
                    <a:pt x="10" y="162"/>
                    <a:pt x="10" y="162"/>
                  </a:cubicBezTo>
                  <a:cubicBezTo>
                    <a:pt x="10" y="162"/>
                    <a:pt x="10" y="162"/>
                    <a:pt x="10" y="162"/>
                  </a:cubicBezTo>
                  <a:cubicBezTo>
                    <a:pt x="9" y="161"/>
                    <a:pt x="8" y="160"/>
                    <a:pt x="9" y="159"/>
                  </a:cubicBezTo>
                  <a:cubicBezTo>
                    <a:pt x="9" y="159"/>
                    <a:pt x="9" y="159"/>
                    <a:pt x="9" y="159"/>
                  </a:cubicBezTo>
                  <a:cubicBezTo>
                    <a:pt x="9" y="158"/>
                    <a:pt x="10" y="158"/>
                    <a:pt x="11" y="158"/>
                  </a:cubicBezTo>
                  <a:cubicBezTo>
                    <a:pt x="11" y="158"/>
                    <a:pt x="11" y="158"/>
                    <a:pt x="11" y="158"/>
                  </a:cubicBezTo>
                  <a:cubicBezTo>
                    <a:pt x="12" y="158"/>
                    <a:pt x="12" y="158"/>
                    <a:pt x="12" y="158"/>
                  </a:cubicBezTo>
                  <a:cubicBezTo>
                    <a:pt x="12" y="158"/>
                    <a:pt x="12" y="158"/>
                    <a:pt x="12" y="158"/>
                  </a:cubicBezTo>
                  <a:cubicBezTo>
                    <a:pt x="12" y="159"/>
                    <a:pt x="13" y="159"/>
                    <a:pt x="13" y="159"/>
                  </a:cubicBezTo>
                  <a:cubicBezTo>
                    <a:pt x="13" y="159"/>
                    <a:pt x="13" y="159"/>
                    <a:pt x="13" y="159"/>
                  </a:cubicBezTo>
                  <a:cubicBezTo>
                    <a:pt x="14" y="159"/>
                    <a:pt x="15" y="159"/>
                    <a:pt x="16" y="159"/>
                  </a:cubicBezTo>
                  <a:cubicBezTo>
                    <a:pt x="16" y="159"/>
                    <a:pt x="16" y="159"/>
                    <a:pt x="16" y="159"/>
                  </a:cubicBezTo>
                  <a:cubicBezTo>
                    <a:pt x="17" y="159"/>
                    <a:pt x="18" y="159"/>
                    <a:pt x="19" y="159"/>
                  </a:cubicBezTo>
                  <a:cubicBezTo>
                    <a:pt x="19" y="159"/>
                    <a:pt x="19" y="159"/>
                    <a:pt x="19" y="159"/>
                  </a:cubicBezTo>
                  <a:cubicBezTo>
                    <a:pt x="19" y="159"/>
                    <a:pt x="19" y="159"/>
                    <a:pt x="19" y="159"/>
                  </a:cubicBezTo>
                  <a:cubicBezTo>
                    <a:pt x="19" y="159"/>
                    <a:pt x="19" y="159"/>
                    <a:pt x="19" y="159"/>
                  </a:cubicBezTo>
                  <a:cubicBezTo>
                    <a:pt x="20" y="158"/>
                    <a:pt x="21" y="158"/>
                    <a:pt x="21" y="158"/>
                  </a:cubicBezTo>
                  <a:cubicBezTo>
                    <a:pt x="21" y="158"/>
                    <a:pt x="21" y="158"/>
                    <a:pt x="21" y="158"/>
                  </a:cubicBezTo>
                  <a:cubicBezTo>
                    <a:pt x="22" y="157"/>
                    <a:pt x="23" y="158"/>
                    <a:pt x="24" y="159"/>
                  </a:cubicBezTo>
                  <a:cubicBezTo>
                    <a:pt x="24" y="159"/>
                    <a:pt x="24" y="159"/>
                    <a:pt x="24" y="159"/>
                  </a:cubicBezTo>
                  <a:cubicBezTo>
                    <a:pt x="24" y="160"/>
                    <a:pt x="24" y="161"/>
                    <a:pt x="23" y="161"/>
                  </a:cubicBezTo>
                  <a:cubicBezTo>
                    <a:pt x="23" y="161"/>
                    <a:pt x="23" y="161"/>
                    <a:pt x="23" y="161"/>
                  </a:cubicBezTo>
                  <a:cubicBezTo>
                    <a:pt x="22" y="162"/>
                    <a:pt x="21" y="162"/>
                    <a:pt x="20" y="162"/>
                  </a:cubicBezTo>
                  <a:cubicBezTo>
                    <a:pt x="20" y="162"/>
                    <a:pt x="20" y="162"/>
                    <a:pt x="20" y="162"/>
                  </a:cubicBezTo>
                  <a:cubicBezTo>
                    <a:pt x="20" y="163"/>
                    <a:pt x="20" y="163"/>
                    <a:pt x="20" y="163"/>
                  </a:cubicBezTo>
                  <a:cubicBezTo>
                    <a:pt x="20" y="163"/>
                    <a:pt x="20" y="163"/>
                    <a:pt x="20" y="163"/>
                  </a:cubicBezTo>
                  <a:cubicBezTo>
                    <a:pt x="18" y="163"/>
                    <a:pt x="17" y="163"/>
                    <a:pt x="16" y="163"/>
                  </a:cubicBezTo>
                  <a:cubicBezTo>
                    <a:pt x="16" y="163"/>
                    <a:pt x="16" y="163"/>
                    <a:pt x="16" y="163"/>
                  </a:cubicBezTo>
                  <a:cubicBezTo>
                    <a:pt x="15" y="163"/>
                    <a:pt x="13" y="163"/>
                    <a:pt x="12" y="163"/>
                  </a:cubicBezTo>
                  <a:close/>
                  <a:moveTo>
                    <a:pt x="185" y="159"/>
                  </a:moveTo>
                  <a:cubicBezTo>
                    <a:pt x="184" y="158"/>
                    <a:pt x="185" y="157"/>
                    <a:pt x="186" y="156"/>
                  </a:cubicBezTo>
                  <a:cubicBezTo>
                    <a:pt x="186" y="156"/>
                    <a:pt x="186" y="156"/>
                    <a:pt x="186" y="156"/>
                  </a:cubicBezTo>
                  <a:cubicBezTo>
                    <a:pt x="195" y="149"/>
                    <a:pt x="195" y="149"/>
                    <a:pt x="195" y="149"/>
                  </a:cubicBezTo>
                  <a:cubicBezTo>
                    <a:pt x="196" y="149"/>
                    <a:pt x="198" y="149"/>
                    <a:pt x="198" y="150"/>
                  </a:cubicBezTo>
                  <a:cubicBezTo>
                    <a:pt x="198" y="150"/>
                    <a:pt x="198" y="150"/>
                    <a:pt x="198" y="150"/>
                  </a:cubicBezTo>
                  <a:cubicBezTo>
                    <a:pt x="199" y="151"/>
                    <a:pt x="199" y="152"/>
                    <a:pt x="198" y="153"/>
                  </a:cubicBezTo>
                  <a:cubicBezTo>
                    <a:pt x="198" y="153"/>
                    <a:pt x="198" y="153"/>
                    <a:pt x="198" y="153"/>
                  </a:cubicBezTo>
                  <a:cubicBezTo>
                    <a:pt x="188" y="160"/>
                    <a:pt x="188" y="160"/>
                    <a:pt x="188" y="160"/>
                  </a:cubicBezTo>
                  <a:cubicBezTo>
                    <a:pt x="188" y="160"/>
                    <a:pt x="187" y="160"/>
                    <a:pt x="187" y="160"/>
                  </a:cubicBezTo>
                  <a:cubicBezTo>
                    <a:pt x="187" y="160"/>
                    <a:pt x="187" y="160"/>
                    <a:pt x="187" y="160"/>
                  </a:cubicBezTo>
                  <a:cubicBezTo>
                    <a:pt x="186" y="160"/>
                    <a:pt x="185" y="160"/>
                    <a:pt x="185" y="159"/>
                  </a:cubicBezTo>
                  <a:close/>
                  <a:moveTo>
                    <a:pt x="1" y="152"/>
                  </a:moveTo>
                  <a:cubicBezTo>
                    <a:pt x="1" y="152"/>
                    <a:pt x="1" y="152"/>
                    <a:pt x="1" y="151"/>
                  </a:cubicBezTo>
                  <a:cubicBezTo>
                    <a:pt x="1" y="151"/>
                    <a:pt x="1" y="151"/>
                    <a:pt x="1" y="151"/>
                  </a:cubicBezTo>
                  <a:cubicBezTo>
                    <a:pt x="1" y="151"/>
                    <a:pt x="0" y="150"/>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8"/>
                    <a:pt x="0" y="148"/>
                  </a:cubicBezTo>
                  <a:cubicBezTo>
                    <a:pt x="0" y="148"/>
                    <a:pt x="0" y="148"/>
                    <a:pt x="0" y="148"/>
                  </a:cubicBezTo>
                  <a:cubicBezTo>
                    <a:pt x="0" y="148"/>
                    <a:pt x="0" y="148"/>
                    <a:pt x="0" y="147"/>
                  </a:cubicBezTo>
                  <a:cubicBezTo>
                    <a:pt x="0" y="147"/>
                    <a:pt x="0" y="147"/>
                    <a:pt x="0" y="147"/>
                  </a:cubicBezTo>
                  <a:cubicBezTo>
                    <a:pt x="0" y="139"/>
                    <a:pt x="0" y="139"/>
                    <a:pt x="0" y="139"/>
                  </a:cubicBezTo>
                  <a:cubicBezTo>
                    <a:pt x="0" y="138"/>
                    <a:pt x="1" y="137"/>
                    <a:pt x="2" y="137"/>
                  </a:cubicBezTo>
                  <a:cubicBezTo>
                    <a:pt x="2" y="137"/>
                    <a:pt x="2" y="137"/>
                    <a:pt x="2" y="137"/>
                  </a:cubicBezTo>
                  <a:cubicBezTo>
                    <a:pt x="3" y="137"/>
                    <a:pt x="4" y="138"/>
                    <a:pt x="4" y="139"/>
                  </a:cubicBezTo>
                  <a:cubicBezTo>
                    <a:pt x="4" y="139"/>
                    <a:pt x="4" y="139"/>
                    <a:pt x="4" y="139"/>
                  </a:cubicBezTo>
                  <a:cubicBezTo>
                    <a:pt x="4" y="147"/>
                    <a:pt x="4" y="147"/>
                    <a:pt x="4" y="147"/>
                  </a:cubicBezTo>
                  <a:cubicBezTo>
                    <a:pt x="4" y="147"/>
                    <a:pt x="4" y="148"/>
                    <a:pt x="4" y="148"/>
                  </a:cubicBezTo>
                  <a:cubicBezTo>
                    <a:pt x="4" y="148"/>
                    <a:pt x="4" y="148"/>
                    <a:pt x="4" y="148"/>
                  </a:cubicBezTo>
                  <a:cubicBezTo>
                    <a:pt x="4" y="148"/>
                    <a:pt x="4" y="148"/>
                    <a:pt x="4" y="148"/>
                  </a:cubicBezTo>
                  <a:cubicBezTo>
                    <a:pt x="4" y="148"/>
                    <a:pt x="4" y="148"/>
                    <a:pt x="4" y="148"/>
                  </a:cubicBezTo>
                  <a:cubicBezTo>
                    <a:pt x="4" y="149"/>
                    <a:pt x="4" y="149"/>
                    <a:pt x="4" y="149"/>
                  </a:cubicBezTo>
                  <a:cubicBezTo>
                    <a:pt x="4" y="149"/>
                    <a:pt x="4" y="149"/>
                    <a:pt x="4" y="149"/>
                  </a:cubicBezTo>
                  <a:cubicBezTo>
                    <a:pt x="4" y="149"/>
                    <a:pt x="4" y="149"/>
                    <a:pt x="4" y="149"/>
                  </a:cubicBezTo>
                  <a:cubicBezTo>
                    <a:pt x="4" y="149"/>
                    <a:pt x="4" y="149"/>
                    <a:pt x="4" y="149"/>
                  </a:cubicBezTo>
                  <a:cubicBezTo>
                    <a:pt x="4" y="149"/>
                    <a:pt x="4" y="150"/>
                    <a:pt x="5" y="150"/>
                  </a:cubicBezTo>
                  <a:cubicBezTo>
                    <a:pt x="5" y="150"/>
                    <a:pt x="5" y="150"/>
                    <a:pt x="5" y="150"/>
                  </a:cubicBezTo>
                  <a:cubicBezTo>
                    <a:pt x="5" y="150"/>
                    <a:pt x="5" y="151"/>
                    <a:pt x="5" y="151"/>
                  </a:cubicBezTo>
                  <a:cubicBezTo>
                    <a:pt x="5" y="151"/>
                    <a:pt x="5" y="151"/>
                    <a:pt x="5" y="151"/>
                  </a:cubicBezTo>
                  <a:cubicBezTo>
                    <a:pt x="5" y="152"/>
                    <a:pt x="4" y="153"/>
                    <a:pt x="3" y="153"/>
                  </a:cubicBezTo>
                  <a:cubicBezTo>
                    <a:pt x="3" y="153"/>
                    <a:pt x="3" y="153"/>
                    <a:pt x="3" y="153"/>
                  </a:cubicBezTo>
                  <a:cubicBezTo>
                    <a:pt x="3" y="153"/>
                    <a:pt x="3" y="153"/>
                    <a:pt x="3" y="153"/>
                  </a:cubicBezTo>
                  <a:cubicBezTo>
                    <a:pt x="3" y="153"/>
                    <a:pt x="3" y="153"/>
                    <a:pt x="3" y="153"/>
                  </a:cubicBezTo>
                  <a:cubicBezTo>
                    <a:pt x="2" y="153"/>
                    <a:pt x="1" y="153"/>
                    <a:pt x="1" y="152"/>
                  </a:cubicBezTo>
                  <a:close/>
                  <a:moveTo>
                    <a:pt x="199" y="141"/>
                  </a:moveTo>
                  <a:cubicBezTo>
                    <a:pt x="199" y="129"/>
                    <a:pt x="199" y="129"/>
                    <a:pt x="199" y="129"/>
                  </a:cubicBezTo>
                  <a:cubicBezTo>
                    <a:pt x="199" y="128"/>
                    <a:pt x="200" y="127"/>
                    <a:pt x="201" y="127"/>
                  </a:cubicBezTo>
                  <a:cubicBezTo>
                    <a:pt x="201" y="127"/>
                    <a:pt x="201" y="127"/>
                    <a:pt x="201" y="127"/>
                  </a:cubicBezTo>
                  <a:cubicBezTo>
                    <a:pt x="203" y="127"/>
                    <a:pt x="203" y="128"/>
                    <a:pt x="203" y="129"/>
                  </a:cubicBezTo>
                  <a:cubicBezTo>
                    <a:pt x="203" y="129"/>
                    <a:pt x="203" y="129"/>
                    <a:pt x="203" y="129"/>
                  </a:cubicBezTo>
                  <a:cubicBezTo>
                    <a:pt x="203" y="141"/>
                    <a:pt x="203" y="141"/>
                    <a:pt x="203" y="141"/>
                  </a:cubicBezTo>
                  <a:cubicBezTo>
                    <a:pt x="203" y="142"/>
                    <a:pt x="203" y="143"/>
                    <a:pt x="201" y="143"/>
                  </a:cubicBezTo>
                  <a:cubicBezTo>
                    <a:pt x="201" y="143"/>
                    <a:pt x="201" y="143"/>
                    <a:pt x="201" y="143"/>
                  </a:cubicBezTo>
                  <a:cubicBezTo>
                    <a:pt x="200" y="143"/>
                    <a:pt x="199" y="142"/>
                    <a:pt x="199" y="141"/>
                  </a:cubicBezTo>
                  <a:close/>
                  <a:moveTo>
                    <a:pt x="2" y="129"/>
                  </a:moveTo>
                  <a:cubicBezTo>
                    <a:pt x="1" y="129"/>
                    <a:pt x="0" y="129"/>
                    <a:pt x="0" y="127"/>
                  </a:cubicBezTo>
                  <a:cubicBezTo>
                    <a:pt x="0" y="127"/>
                    <a:pt x="0" y="127"/>
                    <a:pt x="0" y="127"/>
                  </a:cubicBezTo>
                  <a:cubicBezTo>
                    <a:pt x="0" y="127"/>
                    <a:pt x="0" y="126"/>
                    <a:pt x="0" y="125"/>
                  </a:cubicBezTo>
                  <a:cubicBezTo>
                    <a:pt x="0" y="125"/>
                    <a:pt x="0" y="125"/>
                    <a:pt x="0" y="125"/>
                  </a:cubicBezTo>
                  <a:cubicBezTo>
                    <a:pt x="0" y="125"/>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4"/>
                    <a:pt x="1" y="124"/>
                    <a:pt x="1" y="124"/>
                  </a:cubicBezTo>
                  <a:cubicBezTo>
                    <a:pt x="1" y="123"/>
                    <a:pt x="1" y="123"/>
                    <a:pt x="1" y="123"/>
                  </a:cubicBezTo>
                  <a:cubicBezTo>
                    <a:pt x="1" y="123"/>
                    <a:pt x="1" y="123"/>
                    <a:pt x="1" y="123"/>
                  </a:cubicBezTo>
                  <a:cubicBezTo>
                    <a:pt x="1" y="122"/>
                    <a:pt x="2" y="121"/>
                    <a:pt x="2" y="120"/>
                  </a:cubicBezTo>
                  <a:cubicBezTo>
                    <a:pt x="2" y="120"/>
                    <a:pt x="2" y="120"/>
                    <a:pt x="2" y="120"/>
                  </a:cubicBezTo>
                  <a:cubicBezTo>
                    <a:pt x="2" y="120"/>
                    <a:pt x="2" y="120"/>
                    <a:pt x="2" y="120"/>
                  </a:cubicBezTo>
                  <a:cubicBezTo>
                    <a:pt x="2" y="120"/>
                    <a:pt x="2" y="120"/>
                    <a:pt x="2" y="120"/>
                  </a:cubicBezTo>
                  <a:cubicBezTo>
                    <a:pt x="2" y="119"/>
                    <a:pt x="3" y="119"/>
                    <a:pt x="3" y="119"/>
                  </a:cubicBezTo>
                  <a:cubicBezTo>
                    <a:pt x="3" y="119"/>
                    <a:pt x="3" y="119"/>
                    <a:pt x="3" y="119"/>
                  </a:cubicBezTo>
                  <a:cubicBezTo>
                    <a:pt x="3" y="119"/>
                    <a:pt x="3" y="118"/>
                    <a:pt x="4" y="118"/>
                  </a:cubicBezTo>
                  <a:cubicBezTo>
                    <a:pt x="4" y="118"/>
                    <a:pt x="4" y="118"/>
                    <a:pt x="4" y="118"/>
                  </a:cubicBezTo>
                  <a:cubicBezTo>
                    <a:pt x="4" y="117"/>
                    <a:pt x="4" y="117"/>
                    <a:pt x="4" y="117"/>
                  </a:cubicBezTo>
                  <a:cubicBezTo>
                    <a:pt x="4" y="117"/>
                    <a:pt x="4" y="117"/>
                    <a:pt x="4" y="117"/>
                  </a:cubicBezTo>
                  <a:cubicBezTo>
                    <a:pt x="5" y="117"/>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5" y="116"/>
                    <a:pt x="5" y="116"/>
                    <a:pt x="5" y="116"/>
                  </a:cubicBezTo>
                  <a:cubicBezTo>
                    <a:pt x="6" y="115"/>
                    <a:pt x="8" y="115"/>
                    <a:pt x="8" y="116"/>
                  </a:cubicBezTo>
                  <a:cubicBezTo>
                    <a:pt x="8" y="116"/>
                    <a:pt x="8" y="116"/>
                    <a:pt x="8" y="116"/>
                  </a:cubicBezTo>
                  <a:cubicBezTo>
                    <a:pt x="9" y="117"/>
                    <a:pt x="9" y="118"/>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8" y="119"/>
                    <a:pt x="8" y="119"/>
                  </a:cubicBezTo>
                  <a:cubicBezTo>
                    <a:pt x="8" y="119"/>
                    <a:pt x="7" y="119"/>
                    <a:pt x="7" y="120"/>
                  </a:cubicBezTo>
                  <a:cubicBezTo>
                    <a:pt x="7" y="120"/>
                    <a:pt x="7" y="120"/>
                    <a:pt x="7" y="120"/>
                  </a:cubicBezTo>
                  <a:cubicBezTo>
                    <a:pt x="7" y="120"/>
                    <a:pt x="7" y="120"/>
                    <a:pt x="7" y="120"/>
                  </a:cubicBezTo>
                  <a:cubicBezTo>
                    <a:pt x="7" y="120"/>
                    <a:pt x="7" y="120"/>
                    <a:pt x="7" y="120"/>
                  </a:cubicBezTo>
                  <a:cubicBezTo>
                    <a:pt x="7" y="120"/>
                    <a:pt x="6" y="121"/>
                    <a:pt x="6" y="121"/>
                  </a:cubicBezTo>
                  <a:cubicBezTo>
                    <a:pt x="6" y="121"/>
                    <a:pt x="6" y="121"/>
                    <a:pt x="6" y="121"/>
                  </a:cubicBezTo>
                  <a:cubicBezTo>
                    <a:pt x="6" y="121"/>
                    <a:pt x="6" y="122"/>
                    <a:pt x="6" y="122"/>
                  </a:cubicBezTo>
                  <a:cubicBezTo>
                    <a:pt x="6" y="122"/>
                    <a:pt x="6" y="122"/>
                    <a:pt x="6" y="122"/>
                  </a:cubicBezTo>
                  <a:cubicBezTo>
                    <a:pt x="6" y="122"/>
                    <a:pt x="6" y="122"/>
                    <a:pt x="6" y="122"/>
                  </a:cubicBezTo>
                  <a:cubicBezTo>
                    <a:pt x="6" y="122"/>
                    <a:pt x="6" y="122"/>
                    <a:pt x="6" y="122"/>
                  </a:cubicBezTo>
                  <a:cubicBezTo>
                    <a:pt x="5" y="123"/>
                    <a:pt x="5" y="123"/>
                    <a:pt x="5" y="124"/>
                  </a:cubicBezTo>
                  <a:cubicBezTo>
                    <a:pt x="5" y="124"/>
                    <a:pt x="5" y="124"/>
                    <a:pt x="5" y="124"/>
                  </a:cubicBezTo>
                  <a:cubicBezTo>
                    <a:pt x="5" y="124"/>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5" y="125"/>
                    <a:pt x="5" y="125"/>
                    <a:pt x="5" y="125"/>
                  </a:cubicBezTo>
                  <a:cubicBezTo>
                    <a:pt x="4" y="125"/>
                    <a:pt x="4" y="126"/>
                    <a:pt x="4" y="126"/>
                  </a:cubicBezTo>
                  <a:cubicBezTo>
                    <a:pt x="4" y="126"/>
                    <a:pt x="4" y="126"/>
                    <a:pt x="4" y="126"/>
                  </a:cubicBezTo>
                  <a:cubicBezTo>
                    <a:pt x="4" y="126"/>
                    <a:pt x="4" y="127"/>
                    <a:pt x="4" y="127"/>
                  </a:cubicBezTo>
                  <a:cubicBezTo>
                    <a:pt x="4" y="127"/>
                    <a:pt x="4" y="127"/>
                    <a:pt x="4" y="127"/>
                  </a:cubicBezTo>
                  <a:cubicBezTo>
                    <a:pt x="4" y="129"/>
                    <a:pt x="3" y="129"/>
                    <a:pt x="2" y="129"/>
                  </a:cubicBezTo>
                  <a:cubicBezTo>
                    <a:pt x="2" y="129"/>
                    <a:pt x="2" y="129"/>
                    <a:pt x="2" y="129"/>
                  </a:cubicBezTo>
                  <a:cubicBezTo>
                    <a:pt x="2" y="129"/>
                    <a:pt x="2" y="129"/>
                    <a:pt x="2" y="129"/>
                  </a:cubicBezTo>
                  <a:close/>
                  <a:moveTo>
                    <a:pt x="199" y="117"/>
                  </a:moveTo>
                  <a:cubicBezTo>
                    <a:pt x="199" y="115"/>
                    <a:pt x="199" y="115"/>
                    <a:pt x="199" y="115"/>
                  </a:cubicBezTo>
                  <a:cubicBezTo>
                    <a:pt x="199" y="113"/>
                    <a:pt x="198" y="111"/>
                    <a:pt x="196" y="110"/>
                  </a:cubicBezTo>
                  <a:cubicBezTo>
                    <a:pt x="196" y="110"/>
                    <a:pt x="196" y="110"/>
                    <a:pt x="196" y="110"/>
                  </a:cubicBezTo>
                  <a:cubicBezTo>
                    <a:pt x="195" y="109"/>
                    <a:pt x="195" y="109"/>
                    <a:pt x="195" y="109"/>
                  </a:cubicBezTo>
                  <a:cubicBezTo>
                    <a:pt x="194" y="108"/>
                    <a:pt x="194" y="107"/>
                    <a:pt x="194" y="106"/>
                  </a:cubicBezTo>
                  <a:cubicBezTo>
                    <a:pt x="194" y="106"/>
                    <a:pt x="194" y="106"/>
                    <a:pt x="194" y="106"/>
                  </a:cubicBezTo>
                  <a:cubicBezTo>
                    <a:pt x="195" y="105"/>
                    <a:pt x="196" y="105"/>
                    <a:pt x="197" y="105"/>
                  </a:cubicBezTo>
                  <a:cubicBezTo>
                    <a:pt x="197" y="105"/>
                    <a:pt x="197" y="105"/>
                    <a:pt x="197" y="105"/>
                  </a:cubicBezTo>
                  <a:cubicBezTo>
                    <a:pt x="198" y="106"/>
                    <a:pt x="198" y="106"/>
                    <a:pt x="198" y="106"/>
                  </a:cubicBezTo>
                  <a:cubicBezTo>
                    <a:pt x="202" y="108"/>
                    <a:pt x="203" y="111"/>
                    <a:pt x="203" y="115"/>
                  </a:cubicBezTo>
                  <a:cubicBezTo>
                    <a:pt x="203" y="115"/>
                    <a:pt x="203" y="115"/>
                    <a:pt x="203" y="115"/>
                  </a:cubicBezTo>
                  <a:cubicBezTo>
                    <a:pt x="203" y="117"/>
                    <a:pt x="203" y="117"/>
                    <a:pt x="203" y="117"/>
                  </a:cubicBezTo>
                  <a:cubicBezTo>
                    <a:pt x="203" y="118"/>
                    <a:pt x="203" y="119"/>
                    <a:pt x="201" y="119"/>
                  </a:cubicBezTo>
                  <a:cubicBezTo>
                    <a:pt x="201" y="119"/>
                    <a:pt x="201" y="119"/>
                    <a:pt x="201" y="119"/>
                  </a:cubicBezTo>
                  <a:cubicBezTo>
                    <a:pt x="200" y="119"/>
                    <a:pt x="199" y="118"/>
                    <a:pt x="199" y="117"/>
                  </a:cubicBezTo>
                  <a:close/>
                  <a:moveTo>
                    <a:pt x="10" y="108"/>
                  </a:moveTo>
                  <a:cubicBezTo>
                    <a:pt x="10" y="108"/>
                    <a:pt x="10" y="106"/>
                    <a:pt x="11" y="106"/>
                  </a:cubicBezTo>
                  <a:cubicBezTo>
                    <a:pt x="11" y="106"/>
                    <a:pt x="11" y="106"/>
                    <a:pt x="11" y="106"/>
                  </a:cubicBezTo>
                  <a:cubicBezTo>
                    <a:pt x="11" y="105"/>
                    <a:pt x="12" y="105"/>
                    <a:pt x="13" y="104"/>
                  </a:cubicBezTo>
                  <a:cubicBezTo>
                    <a:pt x="13" y="104"/>
                    <a:pt x="13" y="104"/>
                    <a:pt x="13" y="104"/>
                  </a:cubicBezTo>
                  <a:cubicBezTo>
                    <a:pt x="13" y="104"/>
                    <a:pt x="13" y="104"/>
                    <a:pt x="12" y="104"/>
                  </a:cubicBezTo>
                  <a:cubicBezTo>
                    <a:pt x="12" y="104"/>
                    <a:pt x="12" y="104"/>
                    <a:pt x="12" y="104"/>
                  </a:cubicBezTo>
                  <a:cubicBezTo>
                    <a:pt x="11" y="104"/>
                    <a:pt x="11" y="103"/>
                    <a:pt x="11" y="102"/>
                  </a:cubicBezTo>
                  <a:cubicBezTo>
                    <a:pt x="11" y="102"/>
                    <a:pt x="11" y="102"/>
                    <a:pt x="11" y="102"/>
                  </a:cubicBezTo>
                  <a:cubicBezTo>
                    <a:pt x="11" y="100"/>
                    <a:pt x="12" y="100"/>
                    <a:pt x="13" y="100"/>
                  </a:cubicBezTo>
                  <a:cubicBezTo>
                    <a:pt x="13" y="100"/>
                    <a:pt x="13" y="100"/>
                    <a:pt x="13" y="100"/>
                  </a:cubicBezTo>
                  <a:cubicBezTo>
                    <a:pt x="14" y="100"/>
                    <a:pt x="15" y="100"/>
                    <a:pt x="16" y="100"/>
                  </a:cubicBezTo>
                  <a:cubicBezTo>
                    <a:pt x="16" y="100"/>
                    <a:pt x="16" y="100"/>
                    <a:pt x="16" y="100"/>
                  </a:cubicBezTo>
                  <a:cubicBezTo>
                    <a:pt x="18" y="100"/>
                    <a:pt x="18" y="102"/>
                    <a:pt x="19" y="102"/>
                  </a:cubicBezTo>
                  <a:cubicBezTo>
                    <a:pt x="19" y="102"/>
                    <a:pt x="19" y="102"/>
                    <a:pt x="19" y="102"/>
                  </a:cubicBezTo>
                  <a:cubicBezTo>
                    <a:pt x="19" y="103"/>
                    <a:pt x="19" y="104"/>
                    <a:pt x="19" y="105"/>
                  </a:cubicBezTo>
                  <a:cubicBezTo>
                    <a:pt x="19" y="105"/>
                    <a:pt x="19" y="105"/>
                    <a:pt x="19" y="105"/>
                  </a:cubicBezTo>
                  <a:cubicBezTo>
                    <a:pt x="19" y="105"/>
                    <a:pt x="19" y="106"/>
                    <a:pt x="19" y="106"/>
                  </a:cubicBezTo>
                  <a:cubicBezTo>
                    <a:pt x="19" y="106"/>
                    <a:pt x="19" y="106"/>
                    <a:pt x="19" y="106"/>
                  </a:cubicBezTo>
                  <a:cubicBezTo>
                    <a:pt x="18" y="106"/>
                    <a:pt x="18" y="107"/>
                    <a:pt x="17" y="108"/>
                  </a:cubicBezTo>
                  <a:cubicBezTo>
                    <a:pt x="17" y="108"/>
                    <a:pt x="17" y="108"/>
                    <a:pt x="17" y="108"/>
                  </a:cubicBezTo>
                  <a:cubicBezTo>
                    <a:pt x="15" y="108"/>
                    <a:pt x="14" y="108"/>
                    <a:pt x="13" y="109"/>
                  </a:cubicBezTo>
                  <a:cubicBezTo>
                    <a:pt x="13" y="109"/>
                    <a:pt x="13" y="109"/>
                    <a:pt x="13" y="109"/>
                  </a:cubicBezTo>
                  <a:cubicBezTo>
                    <a:pt x="13" y="109"/>
                    <a:pt x="12" y="109"/>
                    <a:pt x="12" y="109"/>
                  </a:cubicBezTo>
                  <a:cubicBezTo>
                    <a:pt x="12" y="109"/>
                    <a:pt x="12" y="109"/>
                    <a:pt x="12" y="109"/>
                  </a:cubicBezTo>
                  <a:cubicBezTo>
                    <a:pt x="11" y="109"/>
                    <a:pt x="11" y="109"/>
                    <a:pt x="10" y="108"/>
                  </a:cubicBezTo>
                  <a:close/>
                  <a:moveTo>
                    <a:pt x="185" y="103"/>
                  </a:moveTo>
                  <a:cubicBezTo>
                    <a:pt x="184" y="102"/>
                    <a:pt x="184" y="102"/>
                    <a:pt x="184" y="102"/>
                  </a:cubicBezTo>
                  <a:cubicBezTo>
                    <a:pt x="183" y="102"/>
                    <a:pt x="183" y="101"/>
                    <a:pt x="183" y="101"/>
                  </a:cubicBezTo>
                  <a:cubicBezTo>
                    <a:pt x="183" y="101"/>
                    <a:pt x="183" y="101"/>
                    <a:pt x="183" y="101"/>
                  </a:cubicBezTo>
                  <a:cubicBezTo>
                    <a:pt x="183" y="100"/>
                    <a:pt x="183" y="99"/>
                    <a:pt x="184" y="99"/>
                  </a:cubicBezTo>
                  <a:cubicBezTo>
                    <a:pt x="184" y="99"/>
                    <a:pt x="184" y="99"/>
                    <a:pt x="184" y="99"/>
                  </a:cubicBezTo>
                  <a:cubicBezTo>
                    <a:pt x="193" y="93"/>
                    <a:pt x="193" y="93"/>
                    <a:pt x="193" y="93"/>
                  </a:cubicBezTo>
                  <a:cubicBezTo>
                    <a:pt x="194" y="93"/>
                    <a:pt x="196" y="93"/>
                    <a:pt x="196" y="94"/>
                  </a:cubicBezTo>
                  <a:cubicBezTo>
                    <a:pt x="196" y="94"/>
                    <a:pt x="196" y="94"/>
                    <a:pt x="196" y="94"/>
                  </a:cubicBezTo>
                  <a:cubicBezTo>
                    <a:pt x="197" y="95"/>
                    <a:pt x="196" y="96"/>
                    <a:pt x="195" y="97"/>
                  </a:cubicBezTo>
                  <a:cubicBezTo>
                    <a:pt x="195" y="97"/>
                    <a:pt x="195" y="97"/>
                    <a:pt x="195" y="97"/>
                  </a:cubicBezTo>
                  <a:cubicBezTo>
                    <a:pt x="188" y="101"/>
                    <a:pt x="188" y="101"/>
                    <a:pt x="188" y="101"/>
                  </a:cubicBezTo>
                  <a:cubicBezTo>
                    <a:pt x="187" y="102"/>
                    <a:pt x="187" y="102"/>
                    <a:pt x="187" y="102"/>
                  </a:cubicBezTo>
                  <a:cubicBezTo>
                    <a:pt x="187" y="102"/>
                    <a:pt x="187" y="102"/>
                    <a:pt x="187" y="102"/>
                  </a:cubicBezTo>
                  <a:cubicBezTo>
                    <a:pt x="187" y="103"/>
                    <a:pt x="186" y="103"/>
                    <a:pt x="186" y="103"/>
                  </a:cubicBezTo>
                  <a:cubicBezTo>
                    <a:pt x="186" y="103"/>
                    <a:pt x="186" y="103"/>
                    <a:pt x="186" y="103"/>
                  </a:cubicBezTo>
                  <a:cubicBezTo>
                    <a:pt x="185" y="103"/>
                    <a:pt x="185" y="103"/>
                    <a:pt x="185" y="103"/>
                  </a:cubicBezTo>
                  <a:close/>
                  <a:moveTo>
                    <a:pt x="2" y="96"/>
                  </a:moveTo>
                  <a:cubicBezTo>
                    <a:pt x="2" y="96"/>
                    <a:pt x="2" y="96"/>
                    <a:pt x="2" y="96"/>
                  </a:cubicBezTo>
                  <a:cubicBezTo>
                    <a:pt x="2" y="96"/>
                    <a:pt x="2" y="96"/>
                    <a:pt x="2" y="96"/>
                  </a:cubicBezTo>
                  <a:cubicBezTo>
                    <a:pt x="2" y="95"/>
                    <a:pt x="2" y="95"/>
                    <a:pt x="1" y="95"/>
                  </a:cubicBezTo>
                  <a:cubicBezTo>
                    <a:pt x="1" y="95"/>
                    <a:pt x="1" y="95"/>
                    <a:pt x="1" y="95"/>
                  </a:cubicBezTo>
                  <a:cubicBezTo>
                    <a:pt x="1" y="94"/>
                    <a:pt x="1" y="94"/>
                    <a:pt x="1" y="94"/>
                  </a:cubicBezTo>
                  <a:cubicBezTo>
                    <a:pt x="1" y="94"/>
                    <a:pt x="1" y="93"/>
                    <a:pt x="1" y="93"/>
                  </a:cubicBezTo>
                  <a:cubicBezTo>
                    <a:pt x="1" y="93"/>
                    <a:pt x="1" y="93"/>
                    <a:pt x="1" y="93"/>
                  </a:cubicBezTo>
                  <a:cubicBezTo>
                    <a:pt x="1" y="92"/>
                    <a:pt x="0" y="91"/>
                    <a:pt x="0" y="91"/>
                  </a:cubicBezTo>
                  <a:cubicBezTo>
                    <a:pt x="0" y="91"/>
                    <a:pt x="0" y="91"/>
                    <a:pt x="0" y="91"/>
                  </a:cubicBezTo>
                  <a:cubicBezTo>
                    <a:pt x="0" y="90"/>
                    <a:pt x="0" y="90"/>
                    <a:pt x="0" y="90"/>
                  </a:cubicBezTo>
                  <a:cubicBezTo>
                    <a:pt x="0" y="90"/>
                    <a:pt x="0" y="90"/>
                    <a:pt x="0" y="90"/>
                  </a:cubicBezTo>
                  <a:cubicBezTo>
                    <a:pt x="0" y="90"/>
                    <a:pt x="0" y="89"/>
                    <a:pt x="0" y="89"/>
                  </a:cubicBezTo>
                  <a:cubicBezTo>
                    <a:pt x="0" y="89"/>
                    <a:pt x="0" y="89"/>
                    <a:pt x="0" y="89"/>
                  </a:cubicBezTo>
                  <a:cubicBezTo>
                    <a:pt x="0" y="83"/>
                    <a:pt x="0" y="83"/>
                    <a:pt x="0" y="83"/>
                  </a:cubicBezTo>
                  <a:cubicBezTo>
                    <a:pt x="0" y="82"/>
                    <a:pt x="1" y="81"/>
                    <a:pt x="2" y="81"/>
                  </a:cubicBezTo>
                  <a:cubicBezTo>
                    <a:pt x="2" y="81"/>
                    <a:pt x="2" y="81"/>
                    <a:pt x="2" y="81"/>
                  </a:cubicBezTo>
                  <a:cubicBezTo>
                    <a:pt x="3" y="81"/>
                    <a:pt x="4" y="82"/>
                    <a:pt x="4" y="83"/>
                  </a:cubicBezTo>
                  <a:cubicBezTo>
                    <a:pt x="4" y="83"/>
                    <a:pt x="4" y="83"/>
                    <a:pt x="4" y="83"/>
                  </a:cubicBezTo>
                  <a:cubicBezTo>
                    <a:pt x="4" y="89"/>
                    <a:pt x="4" y="89"/>
                    <a:pt x="4" y="89"/>
                  </a:cubicBezTo>
                  <a:cubicBezTo>
                    <a:pt x="4" y="89"/>
                    <a:pt x="4" y="89"/>
                    <a:pt x="4" y="90"/>
                  </a:cubicBezTo>
                  <a:cubicBezTo>
                    <a:pt x="4" y="90"/>
                    <a:pt x="4" y="90"/>
                    <a:pt x="4" y="90"/>
                  </a:cubicBezTo>
                  <a:cubicBezTo>
                    <a:pt x="4" y="90"/>
                    <a:pt x="4" y="90"/>
                    <a:pt x="4" y="90"/>
                  </a:cubicBezTo>
                  <a:cubicBezTo>
                    <a:pt x="4" y="90"/>
                    <a:pt x="4" y="90"/>
                    <a:pt x="4" y="90"/>
                  </a:cubicBezTo>
                  <a:cubicBezTo>
                    <a:pt x="4" y="91"/>
                    <a:pt x="4" y="91"/>
                    <a:pt x="5" y="92"/>
                  </a:cubicBezTo>
                  <a:cubicBezTo>
                    <a:pt x="5" y="92"/>
                    <a:pt x="5" y="92"/>
                    <a:pt x="5" y="92"/>
                  </a:cubicBezTo>
                  <a:cubicBezTo>
                    <a:pt x="5" y="92"/>
                    <a:pt x="5" y="92"/>
                    <a:pt x="5" y="93"/>
                  </a:cubicBezTo>
                  <a:cubicBezTo>
                    <a:pt x="5" y="93"/>
                    <a:pt x="5" y="93"/>
                    <a:pt x="5" y="93"/>
                  </a:cubicBezTo>
                  <a:cubicBezTo>
                    <a:pt x="5" y="93"/>
                    <a:pt x="5" y="93"/>
                    <a:pt x="5" y="93"/>
                  </a:cubicBezTo>
                  <a:cubicBezTo>
                    <a:pt x="5" y="93"/>
                    <a:pt x="5" y="94"/>
                    <a:pt x="5" y="94"/>
                  </a:cubicBezTo>
                  <a:cubicBezTo>
                    <a:pt x="5" y="94"/>
                    <a:pt x="5" y="94"/>
                    <a:pt x="5" y="94"/>
                  </a:cubicBezTo>
                  <a:cubicBezTo>
                    <a:pt x="5" y="94"/>
                    <a:pt x="5" y="94"/>
                    <a:pt x="5" y="94"/>
                  </a:cubicBezTo>
                  <a:cubicBezTo>
                    <a:pt x="5" y="94"/>
                    <a:pt x="5" y="94"/>
                    <a:pt x="5" y="94"/>
                  </a:cubicBezTo>
                  <a:cubicBezTo>
                    <a:pt x="6" y="95"/>
                    <a:pt x="6" y="96"/>
                    <a:pt x="5" y="97"/>
                  </a:cubicBezTo>
                  <a:cubicBezTo>
                    <a:pt x="5" y="97"/>
                    <a:pt x="5" y="97"/>
                    <a:pt x="5" y="97"/>
                  </a:cubicBezTo>
                  <a:cubicBezTo>
                    <a:pt x="4" y="97"/>
                    <a:pt x="4" y="97"/>
                    <a:pt x="4" y="97"/>
                  </a:cubicBezTo>
                  <a:cubicBezTo>
                    <a:pt x="4" y="97"/>
                    <a:pt x="4" y="97"/>
                    <a:pt x="4" y="97"/>
                  </a:cubicBezTo>
                  <a:cubicBezTo>
                    <a:pt x="3" y="97"/>
                    <a:pt x="2" y="96"/>
                    <a:pt x="2" y="96"/>
                  </a:cubicBezTo>
                  <a:close/>
                  <a:moveTo>
                    <a:pt x="199" y="86"/>
                  </a:moveTo>
                  <a:cubicBezTo>
                    <a:pt x="199" y="74"/>
                    <a:pt x="199" y="74"/>
                    <a:pt x="199" y="74"/>
                  </a:cubicBezTo>
                  <a:cubicBezTo>
                    <a:pt x="199" y="73"/>
                    <a:pt x="200" y="72"/>
                    <a:pt x="201" y="72"/>
                  </a:cubicBezTo>
                  <a:cubicBezTo>
                    <a:pt x="201" y="72"/>
                    <a:pt x="201" y="72"/>
                    <a:pt x="201" y="72"/>
                  </a:cubicBezTo>
                  <a:cubicBezTo>
                    <a:pt x="203" y="72"/>
                    <a:pt x="203" y="73"/>
                    <a:pt x="203" y="74"/>
                  </a:cubicBezTo>
                  <a:cubicBezTo>
                    <a:pt x="203" y="74"/>
                    <a:pt x="203" y="74"/>
                    <a:pt x="203" y="74"/>
                  </a:cubicBezTo>
                  <a:cubicBezTo>
                    <a:pt x="203" y="86"/>
                    <a:pt x="203" y="86"/>
                    <a:pt x="203" y="86"/>
                  </a:cubicBezTo>
                  <a:cubicBezTo>
                    <a:pt x="203" y="87"/>
                    <a:pt x="203" y="88"/>
                    <a:pt x="201" y="88"/>
                  </a:cubicBezTo>
                  <a:cubicBezTo>
                    <a:pt x="201" y="88"/>
                    <a:pt x="201" y="88"/>
                    <a:pt x="201" y="88"/>
                  </a:cubicBezTo>
                  <a:cubicBezTo>
                    <a:pt x="200" y="88"/>
                    <a:pt x="199" y="87"/>
                    <a:pt x="199" y="86"/>
                  </a:cubicBezTo>
                  <a:close/>
                  <a:moveTo>
                    <a:pt x="0" y="71"/>
                  </a:moveTo>
                  <a:cubicBezTo>
                    <a:pt x="0" y="69"/>
                    <a:pt x="0" y="69"/>
                    <a:pt x="0" y="69"/>
                  </a:cubicBezTo>
                  <a:cubicBezTo>
                    <a:pt x="0" y="68"/>
                    <a:pt x="0" y="67"/>
                    <a:pt x="0" y="66"/>
                  </a:cubicBezTo>
                  <a:cubicBezTo>
                    <a:pt x="0" y="66"/>
                    <a:pt x="0" y="66"/>
                    <a:pt x="0" y="66"/>
                  </a:cubicBezTo>
                  <a:cubicBezTo>
                    <a:pt x="0" y="66"/>
                    <a:pt x="1" y="66"/>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5"/>
                    <a:pt x="1" y="65"/>
                  </a:cubicBezTo>
                  <a:cubicBezTo>
                    <a:pt x="1" y="65"/>
                    <a:pt x="1" y="64"/>
                    <a:pt x="1" y="64"/>
                  </a:cubicBezTo>
                  <a:cubicBezTo>
                    <a:pt x="1" y="64"/>
                    <a:pt x="1" y="64"/>
                    <a:pt x="1" y="64"/>
                  </a:cubicBezTo>
                  <a:cubicBezTo>
                    <a:pt x="1" y="63"/>
                    <a:pt x="2" y="62"/>
                    <a:pt x="2" y="62"/>
                  </a:cubicBezTo>
                  <a:cubicBezTo>
                    <a:pt x="2" y="62"/>
                    <a:pt x="2" y="62"/>
                    <a:pt x="2" y="62"/>
                  </a:cubicBezTo>
                  <a:cubicBezTo>
                    <a:pt x="2" y="61"/>
                    <a:pt x="3" y="61"/>
                    <a:pt x="3" y="60"/>
                  </a:cubicBezTo>
                  <a:cubicBezTo>
                    <a:pt x="3" y="60"/>
                    <a:pt x="3" y="60"/>
                    <a:pt x="3" y="60"/>
                  </a:cubicBezTo>
                  <a:cubicBezTo>
                    <a:pt x="3" y="60"/>
                    <a:pt x="3" y="60"/>
                    <a:pt x="3" y="59"/>
                  </a:cubicBezTo>
                  <a:cubicBezTo>
                    <a:pt x="3" y="59"/>
                    <a:pt x="3" y="59"/>
                    <a:pt x="3" y="59"/>
                  </a:cubicBezTo>
                  <a:cubicBezTo>
                    <a:pt x="4" y="59"/>
                    <a:pt x="4" y="59"/>
                    <a:pt x="4" y="59"/>
                  </a:cubicBezTo>
                  <a:cubicBezTo>
                    <a:pt x="4" y="59"/>
                    <a:pt x="4" y="59"/>
                    <a:pt x="4" y="59"/>
                  </a:cubicBezTo>
                  <a:cubicBezTo>
                    <a:pt x="4" y="58"/>
                    <a:pt x="6" y="58"/>
                    <a:pt x="7" y="59"/>
                  </a:cubicBezTo>
                  <a:cubicBezTo>
                    <a:pt x="7" y="59"/>
                    <a:pt x="7" y="59"/>
                    <a:pt x="7" y="59"/>
                  </a:cubicBezTo>
                  <a:cubicBezTo>
                    <a:pt x="7" y="59"/>
                    <a:pt x="8" y="61"/>
                    <a:pt x="7" y="61"/>
                  </a:cubicBezTo>
                  <a:cubicBezTo>
                    <a:pt x="7" y="61"/>
                    <a:pt x="7" y="61"/>
                    <a:pt x="7" y="61"/>
                  </a:cubicBezTo>
                  <a:cubicBezTo>
                    <a:pt x="7" y="61"/>
                    <a:pt x="7" y="62"/>
                    <a:pt x="7" y="62"/>
                  </a:cubicBezTo>
                  <a:cubicBezTo>
                    <a:pt x="7" y="62"/>
                    <a:pt x="7" y="62"/>
                    <a:pt x="7" y="62"/>
                  </a:cubicBezTo>
                  <a:cubicBezTo>
                    <a:pt x="6" y="62"/>
                    <a:pt x="6" y="62"/>
                    <a:pt x="6" y="62"/>
                  </a:cubicBezTo>
                  <a:cubicBezTo>
                    <a:pt x="6" y="62"/>
                    <a:pt x="6" y="62"/>
                    <a:pt x="6" y="62"/>
                  </a:cubicBezTo>
                  <a:cubicBezTo>
                    <a:pt x="6" y="62"/>
                    <a:pt x="6" y="62"/>
                    <a:pt x="6" y="62"/>
                  </a:cubicBezTo>
                  <a:cubicBezTo>
                    <a:pt x="6" y="62"/>
                    <a:pt x="6" y="62"/>
                    <a:pt x="6" y="62"/>
                  </a:cubicBezTo>
                  <a:cubicBezTo>
                    <a:pt x="6" y="62"/>
                    <a:pt x="6" y="62"/>
                    <a:pt x="6" y="62"/>
                  </a:cubicBezTo>
                  <a:cubicBezTo>
                    <a:pt x="6" y="62"/>
                    <a:pt x="6" y="63"/>
                    <a:pt x="6" y="63"/>
                  </a:cubicBezTo>
                  <a:cubicBezTo>
                    <a:pt x="6" y="63"/>
                    <a:pt x="6" y="63"/>
                    <a:pt x="6" y="63"/>
                  </a:cubicBezTo>
                  <a:cubicBezTo>
                    <a:pt x="5" y="64"/>
                    <a:pt x="5" y="64"/>
                    <a:pt x="5" y="65"/>
                  </a:cubicBezTo>
                  <a:cubicBezTo>
                    <a:pt x="5" y="65"/>
                    <a:pt x="5" y="65"/>
                    <a:pt x="5" y="65"/>
                  </a:cubicBezTo>
                  <a:cubicBezTo>
                    <a:pt x="5" y="65"/>
                    <a:pt x="5" y="66"/>
                    <a:pt x="5" y="66"/>
                  </a:cubicBezTo>
                  <a:cubicBezTo>
                    <a:pt x="5" y="66"/>
                    <a:pt x="5" y="66"/>
                    <a:pt x="5" y="66"/>
                  </a:cubicBezTo>
                  <a:cubicBezTo>
                    <a:pt x="5" y="66"/>
                    <a:pt x="5" y="66"/>
                    <a:pt x="5" y="66"/>
                  </a:cubicBezTo>
                  <a:cubicBezTo>
                    <a:pt x="5" y="66"/>
                    <a:pt x="5" y="66"/>
                    <a:pt x="5" y="66"/>
                  </a:cubicBezTo>
                  <a:cubicBezTo>
                    <a:pt x="4" y="67"/>
                    <a:pt x="4" y="67"/>
                    <a:pt x="4" y="67"/>
                  </a:cubicBezTo>
                  <a:cubicBezTo>
                    <a:pt x="4" y="67"/>
                    <a:pt x="4" y="67"/>
                    <a:pt x="4" y="67"/>
                  </a:cubicBezTo>
                  <a:cubicBezTo>
                    <a:pt x="4" y="68"/>
                    <a:pt x="4" y="68"/>
                    <a:pt x="4" y="69"/>
                  </a:cubicBezTo>
                  <a:cubicBezTo>
                    <a:pt x="4" y="69"/>
                    <a:pt x="4" y="69"/>
                    <a:pt x="4" y="69"/>
                  </a:cubicBezTo>
                  <a:cubicBezTo>
                    <a:pt x="4" y="71"/>
                    <a:pt x="4" y="71"/>
                    <a:pt x="4" y="71"/>
                  </a:cubicBezTo>
                  <a:cubicBezTo>
                    <a:pt x="4" y="72"/>
                    <a:pt x="3" y="73"/>
                    <a:pt x="2" y="73"/>
                  </a:cubicBezTo>
                  <a:cubicBezTo>
                    <a:pt x="2" y="73"/>
                    <a:pt x="2" y="73"/>
                    <a:pt x="2" y="73"/>
                  </a:cubicBezTo>
                  <a:cubicBezTo>
                    <a:pt x="1" y="73"/>
                    <a:pt x="0" y="72"/>
                    <a:pt x="0" y="71"/>
                  </a:cubicBezTo>
                  <a:close/>
                  <a:moveTo>
                    <a:pt x="199" y="62"/>
                  </a:moveTo>
                  <a:cubicBezTo>
                    <a:pt x="199" y="56"/>
                    <a:pt x="199" y="56"/>
                    <a:pt x="199" y="56"/>
                  </a:cubicBezTo>
                  <a:cubicBezTo>
                    <a:pt x="199" y="55"/>
                    <a:pt x="199" y="53"/>
                    <a:pt x="198" y="52"/>
                  </a:cubicBezTo>
                  <a:cubicBezTo>
                    <a:pt x="198" y="52"/>
                    <a:pt x="198" y="52"/>
                    <a:pt x="198" y="52"/>
                  </a:cubicBezTo>
                  <a:cubicBezTo>
                    <a:pt x="198" y="52"/>
                    <a:pt x="198" y="52"/>
                    <a:pt x="198" y="52"/>
                  </a:cubicBezTo>
                  <a:cubicBezTo>
                    <a:pt x="197" y="51"/>
                    <a:pt x="197" y="50"/>
                    <a:pt x="198" y="49"/>
                  </a:cubicBezTo>
                  <a:cubicBezTo>
                    <a:pt x="198" y="49"/>
                    <a:pt x="198" y="49"/>
                    <a:pt x="198" y="49"/>
                  </a:cubicBezTo>
                  <a:cubicBezTo>
                    <a:pt x="199" y="49"/>
                    <a:pt x="200" y="49"/>
                    <a:pt x="201" y="50"/>
                  </a:cubicBezTo>
                  <a:cubicBezTo>
                    <a:pt x="201" y="50"/>
                    <a:pt x="201" y="50"/>
                    <a:pt x="201" y="50"/>
                  </a:cubicBezTo>
                  <a:cubicBezTo>
                    <a:pt x="202" y="51"/>
                    <a:pt x="203" y="54"/>
                    <a:pt x="203" y="56"/>
                  </a:cubicBezTo>
                  <a:cubicBezTo>
                    <a:pt x="203" y="56"/>
                    <a:pt x="203" y="56"/>
                    <a:pt x="203" y="56"/>
                  </a:cubicBezTo>
                  <a:cubicBezTo>
                    <a:pt x="203" y="62"/>
                    <a:pt x="203" y="62"/>
                    <a:pt x="203" y="62"/>
                  </a:cubicBezTo>
                  <a:cubicBezTo>
                    <a:pt x="203" y="63"/>
                    <a:pt x="203" y="64"/>
                    <a:pt x="201" y="64"/>
                  </a:cubicBezTo>
                  <a:cubicBezTo>
                    <a:pt x="201" y="64"/>
                    <a:pt x="201" y="64"/>
                    <a:pt x="201" y="64"/>
                  </a:cubicBezTo>
                  <a:cubicBezTo>
                    <a:pt x="200" y="64"/>
                    <a:pt x="199" y="63"/>
                    <a:pt x="199" y="62"/>
                  </a:cubicBezTo>
                  <a:close/>
                  <a:moveTo>
                    <a:pt x="6" y="62"/>
                  </a:moveTo>
                  <a:cubicBezTo>
                    <a:pt x="6" y="62"/>
                    <a:pt x="6" y="62"/>
                    <a:pt x="6" y="62"/>
                  </a:cubicBezTo>
                  <a:cubicBezTo>
                    <a:pt x="6" y="62"/>
                    <a:pt x="6" y="62"/>
                    <a:pt x="6" y="62"/>
                  </a:cubicBezTo>
                  <a:close/>
                  <a:moveTo>
                    <a:pt x="9" y="52"/>
                  </a:moveTo>
                  <a:cubicBezTo>
                    <a:pt x="8" y="51"/>
                    <a:pt x="8" y="50"/>
                    <a:pt x="9" y="49"/>
                  </a:cubicBezTo>
                  <a:cubicBezTo>
                    <a:pt x="9" y="49"/>
                    <a:pt x="9" y="49"/>
                    <a:pt x="9" y="49"/>
                  </a:cubicBezTo>
                  <a:cubicBezTo>
                    <a:pt x="9" y="48"/>
                    <a:pt x="9" y="48"/>
                    <a:pt x="10" y="47"/>
                  </a:cubicBezTo>
                  <a:cubicBezTo>
                    <a:pt x="10" y="47"/>
                    <a:pt x="10" y="47"/>
                    <a:pt x="10" y="47"/>
                  </a:cubicBezTo>
                  <a:cubicBezTo>
                    <a:pt x="12" y="46"/>
                    <a:pt x="14" y="45"/>
                    <a:pt x="17" y="45"/>
                  </a:cubicBezTo>
                  <a:cubicBezTo>
                    <a:pt x="17" y="45"/>
                    <a:pt x="17" y="45"/>
                    <a:pt x="17" y="45"/>
                  </a:cubicBezTo>
                  <a:cubicBezTo>
                    <a:pt x="17" y="45"/>
                    <a:pt x="17" y="45"/>
                    <a:pt x="18" y="45"/>
                  </a:cubicBezTo>
                  <a:cubicBezTo>
                    <a:pt x="18" y="45"/>
                    <a:pt x="18" y="45"/>
                    <a:pt x="18" y="45"/>
                  </a:cubicBezTo>
                  <a:cubicBezTo>
                    <a:pt x="21" y="45"/>
                    <a:pt x="21" y="45"/>
                    <a:pt x="21" y="45"/>
                  </a:cubicBezTo>
                  <a:cubicBezTo>
                    <a:pt x="23" y="45"/>
                    <a:pt x="23" y="46"/>
                    <a:pt x="23" y="47"/>
                  </a:cubicBezTo>
                  <a:cubicBezTo>
                    <a:pt x="23" y="47"/>
                    <a:pt x="23" y="47"/>
                    <a:pt x="23" y="47"/>
                  </a:cubicBezTo>
                  <a:cubicBezTo>
                    <a:pt x="23" y="49"/>
                    <a:pt x="22" y="49"/>
                    <a:pt x="21" y="49"/>
                  </a:cubicBezTo>
                  <a:cubicBezTo>
                    <a:pt x="21" y="49"/>
                    <a:pt x="21" y="49"/>
                    <a:pt x="21" y="49"/>
                  </a:cubicBezTo>
                  <a:cubicBezTo>
                    <a:pt x="17" y="49"/>
                    <a:pt x="17" y="49"/>
                    <a:pt x="17" y="49"/>
                  </a:cubicBezTo>
                  <a:cubicBezTo>
                    <a:pt x="17" y="49"/>
                    <a:pt x="17" y="49"/>
                    <a:pt x="17" y="49"/>
                  </a:cubicBezTo>
                  <a:cubicBezTo>
                    <a:pt x="17" y="49"/>
                    <a:pt x="17" y="49"/>
                    <a:pt x="17" y="49"/>
                  </a:cubicBezTo>
                  <a:cubicBezTo>
                    <a:pt x="15" y="49"/>
                    <a:pt x="14" y="49"/>
                    <a:pt x="13" y="50"/>
                  </a:cubicBezTo>
                  <a:cubicBezTo>
                    <a:pt x="13" y="50"/>
                    <a:pt x="13" y="50"/>
                    <a:pt x="13" y="50"/>
                  </a:cubicBezTo>
                  <a:cubicBezTo>
                    <a:pt x="12" y="51"/>
                    <a:pt x="12" y="51"/>
                    <a:pt x="12" y="51"/>
                  </a:cubicBezTo>
                  <a:cubicBezTo>
                    <a:pt x="12" y="51"/>
                    <a:pt x="12" y="51"/>
                    <a:pt x="12" y="51"/>
                  </a:cubicBezTo>
                  <a:cubicBezTo>
                    <a:pt x="11" y="52"/>
                    <a:pt x="11" y="52"/>
                    <a:pt x="10" y="52"/>
                  </a:cubicBezTo>
                  <a:cubicBezTo>
                    <a:pt x="10" y="52"/>
                    <a:pt x="10" y="52"/>
                    <a:pt x="10" y="52"/>
                  </a:cubicBezTo>
                  <a:cubicBezTo>
                    <a:pt x="10" y="52"/>
                    <a:pt x="9" y="52"/>
                    <a:pt x="9" y="52"/>
                  </a:cubicBezTo>
                  <a:close/>
                  <a:moveTo>
                    <a:pt x="31" y="47"/>
                  </a:moveTo>
                  <a:cubicBezTo>
                    <a:pt x="30" y="46"/>
                    <a:pt x="31" y="45"/>
                    <a:pt x="32" y="45"/>
                  </a:cubicBezTo>
                  <a:cubicBezTo>
                    <a:pt x="32" y="45"/>
                    <a:pt x="32" y="45"/>
                    <a:pt x="32" y="45"/>
                  </a:cubicBezTo>
                  <a:cubicBezTo>
                    <a:pt x="42" y="39"/>
                    <a:pt x="42" y="39"/>
                    <a:pt x="42" y="39"/>
                  </a:cubicBezTo>
                  <a:cubicBezTo>
                    <a:pt x="43" y="38"/>
                    <a:pt x="44" y="38"/>
                    <a:pt x="45" y="39"/>
                  </a:cubicBezTo>
                  <a:cubicBezTo>
                    <a:pt x="45" y="39"/>
                    <a:pt x="45" y="39"/>
                    <a:pt x="45" y="39"/>
                  </a:cubicBezTo>
                  <a:cubicBezTo>
                    <a:pt x="45" y="40"/>
                    <a:pt x="45" y="41"/>
                    <a:pt x="44" y="42"/>
                  </a:cubicBezTo>
                  <a:cubicBezTo>
                    <a:pt x="44" y="42"/>
                    <a:pt x="44" y="42"/>
                    <a:pt x="44" y="42"/>
                  </a:cubicBezTo>
                  <a:cubicBezTo>
                    <a:pt x="34" y="48"/>
                    <a:pt x="34" y="48"/>
                    <a:pt x="34" y="48"/>
                  </a:cubicBezTo>
                  <a:cubicBezTo>
                    <a:pt x="33" y="48"/>
                    <a:pt x="33" y="48"/>
                    <a:pt x="33" y="48"/>
                  </a:cubicBezTo>
                  <a:cubicBezTo>
                    <a:pt x="33" y="48"/>
                    <a:pt x="33" y="48"/>
                    <a:pt x="33" y="48"/>
                  </a:cubicBezTo>
                  <a:cubicBezTo>
                    <a:pt x="32" y="48"/>
                    <a:pt x="31" y="48"/>
                    <a:pt x="31" y="47"/>
                  </a:cubicBezTo>
                  <a:close/>
                  <a:moveTo>
                    <a:pt x="188" y="46"/>
                  </a:moveTo>
                  <a:cubicBezTo>
                    <a:pt x="178" y="40"/>
                    <a:pt x="178" y="40"/>
                    <a:pt x="178" y="40"/>
                  </a:cubicBezTo>
                  <a:cubicBezTo>
                    <a:pt x="177" y="40"/>
                    <a:pt x="177" y="38"/>
                    <a:pt x="177" y="38"/>
                  </a:cubicBezTo>
                  <a:cubicBezTo>
                    <a:pt x="177" y="38"/>
                    <a:pt x="177" y="38"/>
                    <a:pt x="177" y="38"/>
                  </a:cubicBezTo>
                  <a:cubicBezTo>
                    <a:pt x="178" y="37"/>
                    <a:pt x="179" y="36"/>
                    <a:pt x="180" y="37"/>
                  </a:cubicBezTo>
                  <a:cubicBezTo>
                    <a:pt x="180" y="37"/>
                    <a:pt x="180" y="37"/>
                    <a:pt x="180" y="37"/>
                  </a:cubicBezTo>
                  <a:cubicBezTo>
                    <a:pt x="190" y="43"/>
                    <a:pt x="190" y="43"/>
                    <a:pt x="190" y="43"/>
                  </a:cubicBezTo>
                  <a:cubicBezTo>
                    <a:pt x="191" y="43"/>
                    <a:pt x="191" y="45"/>
                    <a:pt x="191" y="46"/>
                  </a:cubicBezTo>
                  <a:cubicBezTo>
                    <a:pt x="191" y="46"/>
                    <a:pt x="191" y="46"/>
                    <a:pt x="191" y="46"/>
                  </a:cubicBezTo>
                  <a:cubicBezTo>
                    <a:pt x="191" y="46"/>
                    <a:pt x="190" y="47"/>
                    <a:pt x="189" y="47"/>
                  </a:cubicBezTo>
                  <a:cubicBezTo>
                    <a:pt x="189" y="47"/>
                    <a:pt x="189" y="47"/>
                    <a:pt x="189" y="47"/>
                  </a:cubicBezTo>
                  <a:cubicBezTo>
                    <a:pt x="189" y="47"/>
                    <a:pt x="189" y="46"/>
                    <a:pt x="188" y="46"/>
                  </a:cubicBezTo>
                  <a:close/>
                  <a:moveTo>
                    <a:pt x="52" y="35"/>
                  </a:moveTo>
                  <a:cubicBezTo>
                    <a:pt x="51" y="34"/>
                    <a:pt x="51" y="33"/>
                    <a:pt x="52" y="33"/>
                  </a:cubicBezTo>
                  <a:cubicBezTo>
                    <a:pt x="52" y="33"/>
                    <a:pt x="52" y="33"/>
                    <a:pt x="52" y="33"/>
                  </a:cubicBezTo>
                  <a:cubicBezTo>
                    <a:pt x="63" y="27"/>
                    <a:pt x="63" y="27"/>
                    <a:pt x="63" y="27"/>
                  </a:cubicBezTo>
                  <a:cubicBezTo>
                    <a:pt x="64" y="26"/>
                    <a:pt x="65" y="26"/>
                    <a:pt x="66" y="27"/>
                  </a:cubicBezTo>
                  <a:cubicBezTo>
                    <a:pt x="66" y="27"/>
                    <a:pt x="66" y="27"/>
                    <a:pt x="66" y="27"/>
                  </a:cubicBezTo>
                  <a:cubicBezTo>
                    <a:pt x="66" y="28"/>
                    <a:pt x="66" y="29"/>
                    <a:pt x="65" y="30"/>
                  </a:cubicBezTo>
                  <a:cubicBezTo>
                    <a:pt x="65" y="30"/>
                    <a:pt x="65" y="30"/>
                    <a:pt x="65" y="30"/>
                  </a:cubicBezTo>
                  <a:cubicBezTo>
                    <a:pt x="54" y="36"/>
                    <a:pt x="54" y="36"/>
                    <a:pt x="54" y="36"/>
                  </a:cubicBezTo>
                  <a:cubicBezTo>
                    <a:pt x="54" y="36"/>
                    <a:pt x="54" y="36"/>
                    <a:pt x="53" y="36"/>
                  </a:cubicBezTo>
                  <a:cubicBezTo>
                    <a:pt x="53" y="36"/>
                    <a:pt x="53" y="36"/>
                    <a:pt x="53" y="36"/>
                  </a:cubicBezTo>
                  <a:cubicBezTo>
                    <a:pt x="53" y="36"/>
                    <a:pt x="52" y="36"/>
                    <a:pt x="52" y="35"/>
                  </a:cubicBezTo>
                  <a:close/>
                  <a:moveTo>
                    <a:pt x="167" y="34"/>
                  </a:moveTo>
                  <a:cubicBezTo>
                    <a:pt x="157" y="28"/>
                    <a:pt x="157" y="28"/>
                    <a:pt x="157" y="28"/>
                  </a:cubicBezTo>
                  <a:cubicBezTo>
                    <a:pt x="156" y="28"/>
                    <a:pt x="156" y="26"/>
                    <a:pt x="156" y="26"/>
                  </a:cubicBezTo>
                  <a:cubicBezTo>
                    <a:pt x="156" y="26"/>
                    <a:pt x="156" y="26"/>
                    <a:pt x="156" y="26"/>
                  </a:cubicBezTo>
                  <a:cubicBezTo>
                    <a:pt x="157" y="25"/>
                    <a:pt x="158" y="24"/>
                    <a:pt x="159" y="25"/>
                  </a:cubicBezTo>
                  <a:cubicBezTo>
                    <a:pt x="159" y="25"/>
                    <a:pt x="159" y="25"/>
                    <a:pt x="159" y="25"/>
                  </a:cubicBezTo>
                  <a:cubicBezTo>
                    <a:pt x="169" y="31"/>
                    <a:pt x="169" y="31"/>
                    <a:pt x="169" y="31"/>
                  </a:cubicBezTo>
                  <a:cubicBezTo>
                    <a:pt x="170" y="31"/>
                    <a:pt x="171" y="33"/>
                    <a:pt x="170" y="34"/>
                  </a:cubicBezTo>
                  <a:cubicBezTo>
                    <a:pt x="170" y="34"/>
                    <a:pt x="170" y="34"/>
                    <a:pt x="170" y="34"/>
                  </a:cubicBezTo>
                  <a:cubicBezTo>
                    <a:pt x="170" y="34"/>
                    <a:pt x="169" y="35"/>
                    <a:pt x="168" y="35"/>
                  </a:cubicBezTo>
                  <a:cubicBezTo>
                    <a:pt x="168" y="35"/>
                    <a:pt x="168" y="35"/>
                    <a:pt x="168" y="35"/>
                  </a:cubicBezTo>
                  <a:cubicBezTo>
                    <a:pt x="168" y="35"/>
                    <a:pt x="168" y="34"/>
                    <a:pt x="167" y="34"/>
                  </a:cubicBezTo>
                  <a:close/>
                  <a:moveTo>
                    <a:pt x="72" y="23"/>
                  </a:moveTo>
                  <a:cubicBezTo>
                    <a:pt x="72" y="22"/>
                    <a:pt x="72" y="21"/>
                    <a:pt x="73" y="21"/>
                  </a:cubicBezTo>
                  <a:cubicBezTo>
                    <a:pt x="73" y="21"/>
                    <a:pt x="73" y="21"/>
                    <a:pt x="73" y="21"/>
                  </a:cubicBezTo>
                  <a:cubicBezTo>
                    <a:pt x="84" y="15"/>
                    <a:pt x="84" y="15"/>
                    <a:pt x="84" y="15"/>
                  </a:cubicBezTo>
                  <a:cubicBezTo>
                    <a:pt x="85" y="14"/>
                    <a:pt x="86" y="14"/>
                    <a:pt x="86" y="15"/>
                  </a:cubicBezTo>
                  <a:cubicBezTo>
                    <a:pt x="86" y="15"/>
                    <a:pt x="86" y="15"/>
                    <a:pt x="86" y="15"/>
                  </a:cubicBezTo>
                  <a:cubicBezTo>
                    <a:pt x="87" y="16"/>
                    <a:pt x="87" y="17"/>
                    <a:pt x="86" y="18"/>
                  </a:cubicBezTo>
                  <a:cubicBezTo>
                    <a:pt x="86" y="18"/>
                    <a:pt x="86" y="18"/>
                    <a:pt x="86" y="18"/>
                  </a:cubicBezTo>
                  <a:cubicBezTo>
                    <a:pt x="75" y="24"/>
                    <a:pt x="75" y="24"/>
                    <a:pt x="75" y="24"/>
                  </a:cubicBezTo>
                  <a:cubicBezTo>
                    <a:pt x="75" y="24"/>
                    <a:pt x="75" y="24"/>
                    <a:pt x="74" y="24"/>
                  </a:cubicBezTo>
                  <a:cubicBezTo>
                    <a:pt x="74" y="24"/>
                    <a:pt x="74" y="24"/>
                    <a:pt x="74" y="24"/>
                  </a:cubicBezTo>
                  <a:cubicBezTo>
                    <a:pt x="74" y="24"/>
                    <a:pt x="73" y="24"/>
                    <a:pt x="72" y="23"/>
                  </a:cubicBezTo>
                  <a:close/>
                  <a:moveTo>
                    <a:pt x="147" y="22"/>
                  </a:moveTo>
                  <a:cubicBezTo>
                    <a:pt x="136" y="16"/>
                    <a:pt x="136" y="16"/>
                    <a:pt x="136" y="16"/>
                  </a:cubicBezTo>
                  <a:cubicBezTo>
                    <a:pt x="135" y="16"/>
                    <a:pt x="135" y="14"/>
                    <a:pt x="136" y="13"/>
                  </a:cubicBezTo>
                  <a:cubicBezTo>
                    <a:pt x="136" y="13"/>
                    <a:pt x="136" y="13"/>
                    <a:pt x="136" y="13"/>
                  </a:cubicBezTo>
                  <a:cubicBezTo>
                    <a:pt x="136" y="13"/>
                    <a:pt x="137" y="12"/>
                    <a:pt x="138" y="13"/>
                  </a:cubicBezTo>
                  <a:cubicBezTo>
                    <a:pt x="138" y="13"/>
                    <a:pt x="138" y="13"/>
                    <a:pt x="138" y="13"/>
                  </a:cubicBezTo>
                  <a:cubicBezTo>
                    <a:pt x="149" y="19"/>
                    <a:pt x="149" y="19"/>
                    <a:pt x="149" y="19"/>
                  </a:cubicBezTo>
                  <a:cubicBezTo>
                    <a:pt x="150" y="19"/>
                    <a:pt x="150" y="21"/>
                    <a:pt x="149" y="21"/>
                  </a:cubicBezTo>
                  <a:cubicBezTo>
                    <a:pt x="149" y="21"/>
                    <a:pt x="149" y="21"/>
                    <a:pt x="149" y="21"/>
                  </a:cubicBezTo>
                  <a:cubicBezTo>
                    <a:pt x="149" y="22"/>
                    <a:pt x="148" y="22"/>
                    <a:pt x="148" y="22"/>
                  </a:cubicBezTo>
                  <a:cubicBezTo>
                    <a:pt x="148" y="22"/>
                    <a:pt x="148" y="22"/>
                    <a:pt x="148" y="22"/>
                  </a:cubicBezTo>
                  <a:cubicBezTo>
                    <a:pt x="147" y="22"/>
                    <a:pt x="147" y="22"/>
                    <a:pt x="147" y="22"/>
                  </a:cubicBezTo>
                  <a:close/>
                  <a:moveTo>
                    <a:pt x="93" y="11"/>
                  </a:moveTo>
                  <a:cubicBezTo>
                    <a:pt x="93" y="10"/>
                    <a:pt x="93" y="9"/>
                    <a:pt x="94" y="9"/>
                  </a:cubicBezTo>
                  <a:cubicBezTo>
                    <a:pt x="94" y="9"/>
                    <a:pt x="94" y="9"/>
                    <a:pt x="94" y="9"/>
                  </a:cubicBezTo>
                  <a:cubicBezTo>
                    <a:pt x="104" y="3"/>
                    <a:pt x="104" y="3"/>
                    <a:pt x="104" y="3"/>
                  </a:cubicBezTo>
                  <a:cubicBezTo>
                    <a:pt x="105" y="2"/>
                    <a:pt x="107" y="2"/>
                    <a:pt x="107" y="3"/>
                  </a:cubicBezTo>
                  <a:cubicBezTo>
                    <a:pt x="107" y="3"/>
                    <a:pt x="107" y="3"/>
                    <a:pt x="107" y="3"/>
                  </a:cubicBezTo>
                  <a:cubicBezTo>
                    <a:pt x="108" y="4"/>
                    <a:pt x="107" y="5"/>
                    <a:pt x="106" y="6"/>
                  </a:cubicBezTo>
                  <a:cubicBezTo>
                    <a:pt x="106" y="6"/>
                    <a:pt x="106" y="6"/>
                    <a:pt x="106" y="6"/>
                  </a:cubicBezTo>
                  <a:cubicBezTo>
                    <a:pt x="96" y="12"/>
                    <a:pt x="96" y="12"/>
                    <a:pt x="96" y="12"/>
                  </a:cubicBezTo>
                  <a:cubicBezTo>
                    <a:pt x="96" y="12"/>
                    <a:pt x="95" y="12"/>
                    <a:pt x="95" y="12"/>
                  </a:cubicBezTo>
                  <a:cubicBezTo>
                    <a:pt x="95" y="12"/>
                    <a:pt x="95" y="12"/>
                    <a:pt x="95" y="12"/>
                  </a:cubicBezTo>
                  <a:cubicBezTo>
                    <a:pt x="94" y="12"/>
                    <a:pt x="94" y="12"/>
                    <a:pt x="93" y="11"/>
                  </a:cubicBezTo>
                  <a:close/>
                  <a:moveTo>
                    <a:pt x="126" y="10"/>
                  </a:moveTo>
                  <a:cubicBezTo>
                    <a:pt x="116" y="4"/>
                    <a:pt x="116" y="4"/>
                    <a:pt x="116" y="4"/>
                  </a:cubicBezTo>
                  <a:cubicBezTo>
                    <a:pt x="115" y="4"/>
                    <a:pt x="114" y="2"/>
                    <a:pt x="115" y="1"/>
                  </a:cubicBezTo>
                  <a:cubicBezTo>
                    <a:pt x="115" y="1"/>
                    <a:pt x="115" y="1"/>
                    <a:pt x="115" y="1"/>
                  </a:cubicBezTo>
                  <a:cubicBezTo>
                    <a:pt x="115" y="0"/>
                    <a:pt x="117" y="0"/>
                    <a:pt x="118" y="1"/>
                  </a:cubicBezTo>
                  <a:cubicBezTo>
                    <a:pt x="118" y="1"/>
                    <a:pt x="118" y="1"/>
                    <a:pt x="118" y="1"/>
                  </a:cubicBezTo>
                  <a:cubicBezTo>
                    <a:pt x="118" y="1"/>
                    <a:pt x="118" y="1"/>
                    <a:pt x="118" y="1"/>
                  </a:cubicBezTo>
                  <a:cubicBezTo>
                    <a:pt x="128" y="7"/>
                    <a:pt x="128" y="7"/>
                    <a:pt x="128" y="7"/>
                  </a:cubicBezTo>
                  <a:cubicBezTo>
                    <a:pt x="129" y="7"/>
                    <a:pt x="129" y="9"/>
                    <a:pt x="129" y="9"/>
                  </a:cubicBezTo>
                  <a:cubicBezTo>
                    <a:pt x="129" y="9"/>
                    <a:pt x="129" y="9"/>
                    <a:pt x="129" y="9"/>
                  </a:cubicBezTo>
                  <a:cubicBezTo>
                    <a:pt x="128" y="10"/>
                    <a:pt x="128" y="10"/>
                    <a:pt x="127" y="10"/>
                  </a:cubicBezTo>
                  <a:cubicBezTo>
                    <a:pt x="127" y="10"/>
                    <a:pt x="127" y="10"/>
                    <a:pt x="127" y="10"/>
                  </a:cubicBezTo>
                  <a:cubicBezTo>
                    <a:pt x="127" y="10"/>
                    <a:pt x="126" y="10"/>
                    <a:pt x="12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sp>
          <p:nvSpPr>
            <p:cNvPr id="84" name="Freeform 616"/>
            <p:cNvSpPr>
              <a:spLocks noEditPoints="1"/>
            </p:cNvSpPr>
            <p:nvPr/>
          </p:nvSpPr>
          <p:spPr bwMode="auto">
            <a:xfrm>
              <a:off x="5094288" y="4049713"/>
              <a:ext cx="269875" cy="320675"/>
            </a:xfrm>
            <a:custGeom>
              <a:avLst/>
              <a:gdLst>
                <a:gd name="T0" fmla="*/ 6 w 279"/>
                <a:gd name="T1" fmla="*/ 0 h 333"/>
                <a:gd name="T2" fmla="*/ 12 w 279"/>
                <a:gd name="T3" fmla="*/ 50 h 333"/>
                <a:gd name="T4" fmla="*/ 254 w 279"/>
                <a:gd name="T5" fmla="*/ 43 h 333"/>
                <a:gd name="T6" fmla="*/ 33 w 279"/>
                <a:gd name="T7" fmla="*/ 202 h 333"/>
                <a:gd name="T8" fmla="*/ 110 w 279"/>
                <a:gd name="T9" fmla="*/ 239 h 333"/>
                <a:gd name="T10" fmla="*/ 98 w 279"/>
                <a:gd name="T11" fmla="*/ 330 h 333"/>
                <a:gd name="T12" fmla="*/ 233 w 279"/>
                <a:gd name="T13" fmla="*/ 285 h 333"/>
                <a:gd name="T14" fmla="*/ 243 w 279"/>
                <a:gd name="T15" fmla="*/ 267 h 333"/>
                <a:gd name="T16" fmla="*/ 279 w 279"/>
                <a:gd name="T17" fmla="*/ 44 h 333"/>
                <a:gd name="T18" fmla="*/ 56 w 279"/>
                <a:gd name="T19" fmla="*/ 108 h 333"/>
                <a:gd name="T20" fmla="*/ 87 w 279"/>
                <a:gd name="T21" fmla="*/ 118 h 333"/>
                <a:gd name="T22" fmla="*/ 94 w 279"/>
                <a:gd name="T23" fmla="*/ 130 h 333"/>
                <a:gd name="T24" fmla="*/ 83 w 279"/>
                <a:gd name="T25" fmla="*/ 148 h 333"/>
                <a:gd name="T26" fmla="*/ 102 w 279"/>
                <a:gd name="T27" fmla="*/ 177 h 333"/>
                <a:gd name="T28" fmla="*/ 96 w 279"/>
                <a:gd name="T29" fmla="*/ 150 h 333"/>
                <a:gd name="T30" fmla="*/ 107 w 279"/>
                <a:gd name="T31" fmla="*/ 132 h 333"/>
                <a:gd name="T32" fmla="*/ 88 w 279"/>
                <a:gd name="T33" fmla="*/ 104 h 333"/>
                <a:gd name="T34" fmla="*/ 72 w 279"/>
                <a:gd name="T35" fmla="*/ 110 h 333"/>
                <a:gd name="T36" fmla="*/ 83 w 279"/>
                <a:gd name="T37" fmla="*/ 89 h 333"/>
                <a:gd name="T38" fmla="*/ 65 w 279"/>
                <a:gd name="T39" fmla="*/ 62 h 333"/>
                <a:gd name="T40" fmla="*/ 70 w 279"/>
                <a:gd name="T41" fmla="*/ 88 h 333"/>
                <a:gd name="T42" fmla="*/ 56 w 279"/>
                <a:gd name="T43" fmla="*/ 108 h 333"/>
                <a:gd name="T44" fmla="*/ 126 w 279"/>
                <a:gd name="T45" fmla="*/ 181 h 333"/>
                <a:gd name="T46" fmla="*/ 151 w 279"/>
                <a:gd name="T47" fmla="*/ 159 h 333"/>
                <a:gd name="T48" fmla="*/ 145 w 279"/>
                <a:gd name="T49" fmla="*/ 138 h 333"/>
                <a:gd name="T50" fmla="*/ 155 w 279"/>
                <a:gd name="T51" fmla="*/ 128 h 333"/>
                <a:gd name="T52" fmla="*/ 191 w 279"/>
                <a:gd name="T53" fmla="*/ 145 h 333"/>
                <a:gd name="T54" fmla="*/ 197 w 279"/>
                <a:gd name="T55" fmla="*/ 166 h 333"/>
                <a:gd name="T56" fmla="*/ 185 w 279"/>
                <a:gd name="T57" fmla="*/ 190 h 333"/>
                <a:gd name="T58" fmla="*/ 211 w 279"/>
                <a:gd name="T59" fmla="*/ 168 h 333"/>
                <a:gd name="T60" fmla="*/ 205 w 279"/>
                <a:gd name="T61" fmla="*/ 147 h 333"/>
                <a:gd name="T62" fmla="*/ 216 w 279"/>
                <a:gd name="T63" fmla="*/ 122 h 333"/>
                <a:gd name="T64" fmla="*/ 193 w 279"/>
                <a:gd name="T65" fmla="*/ 128 h 333"/>
                <a:gd name="T66" fmla="*/ 179 w 279"/>
                <a:gd name="T67" fmla="*/ 103 h 333"/>
                <a:gd name="T68" fmla="*/ 191 w 279"/>
                <a:gd name="T69" fmla="*/ 78 h 333"/>
                <a:gd name="T70" fmla="*/ 166 w 279"/>
                <a:gd name="T71" fmla="*/ 101 h 333"/>
                <a:gd name="T72" fmla="*/ 171 w 279"/>
                <a:gd name="T73" fmla="*/ 125 h 333"/>
                <a:gd name="T74" fmla="*/ 156 w 279"/>
                <a:gd name="T75" fmla="*/ 114 h 333"/>
                <a:gd name="T76" fmla="*/ 132 w 279"/>
                <a:gd name="T77" fmla="*/ 136 h 333"/>
                <a:gd name="T78" fmla="*/ 138 w 279"/>
                <a:gd name="T79" fmla="*/ 15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33">
                  <a:moveTo>
                    <a:pt x="271" y="34"/>
                  </a:moveTo>
                  <a:cubicBezTo>
                    <a:pt x="6" y="0"/>
                    <a:pt x="6" y="0"/>
                    <a:pt x="6" y="0"/>
                  </a:cubicBezTo>
                  <a:cubicBezTo>
                    <a:pt x="0" y="45"/>
                    <a:pt x="0" y="45"/>
                    <a:pt x="0" y="45"/>
                  </a:cubicBezTo>
                  <a:cubicBezTo>
                    <a:pt x="4" y="46"/>
                    <a:pt x="8" y="48"/>
                    <a:pt x="12" y="50"/>
                  </a:cubicBezTo>
                  <a:cubicBezTo>
                    <a:pt x="17" y="13"/>
                    <a:pt x="17" y="13"/>
                    <a:pt x="17" y="13"/>
                  </a:cubicBezTo>
                  <a:cubicBezTo>
                    <a:pt x="254" y="43"/>
                    <a:pt x="254" y="43"/>
                    <a:pt x="254" y="43"/>
                  </a:cubicBezTo>
                  <a:cubicBezTo>
                    <a:pt x="229" y="240"/>
                    <a:pt x="229" y="240"/>
                    <a:pt x="229" y="240"/>
                  </a:cubicBezTo>
                  <a:cubicBezTo>
                    <a:pt x="33" y="202"/>
                    <a:pt x="33" y="202"/>
                    <a:pt x="33" y="202"/>
                  </a:cubicBezTo>
                  <a:cubicBezTo>
                    <a:pt x="45" y="209"/>
                    <a:pt x="56" y="219"/>
                    <a:pt x="65" y="230"/>
                  </a:cubicBezTo>
                  <a:cubicBezTo>
                    <a:pt x="110" y="239"/>
                    <a:pt x="110" y="239"/>
                    <a:pt x="110" y="239"/>
                  </a:cubicBezTo>
                  <a:cubicBezTo>
                    <a:pt x="98" y="241"/>
                    <a:pt x="87" y="244"/>
                    <a:pt x="77" y="247"/>
                  </a:cubicBezTo>
                  <a:cubicBezTo>
                    <a:pt x="90" y="270"/>
                    <a:pt x="97" y="298"/>
                    <a:pt x="98" y="330"/>
                  </a:cubicBezTo>
                  <a:cubicBezTo>
                    <a:pt x="109" y="332"/>
                    <a:pt x="122" y="333"/>
                    <a:pt x="136" y="333"/>
                  </a:cubicBezTo>
                  <a:cubicBezTo>
                    <a:pt x="189" y="333"/>
                    <a:pt x="233" y="312"/>
                    <a:pt x="233" y="285"/>
                  </a:cubicBezTo>
                  <a:cubicBezTo>
                    <a:pt x="233" y="277"/>
                    <a:pt x="228" y="269"/>
                    <a:pt x="220" y="262"/>
                  </a:cubicBezTo>
                  <a:cubicBezTo>
                    <a:pt x="243" y="267"/>
                    <a:pt x="243" y="267"/>
                    <a:pt x="243" y="267"/>
                  </a:cubicBezTo>
                  <a:cubicBezTo>
                    <a:pt x="256" y="249"/>
                    <a:pt x="256" y="249"/>
                    <a:pt x="256" y="249"/>
                  </a:cubicBezTo>
                  <a:cubicBezTo>
                    <a:pt x="279" y="44"/>
                    <a:pt x="279" y="44"/>
                    <a:pt x="279" y="44"/>
                  </a:cubicBezTo>
                  <a:lnTo>
                    <a:pt x="271" y="34"/>
                  </a:lnTo>
                  <a:close/>
                  <a:moveTo>
                    <a:pt x="56" y="108"/>
                  </a:moveTo>
                  <a:cubicBezTo>
                    <a:pt x="56" y="110"/>
                    <a:pt x="57" y="112"/>
                    <a:pt x="57" y="114"/>
                  </a:cubicBezTo>
                  <a:cubicBezTo>
                    <a:pt x="87" y="118"/>
                    <a:pt x="87" y="118"/>
                    <a:pt x="87" y="118"/>
                  </a:cubicBezTo>
                  <a:cubicBezTo>
                    <a:pt x="86" y="129"/>
                    <a:pt x="86" y="129"/>
                    <a:pt x="86" y="129"/>
                  </a:cubicBezTo>
                  <a:cubicBezTo>
                    <a:pt x="94" y="130"/>
                    <a:pt x="94" y="130"/>
                    <a:pt x="94" y="130"/>
                  </a:cubicBezTo>
                  <a:cubicBezTo>
                    <a:pt x="91" y="150"/>
                    <a:pt x="91" y="150"/>
                    <a:pt x="91" y="150"/>
                  </a:cubicBezTo>
                  <a:cubicBezTo>
                    <a:pt x="83" y="148"/>
                    <a:pt x="83" y="148"/>
                    <a:pt x="83" y="148"/>
                  </a:cubicBezTo>
                  <a:cubicBezTo>
                    <a:pt x="81" y="173"/>
                    <a:pt x="81" y="173"/>
                    <a:pt x="81" y="173"/>
                  </a:cubicBezTo>
                  <a:cubicBezTo>
                    <a:pt x="102" y="177"/>
                    <a:pt x="102" y="177"/>
                    <a:pt x="102" y="177"/>
                  </a:cubicBezTo>
                  <a:cubicBezTo>
                    <a:pt x="105" y="152"/>
                    <a:pt x="105" y="152"/>
                    <a:pt x="105" y="152"/>
                  </a:cubicBezTo>
                  <a:cubicBezTo>
                    <a:pt x="96" y="150"/>
                    <a:pt x="96" y="150"/>
                    <a:pt x="96" y="150"/>
                  </a:cubicBezTo>
                  <a:cubicBezTo>
                    <a:pt x="99" y="131"/>
                    <a:pt x="99" y="131"/>
                    <a:pt x="99" y="131"/>
                  </a:cubicBezTo>
                  <a:cubicBezTo>
                    <a:pt x="107" y="132"/>
                    <a:pt x="107" y="132"/>
                    <a:pt x="107" y="132"/>
                  </a:cubicBezTo>
                  <a:cubicBezTo>
                    <a:pt x="110" y="107"/>
                    <a:pt x="110" y="107"/>
                    <a:pt x="110" y="107"/>
                  </a:cubicBezTo>
                  <a:cubicBezTo>
                    <a:pt x="88" y="104"/>
                    <a:pt x="88" y="104"/>
                    <a:pt x="88" y="104"/>
                  </a:cubicBezTo>
                  <a:cubicBezTo>
                    <a:pt x="87" y="113"/>
                    <a:pt x="87" y="113"/>
                    <a:pt x="87" y="113"/>
                  </a:cubicBezTo>
                  <a:cubicBezTo>
                    <a:pt x="72" y="110"/>
                    <a:pt x="72" y="110"/>
                    <a:pt x="72" y="110"/>
                  </a:cubicBezTo>
                  <a:cubicBezTo>
                    <a:pt x="75" y="88"/>
                    <a:pt x="75" y="88"/>
                    <a:pt x="75" y="88"/>
                  </a:cubicBezTo>
                  <a:cubicBezTo>
                    <a:pt x="83" y="89"/>
                    <a:pt x="83" y="89"/>
                    <a:pt x="83" y="89"/>
                  </a:cubicBezTo>
                  <a:cubicBezTo>
                    <a:pt x="85" y="64"/>
                    <a:pt x="85" y="64"/>
                    <a:pt x="85" y="64"/>
                  </a:cubicBezTo>
                  <a:cubicBezTo>
                    <a:pt x="65" y="62"/>
                    <a:pt x="65" y="62"/>
                    <a:pt x="65" y="62"/>
                  </a:cubicBezTo>
                  <a:cubicBezTo>
                    <a:pt x="62" y="87"/>
                    <a:pt x="62" y="87"/>
                    <a:pt x="62" y="87"/>
                  </a:cubicBezTo>
                  <a:cubicBezTo>
                    <a:pt x="70" y="88"/>
                    <a:pt x="70" y="88"/>
                    <a:pt x="70" y="88"/>
                  </a:cubicBezTo>
                  <a:cubicBezTo>
                    <a:pt x="67" y="110"/>
                    <a:pt x="67" y="110"/>
                    <a:pt x="67" y="110"/>
                  </a:cubicBezTo>
                  <a:lnTo>
                    <a:pt x="56" y="108"/>
                  </a:lnTo>
                  <a:close/>
                  <a:moveTo>
                    <a:pt x="129" y="155"/>
                  </a:moveTo>
                  <a:cubicBezTo>
                    <a:pt x="126" y="181"/>
                    <a:pt x="126" y="181"/>
                    <a:pt x="126" y="181"/>
                  </a:cubicBezTo>
                  <a:cubicBezTo>
                    <a:pt x="148" y="184"/>
                    <a:pt x="148" y="184"/>
                    <a:pt x="148" y="184"/>
                  </a:cubicBezTo>
                  <a:cubicBezTo>
                    <a:pt x="151" y="159"/>
                    <a:pt x="151" y="159"/>
                    <a:pt x="151" y="159"/>
                  </a:cubicBezTo>
                  <a:cubicBezTo>
                    <a:pt x="143" y="157"/>
                    <a:pt x="143" y="157"/>
                    <a:pt x="143" y="157"/>
                  </a:cubicBezTo>
                  <a:cubicBezTo>
                    <a:pt x="145" y="138"/>
                    <a:pt x="145" y="138"/>
                    <a:pt x="145" y="138"/>
                  </a:cubicBezTo>
                  <a:cubicBezTo>
                    <a:pt x="153" y="139"/>
                    <a:pt x="153" y="139"/>
                    <a:pt x="153" y="139"/>
                  </a:cubicBezTo>
                  <a:cubicBezTo>
                    <a:pt x="155" y="128"/>
                    <a:pt x="155" y="128"/>
                    <a:pt x="155" y="128"/>
                  </a:cubicBezTo>
                  <a:cubicBezTo>
                    <a:pt x="192" y="134"/>
                    <a:pt x="192" y="134"/>
                    <a:pt x="192" y="134"/>
                  </a:cubicBezTo>
                  <a:cubicBezTo>
                    <a:pt x="191" y="145"/>
                    <a:pt x="191" y="145"/>
                    <a:pt x="191" y="145"/>
                  </a:cubicBezTo>
                  <a:cubicBezTo>
                    <a:pt x="199" y="146"/>
                    <a:pt x="199" y="146"/>
                    <a:pt x="199" y="146"/>
                  </a:cubicBezTo>
                  <a:cubicBezTo>
                    <a:pt x="197" y="166"/>
                    <a:pt x="197" y="166"/>
                    <a:pt x="197" y="166"/>
                  </a:cubicBezTo>
                  <a:cubicBezTo>
                    <a:pt x="188" y="164"/>
                    <a:pt x="188" y="164"/>
                    <a:pt x="188" y="164"/>
                  </a:cubicBezTo>
                  <a:cubicBezTo>
                    <a:pt x="185" y="190"/>
                    <a:pt x="185" y="190"/>
                    <a:pt x="185" y="190"/>
                  </a:cubicBezTo>
                  <a:cubicBezTo>
                    <a:pt x="208" y="194"/>
                    <a:pt x="208" y="194"/>
                    <a:pt x="208" y="194"/>
                  </a:cubicBezTo>
                  <a:cubicBezTo>
                    <a:pt x="211" y="168"/>
                    <a:pt x="211" y="168"/>
                    <a:pt x="211" y="168"/>
                  </a:cubicBezTo>
                  <a:cubicBezTo>
                    <a:pt x="202" y="167"/>
                    <a:pt x="202" y="167"/>
                    <a:pt x="202" y="167"/>
                  </a:cubicBezTo>
                  <a:cubicBezTo>
                    <a:pt x="205" y="147"/>
                    <a:pt x="205" y="147"/>
                    <a:pt x="205" y="147"/>
                  </a:cubicBezTo>
                  <a:cubicBezTo>
                    <a:pt x="213" y="148"/>
                    <a:pt x="213" y="148"/>
                    <a:pt x="213" y="148"/>
                  </a:cubicBezTo>
                  <a:cubicBezTo>
                    <a:pt x="216" y="122"/>
                    <a:pt x="216" y="122"/>
                    <a:pt x="216" y="122"/>
                  </a:cubicBezTo>
                  <a:cubicBezTo>
                    <a:pt x="194" y="119"/>
                    <a:pt x="194" y="119"/>
                    <a:pt x="194" y="119"/>
                  </a:cubicBezTo>
                  <a:cubicBezTo>
                    <a:pt x="193" y="128"/>
                    <a:pt x="193" y="128"/>
                    <a:pt x="193" y="128"/>
                  </a:cubicBezTo>
                  <a:cubicBezTo>
                    <a:pt x="176" y="125"/>
                    <a:pt x="176" y="125"/>
                    <a:pt x="176" y="125"/>
                  </a:cubicBezTo>
                  <a:cubicBezTo>
                    <a:pt x="179" y="103"/>
                    <a:pt x="179" y="103"/>
                    <a:pt x="179" y="103"/>
                  </a:cubicBezTo>
                  <a:cubicBezTo>
                    <a:pt x="188" y="104"/>
                    <a:pt x="188" y="104"/>
                    <a:pt x="188" y="104"/>
                  </a:cubicBezTo>
                  <a:cubicBezTo>
                    <a:pt x="191" y="78"/>
                    <a:pt x="191" y="78"/>
                    <a:pt x="191" y="78"/>
                  </a:cubicBezTo>
                  <a:cubicBezTo>
                    <a:pt x="168" y="75"/>
                    <a:pt x="168" y="75"/>
                    <a:pt x="168" y="75"/>
                  </a:cubicBezTo>
                  <a:cubicBezTo>
                    <a:pt x="166" y="101"/>
                    <a:pt x="166" y="101"/>
                    <a:pt x="166" y="101"/>
                  </a:cubicBezTo>
                  <a:cubicBezTo>
                    <a:pt x="174" y="102"/>
                    <a:pt x="174" y="102"/>
                    <a:pt x="174" y="102"/>
                  </a:cubicBezTo>
                  <a:cubicBezTo>
                    <a:pt x="171" y="125"/>
                    <a:pt x="171" y="125"/>
                    <a:pt x="171" y="125"/>
                  </a:cubicBezTo>
                  <a:cubicBezTo>
                    <a:pt x="155" y="122"/>
                    <a:pt x="155" y="122"/>
                    <a:pt x="155" y="122"/>
                  </a:cubicBezTo>
                  <a:cubicBezTo>
                    <a:pt x="156" y="114"/>
                    <a:pt x="156" y="114"/>
                    <a:pt x="156" y="114"/>
                  </a:cubicBezTo>
                  <a:cubicBezTo>
                    <a:pt x="135" y="110"/>
                    <a:pt x="135" y="110"/>
                    <a:pt x="135" y="110"/>
                  </a:cubicBezTo>
                  <a:cubicBezTo>
                    <a:pt x="132" y="136"/>
                    <a:pt x="132" y="136"/>
                    <a:pt x="132" y="136"/>
                  </a:cubicBezTo>
                  <a:cubicBezTo>
                    <a:pt x="140" y="137"/>
                    <a:pt x="140" y="137"/>
                    <a:pt x="140" y="137"/>
                  </a:cubicBezTo>
                  <a:cubicBezTo>
                    <a:pt x="138" y="157"/>
                    <a:pt x="138" y="157"/>
                    <a:pt x="138" y="157"/>
                  </a:cubicBezTo>
                  <a:lnTo>
                    <a:pt x="129"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42" tIns="44821" rIns="89642" bIns="44821" numCol="1" anchor="t" anchorCtr="0" compatLnSpc="1">
              <a:prstTxWarp prst="textNoShape">
                <a:avLst/>
              </a:prstTxWarp>
            </a:bodyPr>
            <a:lstStyle/>
            <a:p>
              <a:endParaRPr lang="en-US" sz="1765">
                <a:solidFill>
                  <a:srgbClr val="505050"/>
                </a:solidFill>
              </a:endParaRPr>
            </a:p>
          </p:txBody>
        </p:sp>
      </p:grpSp>
      <p:sp>
        <p:nvSpPr>
          <p:cNvPr id="85" name="TextBox 84"/>
          <p:cNvSpPr txBox="1"/>
          <p:nvPr/>
        </p:nvSpPr>
        <p:spPr>
          <a:xfrm>
            <a:off x="2767110" y="2414371"/>
            <a:ext cx="1430246" cy="338554"/>
          </a:xfrm>
          <a:prstGeom prst="rect">
            <a:avLst/>
          </a:prstGeom>
          <a:noFill/>
        </p:spPr>
        <p:txBody>
          <a:bodyPr wrap="square" rtlCol="0">
            <a:spAutoFit/>
          </a:bodyPr>
          <a:lstStyle/>
          <a:p>
            <a:r>
              <a:rPr lang="en-US" sz="1600" dirty="0" smtClean="0">
                <a:solidFill>
                  <a:srgbClr val="1F497D"/>
                </a:solidFill>
                <a:effectLst>
                  <a:outerShdw blurRad="38100" dist="38100" dir="2700000" algn="tl">
                    <a:srgbClr val="000000">
                      <a:alpha val="43137"/>
                    </a:srgbClr>
                  </a:outerShdw>
                </a:effectLst>
              </a:rPr>
              <a:t>Public Internet</a:t>
            </a:r>
            <a:endParaRPr lang="en-US" sz="1600" dirty="0">
              <a:solidFill>
                <a:srgbClr val="1F497D"/>
              </a:solidFill>
              <a:effectLst>
                <a:outerShdw blurRad="38100" dist="38100" dir="2700000" algn="tl">
                  <a:srgbClr val="000000">
                    <a:alpha val="43137"/>
                  </a:srgbClr>
                </a:outerShdw>
              </a:effectLst>
            </a:endParaRPr>
          </a:p>
        </p:txBody>
      </p:sp>
      <p:pic>
        <p:nvPicPr>
          <p:cNvPr id="92" name="Picture 91" descr="AnnotationWarning2.png"/>
          <p:cNvPicPr>
            <a:picLocks noChangeAspect="1"/>
          </p:cNvPicPr>
          <p:nvPr/>
        </p:nvPicPr>
        <p:blipFill>
          <a:blip r:embed="rId7" cstate="print"/>
          <a:stretch>
            <a:fillRect/>
          </a:stretch>
        </p:blipFill>
        <p:spPr>
          <a:xfrm>
            <a:off x="11285739" y="3364904"/>
            <a:ext cx="717140" cy="717140"/>
          </a:xfrm>
          <a:prstGeom prst="rect">
            <a:avLst/>
          </a:prstGeom>
        </p:spPr>
      </p:pic>
      <p:pic>
        <p:nvPicPr>
          <p:cNvPr id="93" name="Picture 92" descr="AnnotationWarning2.png"/>
          <p:cNvPicPr>
            <a:picLocks noChangeAspect="1"/>
          </p:cNvPicPr>
          <p:nvPr/>
        </p:nvPicPr>
        <p:blipFill>
          <a:blip r:embed="rId7" cstate="print"/>
          <a:stretch>
            <a:fillRect/>
          </a:stretch>
        </p:blipFill>
        <p:spPr>
          <a:xfrm>
            <a:off x="11285739" y="5758512"/>
            <a:ext cx="717140" cy="717140"/>
          </a:xfrm>
          <a:prstGeom prst="rect">
            <a:avLst/>
          </a:prstGeom>
        </p:spPr>
      </p:pic>
      <p:cxnSp>
        <p:nvCxnSpPr>
          <p:cNvPr id="94" name="Elbow Connector 58"/>
          <p:cNvCxnSpPr/>
          <p:nvPr/>
        </p:nvCxnSpPr>
        <p:spPr>
          <a:xfrm>
            <a:off x="7984840" y="5817600"/>
            <a:ext cx="1792850"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58"/>
          <p:cNvCxnSpPr/>
          <p:nvPr/>
        </p:nvCxnSpPr>
        <p:spPr>
          <a:xfrm flipH="1">
            <a:off x="8025761" y="3239089"/>
            <a:ext cx="1845899" cy="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6" name="Freeform 63"/>
          <p:cNvSpPr>
            <a:spLocks noEditPoints="1"/>
          </p:cNvSpPr>
          <p:nvPr/>
        </p:nvSpPr>
        <p:spPr bwMode="auto">
          <a:xfrm>
            <a:off x="10131278" y="2755538"/>
            <a:ext cx="896425" cy="896425"/>
          </a:xfrm>
          <a:custGeom>
            <a:avLst/>
            <a:gdLst>
              <a:gd name="T0" fmla="*/ 90 w 308"/>
              <a:gd name="T1" fmla="*/ 80 h 296"/>
              <a:gd name="T2" fmla="*/ 73 w 308"/>
              <a:gd name="T3" fmla="*/ 80 h 296"/>
              <a:gd name="T4" fmla="*/ 115 w 308"/>
              <a:gd name="T5" fmla="*/ 89 h 296"/>
              <a:gd name="T6" fmla="*/ 115 w 308"/>
              <a:gd name="T7" fmla="*/ 72 h 296"/>
              <a:gd name="T8" fmla="*/ 115 w 308"/>
              <a:gd name="T9" fmla="*/ 89 h 296"/>
              <a:gd name="T10" fmla="*/ 72 w 308"/>
              <a:gd name="T11" fmla="*/ 46 h 296"/>
              <a:gd name="T12" fmla="*/ 57 w 308"/>
              <a:gd name="T13" fmla="*/ 55 h 296"/>
              <a:gd name="T14" fmla="*/ 55 w 308"/>
              <a:gd name="T15" fmla="*/ 125 h 296"/>
              <a:gd name="T16" fmla="*/ 73 w 308"/>
              <a:gd name="T17" fmla="*/ 94 h 296"/>
              <a:gd name="T18" fmla="*/ 55 w 308"/>
              <a:gd name="T19" fmla="*/ 125 h 296"/>
              <a:gd name="T20" fmla="*/ 21 w 308"/>
              <a:gd name="T21" fmla="*/ 0 h 296"/>
              <a:gd name="T22" fmla="*/ 0 w 308"/>
              <a:gd name="T23" fmla="*/ 275 h 296"/>
              <a:gd name="T24" fmla="*/ 287 w 308"/>
              <a:gd name="T25" fmla="*/ 296 h 296"/>
              <a:gd name="T26" fmla="*/ 308 w 308"/>
              <a:gd name="T27" fmla="*/ 21 h 296"/>
              <a:gd name="T28" fmla="*/ 20 w 308"/>
              <a:gd name="T29" fmla="*/ 80 h 296"/>
              <a:gd name="T30" fmla="*/ 143 w 308"/>
              <a:gd name="T31" fmla="*/ 80 h 296"/>
              <a:gd name="T32" fmla="*/ 20 w 308"/>
              <a:gd name="T33" fmla="*/ 80 h 296"/>
              <a:gd name="T34" fmla="*/ 39 w 308"/>
              <a:gd name="T35" fmla="*/ 244 h 296"/>
              <a:gd name="T36" fmla="*/ 76 w 308"/>
              <a:gd name="T37" fmla="*/ 244 h 296"/>
              <a:gd name="T38" fmla="*/ 114 w 308"/>
              <a:gd name="T39" fmla="*/ 253 h 296"/>
              <a:gd name="T40" fmla="*/ 114 w 308"/>
              <a:gd name="T41" fmla="*/ 234 h 296"/>
              <a:gd name="T42" fmla="*/ 114 w 308"/>
              <a:gd name="T43" fmla="*/ 253 h 296"/>
              <a:gd name="T44" fmla="*/ 142 w 308"/>
              <a:gd name="T45" fmla="*/ 244 h 296"/>
              <a:gd name="T46" fmla="*/ 161 w 308"/>
              <a:gd name="T47" fmla="*/ 244 h 296"/>
              <a:gd name="T48" fmla="*/ 188 w 308"/>
              <a:gd name="T49" fmla="*/ 253 h 296"/>
              <a:gd name="T50" fmla="*/ 188 w 308"/>
              <a:gd name="T51" fmla="*/ 234 h 296"/>
              <a:gd name="T52" fmla="*/ 188 w 308"/>
              <a:gd name="T53" fmla="*/ 253 h 296"/>
              <a:gd name="T54" fmla="*/ 37 w 308"/>
              <a:gd name="T55" fmla="*/ 193 h 296"/>
              <a:gd name="T56" fmla="*/ 37 w 308"/>
              <a:gd name="T57" fmla="*/ 180 h 296"/>
              <a:gd name="T58" fmla="*/ 278 w 308"/>
              <a:gd name="T59" fmla="*/ 186 h 296"/>
              <a:gd name="T60" fmla="*/ 242 w 308"/>
              <a:gd name="T61" fmla="*/ 140 h 296"/>
              <a:gd name="T62" fmla="*/ 210 w 308"/>
              <a:gd name="T63" fmla="*/ 20 h 296"/>
              <a:gd name="T64" fmla="*/ 242 w 308"/>
              <a:gd name="T65" fmla="*/ 140 h 296"/>
              <a:gd name="T66" fmla="*/ 257 w 308"/>
              <a:gd name="T67" fmla="*/ 62 h 296"/>
              <a:gd name="T68" fmla="*/ 245 w 308"/>
              <a:gd name="T69" fmla="*/ 50 h 296"/>
              <a:gd name="T70" fmla="*/ 195 w 308"/>
              <a:gd name="T71" fmla="*/ 63 h 296"/>
              <a:gd name="T72" fmla="*/ 191 w 308"/>
              <a:gd name="T73" fmla="*/ 80 h 296"/>
              <a:gd name="T74" fmla="*/ 195 w 308"/>
              <a:gd name="T75" fmla="*/ 63 h 296"/>
              <a:gd name="T76" fmla="*/ 227 w 308"/>
              <a:gd name="T77" fmla="*/ 115 h 296"/>
              <a:gd name="T78" fmla="*/ 243 w 308"/>
              <a:gd name="T79" fmla="*/ 111 h 296"/>
              <a:gd name="T80" fmla="*/ 235 w 308"/>
              <a:gd name="T81" fmla="*/ 78 h 296"/>
              <a:gd name="T82" fmla="*/ 218 w 308"/>
              <a:gd name="T83" fmla="*/ 82 h 296"/>
              <a:gd name="T84" fmla="*/ 235 w 308"/>
              <a:gd name="T85" fmla="*/ 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296">
                <a:moveTo>
                  <a:pt x="81" y="72"/>
                </a:moveTo>
                <a:cubicBezTo>
                  <a:pt x="86" y="72"/>
                  <a:pt x="90" y="76"/>
                  <a:pt x="90" y="80"/>
                </a:cubicBezTo>
                <a:cubicBezTo>
                  <a:pt x="90" y="85"/>
                  <a:pt x="86" y="89"/>
                  <a:pt x="81" y="89"/>
                </a:cubicBezTo>
                <a:cubicBezTo>
                  <a:pt x="77" y="89"/>
                  <a:pt x="73" y="85"/>
                  <a:pt x="73" y="80"/>
                </a:cubicBezTo>
                <a:cubicBezTo>
                  <a:pt x="73" y="76"/>
                  <a:pt x="77" y="72"/>
                  <a:pt x="81" y="72"/>
                </a:cubicBezTo>
                <a:close/>
                <a:moveTo>
                  <a:pt x="115" y="89"/>
                </a:moveTo>
                <a:cubicBezTo>
                  <a:pt x="125" y="89"/>
                  <a:pt x="133" y="85"/>
                  <a:pt x="133" y="80"/>
                </a:cubicBezTo>
                <a:cubicBezTo>
                  <a:pt x="133" y="76"/>
                  <a:pt x="125" y="72"/>
                  <a:pt x="115" y="72"/>
                </a:cubicBezTo>
                <a:cubicBezTo>
                  <a:pt x="105" y="72"/>
                  <a:pt x="97" y="76"/>
                  <a:pt x="97" y="80"/>
                </a:cubicBezTo>
                <a:cubicBezTo>
                  <a:pt x="97" y="85"/>
                  <a:pt x="105" y="89"/>
                  <a:pt x="115" y="89"/>
                </a:cubicBezTo>
                <a:close/>
                <a:moveTo>
                  <a:pt x="73" y="66"/>
                </a:moveTo>
                <a:cubicBezTo>
                  <a:pt x="77" y="64"/>
                  <a:pt x="76" y="55"/>
                  <a:pt x="72" y="46"/>
                </a:cubicBezTo>
                <a:cubicBezTo>
                  <a:pt x="67" y="38"/>
                  <a:pt x="59" y="33"/>
                  <a:pt x="55" y="35"/>
                </a:cubicBezTo>
                <a:cubicBezTo>
                  <a:pt x="51" y="37"/>
                  <a:pt x="52" y="46"/>
                  <a:pt x="57" y="55"/>
                </a:cubicBezTo>
                <a:cubicBezTo>
                  <a:pt x="62" y="63"/>
                  <a:pt x="69" y="68"/>
                  <a:pt x="73" y="66"/>
                </a:cubicBezTo>
                <a:close/>
                <a:moveTo>
                  <a:pt x="55" y="125"/>
                </a:moveTo>
                <a:cubicBezTo>
                  <a:pt x="59" y="128"/>
                  <a:pt x="67" y="123"/>
                  <a:pt x="72" y="114"/>
                </a:cubicBezTo>
                <a:cubicBezTo>
                  <a:pt x="76" y="106"/>
                  <a:pt x="77" y="97"/>
                  <a:pt x="73" y="94"/>
                </a:cubicBezTo>
                <a:cubicBezTo>
                  <a:pt x="69" y="92"/>
                  <a:pt x="62" y="97"/>
                  <a:pt x="57" y="106"/>
                </a:cubicBezTo>
                <a:cubicBezTo>
                  <a:pt x="52" y="114"/>
                  <a:pt x="51" y="123"/>
                  <a:pt x="55" y="125"/>
                </a:cubicBezTo>
                <a:close/>
                <a:moveTo>
                  <a:pt x="287" y="0"/>
                </a:moveTo>
                <a:cubicBezTo>
                  <a:pt x="21" y="0"/>
                  <a:pt x="21" y="0"/>
                  <a:pt x="21" y="0"/>
                </a:cubicBezTo>
                <a:cubicBezTo>
                  <a:pt x="9" y="0"/>
                  <a:pt x="0" y="10"/>
                  <a:pt x="0" y="21"/>
                </a:cubicBezTo>
                <a:cubicBezTo>
                  <a:pt x="0" y="275"/>
                  <a:pt x="0" y="275"/>
                  <a:pt x="0" y="275"/>
                </a:cubicBezTo>
                <a:cubicBezTo>
                  <a:pt x="0" y="287"/>
                  <a:pt x="9" y="296"/>
                  <a:pt x="21" y="296"/>
                </a:cubicBezTo>
                <a:cubicBezTo>
                  <a:pt x="287" y="296"/>
                  <a:pt x="287" y="296"/>
                  <a:pt x="287" y="296"/>
                </a:cubicBezTo>
                <a:cubicBezTo>
                  <a:pt x="298" y="296"/>
                  <a:pt x="308" y="287"/>
                  <a:pt x="308" y="275"/>
                </a:cubicBezTo>
                <a:cubicBezTo>
                  <a:pt x="308" y="21"/>
                  <a:pt x="308" y="21"/>
                  <a:pt x="308" y="21"/>
                </a:cubicBezTo>
                <a:cubicBezTo>
                  <a:pt x="308" y="10"/>
                  <a:pt x="298" y="0"/>
                  <a:pt x="287" y="0"/>
                </a:cubicBezTo>
                <a:close/>
                <a:moveTo>
                  <a:pt x="20" y="80"/>
                </a:moveTo>
                <a:cubicBezTo>
                  <a:pt x="20" y="46"/>
                  <a:pt x="47" y="18"/>
                  <a:pt x="81" y="18"/>
                </a:cubicBezTo>
                <a:cubicBezTo>
                  <a:pt x="115" y="18"/>
                  <a:pt x="143" y="46"/>
                  <a:pt x="143" y="80"/>
                </a:cubicBezTo>
                <a:cubicBezTo>
                  <a:pt x="143" y="114"/>
                  <a:pt x="115" y="142"/>
                  <a:pt x="81" y="142"/>
                </a:cubicBezTo>
                <a:cubicBezTo>
                  <a:pt x="47" y="142"/>
                  <a:pt x="20" y="114"/>
                  <a:pt x="20" y="80"/>
                </a:cubicBezTo>
                <a:close/>
                <a:moveTo>
                  <a:pt x="58" y="263"/>
                </a:moveTo>
                <a:cubicBezTo>
                  <a:pt x="47" y="263"/>
                  <a:pt x="39" y="254"/>
                  <a:pt x="39" y="244"/>
                </a:cubicBezTo>
                <a:cubicBezTo>
                  <a:pt x="39" y="234"/>
                  <a:pt x="47" y="225"/>
                  <a:pt x="58" y="225"/>
                </a:cubicBezTo>
                <a:cubicBezTo>
                  <a:pt x="68" y="225"/>
                  <a:pt x="76" y="234"/>
                  <a:pt x="76" y="244"/>
                </a:cubicBezTo>
                <a:cubicBezTo>
                  <a:pt x="76" y="254"/>
                  <a:pt x="68" y="263"/>
                  <a:pt x="58" y="263"/>
                </a:cubicBezTo>
                <a:close/>
                <a:moveTo>
                  <a:pt x="114" y="253"/>
                </a:moveTo>
                <a:cubicBezTo>
                  <a:pt x="109" y="253"/>
                  <a:pt x="105" y="249"/>
                  <a:pt x="105" y="244"/>
                </a:cubicBezTo>
                <a:cubicBezTo>
                  <a:pt x="105" y="239"/>
                  <a:pt x="109" y="234"/>
                  <a:pt x="114" y="234"/>
                </a:cubicBezTo>
                <a:cubicBezTo>
                  <a:pt x="119" y="234"/>
                  <a:pt x="124" y="239"/>
                  <a:pt x="124" y="244"/>
                </a:cubicBezTo>
                <a:cubicBezTo>
                  <a:pt x="124" y="249"/>
                  <a:pt x="119" y="253"/>
                  <a:pt x="114" y="253"/>
                </a:cubicBezTo>
                <a:close/>
                <a:moveTo>
                  <a:pt x="151" y="253"/>
                </a:moveTo>
                <a:cubicBezTo>
                  <a:pt x="146" y="253"/>
                  <a:pt x="142" y="249"/>
                  <a:pt x="142" y="244"/>
                </a:cubicBezTo>
                <a:cubicBezTo>
                  <a:pt x="142" y="239"/>
                  <a:pt x="146" y="234"/>
                  <a:pt x="151" y="234"/>
                </a:cubicBezTo>
                <a:cubicBezTo>
                  <a:pt x="157" y="234"/>
                  <a:pt x="161" y="239"/>
                  <a:pt x="161" y="244"/>
                </a:cubicBezTo>
                <a:cubicBezTo>
                  <a:pt x="161" y="249"/>
                  <a:pt x="157" y="253"/>
                  <a:pt x="151" y="253"/>
                </a:cubicBezTo>
                <a:close/>
                <a:moveTo>
                  <a:pt x="188" y="253"/>
                </a:moveTo>
                <a:cubicBezTo>
                  <a:pt x="183" y="253"/>
                  <a:pt x="179" y="249"/>
                  <a:pt x="179" y="244"/>
                </a:cubicBezTo>
                <a:cubicBezTo>
                  <a:pt x="179" y="239"/>
                  <a:pt x="183" y="234"/>
                  <a:pt x="188" y="234"/>
                </a:cubicBezTo>
                <a:cubicBezTo>
                  <a:pt x="194" y="234"/>
                  <a:pt x="198" y="239"/>
                  <a:pt x="198" y="244"/>
                </a:cubicBezTo>
                <a:cubicBezTo>
                  <a:pt x="198" y="249"/>
                  <a:pt x="194" y="253"/>
                  <a:pt x="188" y="253"/>
                </a:cubicBezTo>
                <a:close/>
                <a:moveTo>
                  <a:pt x="271" y="193"/>
                </a:moveTo>
                <a:cubicBezTo>
                  <a:pt x="37" y="193"/>
                  <a:pt x="37" y="193"/>
                  <a:pt x="37" y="193"/>
                </a:cubicBezTo>
                <a:cubicBezTo>
                  <a:pt x="33" y="193"/>
                  <a:pt x="30" y="190"/>
                  <a:pt x="30" y="186"/>
                </a:cubicBezTo>
                <a:cubicBezTo>
                  <a:pt x="30" y="183"/>
                  <a:pt x="33" y="180"/>
                  <a:pt x="37" y="180"/>
                </a:cubicBezTo>
                <a:cubicBezTo>
                  <a:pt x="271" y="180"/>
                  <a:pt x="271" y="180"/>
                  <a:pt x="271" y="180"/>
                </a:cubicBezTo>
                <a:cubicBezTo>
                  <a:pt x="275" y="180"/>
                  <a:pt x="278" y="183"/>
                  <a:pt x="278" y="186"/>
                </a:cubicBezTo>
                <a:cubicBezTo>
                  <a:pt x="278" y="190"/>
                  <a:pt x="275" y="193"/>
                  <a:pt x="271" y="193"/>
                </a:cubicBezTo>
                <a:close/>
                <a:moveTo>
                  <a:pt x="242" y="140"/>
                </a:moveTo>
                <a:cubicBezTo>
                  <a:pt x="209" y="149"/>
                  <a:pt x="176" y="129"/>
                  <a:pt x="167" y="96"/>
                </a:cubicBezTo>
                <a:cubicBezTo>
                  <a:pt x="158" y="63"/>
                  <a:pt x="177" y="29"/>
                  <a:pt x="210" y="20"/>
                </a:cubicBezTo>
                <a:cubicBezTo>
                  <a:pt x="243" y="12"/>
                  <a:pt x="277" y="31"/>
                  <a:pt x="286" y="64"/>
                </a:cubicBezTo>
                <a:cubicBezTo>
                  <a:pt x="295" y="97"/>
                  <a:pt x="275" y="131"/>
                  <a:pt x="242" y="140"/>
                </a:cubicBezTo>
                <a:close/>
                <a:moveTo>
                  <a:pt x="263" y="43"/>
                </a:moveTo>
                <a:cubicBezTo>
                  <a:pt x="267" y="47"/>
                  <a:pt x="264" y="55"/>
                  <a:pt x="257" y="62"/>
                </a:cubicBezTo>
                <a:cubicBezTo>
                  <a:pt x="250" y="69"/>
                  <a:pt x="241" y="72"/>
                  <a:pt x="238" y="69"/>
                </a:cubicBezTo>
                <a:cubicBezTo>
                  <a:pt x="235" y="65"/>
                  <a:pt x="238" y="57"/>
                  <a:pt x="245" y="50"/>
                </a:cubicBezTo>
                <a:cubicBezTo>
                  <a:pt x="252" y="43"/>
                  <a:pt x="260" y="40"/>
                  <a:pt x="263" y="43"/>
                </a:cubicBezTo>
                <a:close/>
                <a:moveTo>
                  <a:pt x="195" y="63"/>
                </a:moveTo>
                <a:cubicBezTo>
                  <a:pt x="186" y="61"/>
                  <a:pt x="177" y="62"/>
                  <a:pt x="176" y="67"/>
                </a:cubicBezTo>
                <a:cubicBezTo>
                  <a:pt x="175" y="71"/>
                  <a:pt x="181" y="77"/>
                  <a:pt x="191" y="80"/>
                </a:cubicBezTo>
                <a:cubicBezTo>
                  <a:pt x="201" y="82"/>
                  <a:pt x="209" y="80"/>
                  <a:pt x="210" y="76"/>
                </a:cubicBezTo>
                <a:cubicBezTo>
                  <a:pt x="212" y="71"/>
                  <a:pt x="205" y="66"/>
                  <a:pt x="195" y="63"/>
                </a:cubicBezTo>
                <a:close/>
                <a:moveTo>
                  <a:pt x="230" y="96"/>
                </a:moveTo>
                <a:cubicBezTo>
                  <a:pt x="226" y="97"/>
                  <a:pt x="224" y="106"/>
                  <a:pt x="227" y="115"/>
                </a:cubicBezTo>
                <a:cubicBezTo>
                  <a:pt x="230" y="125"/>
                  <a:pt x="235" y="131"/>
                  <a:pt x="240" y="130"/>
                </a:cubicBezTo>
                <a:cubicBezTo>
                  <a:pt x="244" y="129"/>
                  <a:pt x="246" y="120"/>
                  <a:pt x="243" y="111"/>
                </a:cubicBezTo>
                <a:cubicBezTo>
                  <a:pt x="241" y="101"/>
                  <a:pt x="235" y="94"/>
                  <a:pt x="230" y="96"/>
                </a:cubicBezTo>
                <a:close/>
                <a:moveTo>
                  <a:pt x="235" y="78"/>
                </a:moveTo>
                <a:cubicBezTo>
                  <a:pt x="233" y="74"/>
                  <a:pt x="229" y="71"/>
                  <a:pt x="224" y="72"/>
                </a:cubicBezTo>
                <a:cubicBezTo>
                  <a:pt x="220" y="73"/>
                  <a:pt x="217" y="78"/>
                  <a:pt x="218" y="82"/>
                </a:cubicBezTo>
                <a:cubicBezTo>
                  <a:pt x="219" y="87"/>
                  <a:pt x="224" y="90"/>
                  <a:pt x="229" y="88"/>
                </a:cubicBezTo>
                <a:cubicBezTo>
                  <a:pt x="233" y="87"/>
                  <a:pt x="236" y="83"/>
                  <a:pt x="235" y="78"/>
                </a:cubicBezTo>
                <a:close/>
              </a:path>
            </a:pathLst>
          </a:custGeom>
          <a:solidFill>
            <a:schemeClr val="accent5">
              <a:lumMod val="75000"/>
            </a:schemeClr>
          </a:solidFill>
          <a:ln>
            <a:noFill/>
          </a:ln>
        </p:spPr>
        <p:txBody>
          <a:bodyPr vert="horz" wrap="square" lIns="87857" tIns="43928" rIns="87857" bIns="43928" numCol="1" anchor="t" anchorCtr="0" compatLnSpc="1">
            <a:prstTxWarp prst="textNoShape">
              <a:avLst/>
            </a:prstTxWarp>
          </a:bodyPr>
          <a:lstStyle/>
          <a:p>
            <a:pPr defTabSz="878512" fontAlgn="base">
              <a:spcBef>
                <a:spcPct val="0"/>
              </a:spcBef>
              <a:spcAft>
                <a:spcPct val="0"/>
              </a:spcAft>
            </a:pPr>
            <a:endParaRPr lang="en-US" sz="1537" spc="-28">
              <a:solidFill>
                <a:srgbClr val="505050"/>
              </a:solidFill>
              <a:cs typeface="Segoe UI" pitchFamily="34" charset="0"/>
            </a:endParaRPr>
          </a:p>
        </p:txBody>
      </p:sp>
      <p:pic>
        <p:nvPicPr>
          <p:cNvPr id="97" name="Picture 29"/>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66369" y="5210094"/>
            <a:ext cx="1254995" cy="68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Box 97"/>
          <p:cNvSpPr txBox="1"/>
          <p:nvPr/>
        </p:nvSpPr>
        <p:spPr>
          <a:xfrm>
            <a:off x="9873241" y="3761477"/>
            <a:ext cx="1414079" cy="434486"/>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On-Premises </a:t>
            </a:r>
            <a:r>
              <a:rPr lang="en-US" sz="1568" b="1" spc="-49" dirty="0" smtClean="0">
                <a:solidFill>
                  <a:prstClr val="black"/>
                </a:solidFill>
              </a:rPr>
              <a:t>Analytics (Syslog)</a:t>
            </a:r>
            <a:endParaRPr lang="en-US" sz="1568" b="1" spc="-49" baseline="-25000" dirty="0">
              <a:solidFill>
                <a:prstClr val="black"/>
              </a:solidFill>
            </a:endParaRPr>
          </a:p>
        </p:txBody>
      </p:sp>
      <p:sp>
        <p:nvSpPr>
          <p:cNvPr id="99" name="TextBox 98"/>
          <p:cNvSpPr txBox="1"/>
          <p:nvPr/>
        </p:nvSpPr>
        <p:spPr>
          <a:xfrm>
            <a:off x="9871660" y="6037000"/>
            <a:ext cx="1414079" cy="434486"/>
          </a:xfrm>
          <a:prstGeom prst="rect">
            <a:avLst/>
          </a:prstGeom>
          <a:noFill/>
        </p:spPr>
        <p:txBody>
          <a:bodyPr wrap="square" lIns="0" tIns="0" rIns="0" bIns="0" rtlCol="0">
            <a:spAutoFit/>
          </a:bodyPr>
          <a:lstStyle/>
          <a:p>
            <a:pPr algn="ctr" defTabSz="896350">
              <a:lnSpc>
                <a:spcPct val="90000"/>
              </a:lnSpc>
            </a:pPr>
            <a:r>
              <a:rPr lang="en-US" sz="1568" b="1" spc="-49" dirty="0">
                <a:solidFill>
                  <a:prstClr val="black"/>
                </a:solidFill>
              </a:rPr>
              <a:t>Cloud-Based Analytics</a:t>
            </a:r>
            <a:endParaRPr lang="en-US" sz="1568" b="1" spc="-49" baseline="-25000" dirty="0">
              <a:solidFill>
                <a:prstClr val="black"/>
              </a:solidFill>
            </a:endParaRPr>
          </a:p>
        </p:txBody>
      </p:sp>
      <p:sp>
        <p:nvSpPr>
          <p:cNvPr id="101" name="Rectangle 100"/>
          <p:cNvSpPr/>
          <p:nvPr/>
        </p:nvSpPr>
        <p:spPr>
          <a:xfrm>
            <a:off x="-41565" y="6622566"/>
            <a:ext cx="6096000" cy="253916"/>
          </a:xfrm>
          <a:prstGeom prst="rect">
            <a:avLst/>
          </a:prstGeom>
        </p:spPr>
        <p:txBody>
          <a:bodyPr>
            <a:spAutoFit/>
          </a:bodyPr>
          <a:lstStyle/>
          <a:p>
            <a:r>
              <a:rPr lang="en-US" sz="1050" i="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©2015 Snort and the Snort Pig are registered trademarks of Cisco. All rights reserved.</a:t>
            </a:r>
            <a:endParaRPr lang="en-US" sz="1050" dirty="0"/>
          </a:p>
        </p:txBody>
      </p:sp>
      <p:pic>
        <p:nvPicPr>
          <p:cNvPr id="100" name="Picture 99"/>
          <p:cNvPicPr>
            <a:picLocks noChangeAspect="1"/>
          </p:cNvPicPr>
          <p:nvPr/>
        </p:nvPicPr>
        <p:blipFill>
          <a:blip r:embed="rId10"/>
          <a:stretch>
            <a:fillRect/>
          </a:stretch>
        </p:blipFill>
        <p:spPr>
          <a:xfrm>
            <a:off x="11431840" y="119221"/>
            <a:ext cx="657379" cy="778851"/>
          </a:xfrm>
          <a:prstGeom prst="rect">
            <a:avLst/>
          </a:prstGeom>
        </p:spPr>
      </p:pic>
      <p:pic>
        <p:nvPicPr>
          <p:cNvPr id="105" name="Picture 2" descr="Kaspersky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14195" y="643129"/>
            <a:ext cx="2827875" cy="83705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ThreatTrack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74321" y="1360911"/>
            <a:ext cx="2507625" cy="932837"/>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20365" y="2056116"/>
            <a:ext cx="1116450" cy="606929"/>
          </a:xfrm>
          <a:prstGeom prst="rect">
            <a:avLst/>
          </a:prstGeom>
        </p:spPr>
      </p:pic>
    </p:spTree>
    <p:extLst>
      <p:ext uri="{BB962C8B-B14F-4D97-AF65-F5344CB8AC3E}">
        <p14:creationId xmlns:p14="http://schemas.microsoft.com/office/powerpoint/2010/main" val="293494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autoRev="1" fill="hold" grpId="0" nodeType="afterEffect">
                                  <p:stCondLst>
                                    <p:cond delay="1000"/>
                                  </p:stCondLst>
                                  <p:childTnLst>
                                    <p:animMotion origin="layout" path="M 2.08333E-6 1.48148E-6 L 2.08333E-6 -0.2257 L 0.10482 -0.2257 L 0.10482 -0.28519 " pathEditMode="relative" rAng="0" ptsTypes="AAAA">
                                      <p:cBhvr>
                                        <p:cTn id="6" dur="2000" fill="hold"/>
                                        <p:tgtEl>
                                          <p:spTgt spid="32"/>
                                        </p:tgtEl>
                                        <p:attrNameLst>
                                          <p:attrName>ppt_x</p:attrName>
                                          <p:attrName>ppt_y</p:attrName>
                                        </p:attrNameLst>
                                      </p:cBhvr>
                                      <p:rCtr x="5234" y="-14259"/>
                                    </p:animMotion>
                                  </p:childTnLst>
                                </p:cTn>
                              </p:par>
                              <p:par>
                                <p:cTn id="7" presetID="0" presetClass="path" presetSubtype="0" repeatCount="indefinite" accel="50000" decel="50000" autoRev="1" fill="hold" grpId="0" nodeType="withEffect">
                                  <p:stCondLst>
                                    <p:cond delay="1000"/>
                                  </p:stCondLst>
                                  <p:childTnLst>
                                    <p:animMotion origin="layout" path="M -4.375E-6 1.48148E-6 L 0.00105 -0.28519 " pathEditMode="relative" rAng="0" ptsTypes="AA">
                                      <p:cBhvr>
                                        <p:cTn id="8" dur="2000" fill="hold"/>
                                        <p:tgtEl>
                                          <p:spTgt spid="34"/>
                                        </p:tgtEl>
                                        <p:attrNameLst>
                                          <p:attrName>ppt_x</p:attrName>
                                          <p:attrName>ppt_y</p:attrName>
                                        </p:attrNameLst>
                                      </p:cBhvr>
                                      <p:rCtr x="52" y="-14259"/>
                                    </p:animMotion>
                                  </p:childTnLst>
                                </p:cTn>
                              </p:par>
                              <p:par>
                                <p:cTn id="9" presetID="0" presetClass="path" presetSubtype="0" repeatCount="indefinite" accel="50000" decel="50000" autoRev="1" fill="hold" grpId="0" nodeType="withEffect">
                                  <p:stCondLst>
                                    <p:cond delay="1000"/>
                                  </p:stCondLst>
                                  <p:childTnLst>
                                    <p:animMotion origin="layout" path="M -4.58333E-6 1.48148E-6 L 0.00105 -0.23588 L -0.11237 -0.23588 L -0.11132 -0.28496 " pathEditMode="relative" rAng="0" ptsTypes="AAAA">
                                      <p:cBhvr>
                                        <p:cTn id="10" dur="2000" fill="hold"/>
                                        <p:tgtEl>
                                          <p:spTgt spid="35"/>
                                        </p:tgtEl>
                                        <p:attrNameLst>
                                          <p:attrName>ppt_x</p:attrName>
                                          <p:attrName>ppt_y</p:attrName>
                                        </p:attrNameLst>
                                      </p:cBhvr>
                                      <p:rCtr x="-5573" y="-14259"/>
                                    </p:animMotion>
                                  </p:childTnLst>
                                </p:cTn>
                              </p:par>
                            </p:childTnLst>
                          </p:cTn>
                        </p:par>
                        <p:par>
                          <p:cTn id="11" fill="hold">
                            <p:stCondLst>
                              <p:cond delay="5000"/>
                            </p:stCondLst>
                            <p:childTnLst>
                              <p:par>
                                <p:cTn id="12" presetID="6" presetClass="emph" presetSubtype="0" repeatCount="indefinite" autoRev="1" fill="hold" nodeType="afterEffect">
                                  <p:stCondLst>
                                    <p:cond delay="0"/>
                                  </p:stCondLst>
                                  <p:childTnLst>
                                    <p:animScale>
                                      <p:cBhvr>
                                        <p:cTn id="13" dur="2000" fill="hold"/>
                                        <p:tgtEl>
                                          <p:spTgt spid="38"/>
                                        </p:tgtEl>
                                      </p:cBhvr>
                                      <p:by x="125000" y="125000"/>
                                    </p:animScale>
                                  </p:childTnLst>
                                </p:cTn>
                              </p:par>
                              <p:par>
                                <p:cTn id="14" presetID="6" presetClass="emph" presetSubtype="0" repeatCount="indefinite" autoRev="1" fill="hold" nodeType="withEffect">
                                  <p:stCondLst>
                                    <p:cond delay="0"/>
                                  </p:stCondLst>
                                  <p:childTnLst>
                                    <p:animScale>
                                      <p:cBhvr>
                                        <p:cTn id="15" dur="2000" fill="hold"/>
                                        <p:tgtEl>
                                          <p:spTgt spid="37"/>
                                        </p:tgtEl>
                                      </p:cBhvr>
                                      <p:by x="125000" y="125000"/>
                                    </p:animScale>
                                  </p:childTnLst>
                                </p:cTn>
                              </p:par>
                              <p:par>
                                <p:cTn id="16" presetID="6" presetClass="emph" presetSubtype="0" repeatCount="indefinite" autoRev="1" fill="hold" nodeType="withEffect">
                                  <p:stCondLst>
                                    <p:cond delay="0"/>
                                  </p:stCondLst>
                                  <p:childTnLst>
                                    <p:animScale>
                                      <p:cBhvr>
                                        <p:cTn id="17" dur="2000" fill="hold"/>
                                        <p:tgtEl>
                                          <p:spTgt spid="36"/>
                                        </p:tgtEl>
                                      </p:cBhvr>
                                      <p:by x="125000" y="125000"/>
                                    </p:animScale>
                                  </p:childTnLst>
                                </p:cTn>
                              </p:par>
                              <p:par>
                                <p:cTn id="18" presetID="6" presetClass="emph" presetSubtype="0" repeatCount="indefinite" autoRev="1" fill="hold" nodeType="withEffect">
                                  <p:stCondLst>
                                    <p:cond delay="0"/>
                                  </p:stCondLst>
                                  <p:childTnLst>
                                    <p:animScale>
                                      <p:cBhvr>
                                        <p:cTn id="19" dur="2000" fill="hold"/>
                                        <p:tgtEl>
                                          <p:spTgt spid="30"/>
                                        </p:tgtEl>
                                      </p:cBhvr>
                                      <p:by x="125000" y="125000"/>
                                    </p:animScale>
                                  </p:childTnLst>
                                </p:cTn>
                              </p:par>
                            </p:childTnLst>
                          </p:cTn>
                        </p:par>
                      </p:childTnLst>
                    </p:cTn>
                  </p:par>
                  <p:par>
                    <p:cTn id="20" fill="hold">
                      <p:stCondLst>
                        <p:cond delay="indefinite"/>
                      </p:stCondLst>
                      <p:childTnLst>
                        <p:par>
                          <p:cTn id="21" fill="hold">
                            <p:stCondLst>
                              <p:cond delay="0"/>
                            </p:stCondLst>
                            <p:childTnLst>
                              <p:par>
                                <p:cTn id="22" presetID="42" presetClass="path" presetSubtype="0" repeatCount="indefinite" accel="50000" decel="50000" fill="hold" grpId="0" nodeType="clickEffect">
                                  <p:stCondLst>
                                    <p:cond delay="0"/>
                                  </p:stCondLst>
                                  <p:childTnLst>
                                    <p:animMotion origin="layout" path="M 2.08333E-7 4.44444E-6 L 2.08333E-7 0.34213 " pathEditMode="relative" rAng="0" ptsTypes="AA">
                                      <p:cBhvr>
                                        <p:cTn id="23" dur="2000" fill="hold"/>
                                        <p:tgtEl>
                                          <p:spTgt spid="4"/>
                                        </p:tgtEl>
                                        <p:attrNameLst>
                                          <p:attrName>ppt_x</p:attrName>
                                          <p:attrName>ppt_y</p:attrName>
                                        </p:attrNameLst>
                                      </p:cBhvr>
                                      <p:rCtr x="0" y="17106"/>
                                    </p:animMotion>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500"/>
                            </p:stCondLst>
                            <p:childTnLst>
                              <p:par>
                                <p:cTn id="29" presetID="10" presetClass="entr" presetSubtype="0" repeatCount="indefinite"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par>
                                <p:cTn id="32" presetID="10" presetClass="entr" presetSubtype="0" repeatCount="indefinite" fill="hold" nodeType="with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fade">
                                      <p:cBhvr>
                                        <p:cTn id="34" dur="1000"/>
                                        <p:tgtEl>
                                          <p:spTgt spid="92"/>
                                        </p:tgtEl>
                                      </p:cBhvr>
                                    </p:animEffect>
                                  </p:childTnLst>
                                </p:cTn>
                              </p:par>
                              <p:par>
                                <p:cTn id="35" presetID="10" presetClass="entr" presetSubtype="0" repeatCount="indefinite"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Pack (WAP) Extension</a:t>
            </a:r>
            <a:endParaRPr lang="en-US" dirty="0"/>
          </a:p>
        </p:txBody>
      </p:sp>
      <p:sp>
        <p:nvSpPr>
          <p:cNvPr id="5" name="Content Placeholder 4"/>
          <p:cNvSpPr>
            <a:spLocks noGrp="1"/>
          </p:cNvSpPr>
          <p:nvPr>
            <p:ph sz="quarter" idx="10"/>
          </p:nvPr>
        </p:nvSpPr>
        <p:spPr>
          <a:xfrm>
            <a:off x="379514" y="961066"/>
            <a:ext cx="11812486" cy="5290388"/>
          </a:xfrm>
        </p:spPr>
        <p:txBody>
          <a:bodyPr/>
          <a:lstStyle/>
          <a:p>
            <a:pPr marL="0" indent="0">
              <a:buNone/>
            </a:pPr>
            <a:r>
              <a:rPr lang="ru-RU" sz="2400" i="1" dirty="0" smtClean="0"/>
              <a:t>Безопасность как сервис </a:t>
            </a:r>
            <a:r>
              <a:rPr lang="en-US" sz="2400" i="1" dirty="0" smtClean="0"/>
              <a:t> (</a:t>
            </a:r>
            <a:r>
              <a:rPr lang="en-US" sz="2400" i="1" dirty="0" err="1" smtClean="0"/>
              <a:t>SECaaS</a:t>
            </a:r>
            <a:r>
              <a:rPr lang="en-US" sz="2400" i="1" dirty="0" smtClean="0"/>
              <a:t>)</a:t>
            </a:r>
            <a:r>
              <a:rPr lang="ru-RU" sz="2400" i="1" dirty="0" smtClean="0"/>
              <a:t> для защиты инфраструктуры ЦОД и ресурсов клиента</a:t>
            </a:r>
            <a:endParaRPr lang="en-US" sz="2400" i="1" dirty="0" smtClean="0"/>
          </a:p>
          <a:p>
            <a:pPr lvl="0"/>
            <a:r>
              <a:rPr lang="ru-RU" sz="2000" dirty="0" smtClean="0"/>
              <a:t>Добавляет новую услугу, увеличивая монетизацию и выполнить требования законодательства</a:t>
            </a:r>
          </a:p>
          <a:p>
            <a:pPr lvl="0"/>
            <a:r>
              <a:rPr lang="ru-RU" sz="2000" dirty="0" smtClean="0"/>
              <a:t>Обеспечить изоляцию для ВМ и групп в многопользовательской среде</a:t>
            </a:r>
            <a:r>
              <a:rPr lang="en-US" sz="2000" dirty="0" smtClean="0"/>
              <a:t> </a:t>
            </a:r>
          </a:p>
          <a:p>
            <a:r>
              <a:rPr lang="ru-RU" sz="2000" dirty="0" smtClean="0"/>
              <a:t>Устранить угрозы не только снаружи , но и внутри виртуальной среды</a:t>
            </a:r>
            <a:endParaRPr lang="en-US" sz="2000" dirty="0" smtClean="0"/>
          </a:p>
          <a:p>
            <a:pPr lvl="0"/>
            <a:r>
              <a:rPr lang="ru-RU" sz="2000" dirty="0" smtClean="0"/>
              <a:t>Автоматически защищать ВМ без установки агентов </a:t>
            </a:r>
          </a:p>
          <a:p>
            <a:pPr lvl="0"/>
            <a:r>
              <a:rPr lang="ru-RU" sz="2000" dirty="0" smtClean="0"/>
              <a:t>Увеличить плотность ВМ и групп на каждом хосте</a:t>
            </a:r>
            <a:endParaRPr lang="en-US" sz="2000" dirty="0" smtClean="0"/>
          </a:p>
          <a:p>
            <a:r>
              <a:rPr lang="ru-RU" sz="2000" dirty="0" smtClean="0"/>
              <a:t>Упростить управление безопасностью ресурсов для клиентов (кнопки </a:t>
            </a:r>
            <a:r>
              <a:rPr lang="en-US" sz="2000" dirty="0" smtClean="0"/>
              <a:t>on/off)</a:t>
            </a:r>
          </a:p>
          <a:p>
            <a:pPr lvl="1"/>
            <a:r>
              <a:rPr lang="en-US" sz="1800" dirty="0" smtClean="0"/>
              <a:t>Firewall, Network Detection &amp; Intrusion Detection</a:t>
            </a:r>
          </a:p>
          <a:p>
            <a:pPr lvl="1"/>
            <a:r>
              <a:rPr lang="ru-RU" sz="1800" dirty="0" smtClean="0"/>
              <a:t>Шаблоны настроек МСЭ для разных ролей ВМ</a:t>
            </a:r>
            <a:r>
              <a:rPr lang="en-US" sz="1800" dirty="0" smtClean="0"/>
              <a:t>s</a:t>
            </a:r>
          </a:p>
          <a:p>
            <a:r>
              <a:rPr lang="ru-RU" sz="2000" dirty="0" smtClean="0"/>
              <a:t>Продукт доступен по </a:t>
            </a:r>
            <a:r>
              <a:rPr lang="en-US" sz="2000" dirty="0" smtClean="0"/>
              <a:t>SPLA</a:t>
            </a:r>
            <a:endParaRPr lang="en-US" sz="1000" dirty="0" smtClean="0"/>
          </a:p>
          <a:p>
            <a:endParaRPr lang="en-US" sz="1600" dirty="0" smtClean="0"/>
          </a:p>
          <a:p>
            <a:pPr marL="0" indent="0">
              <a:buNone/>
            </a:pPr>
            <a:endParaRPr lang="en-US" sz="1200" dirty="0" smtClean="0"/>
          </a:p>
          <a:p>
            <a:pPr marL="0" indent="0">
              <a:buNone/>
            </a:pPr>
            <a:r>
              <a:rPr lang="en-US" sz="1200" dirty="0" smtClean="0"/>
              <a:t>Azure Pack (WAP) allows you to run Azure services in your datacenter on your hardware</a:t>
            </a:r>
          </a:p>
          <a:p>
            <a:pPr marL="0" indent="0">
              <a:buNone/>
            </a:pPr>
            <a:endParaRPr lang="en-US" sz="1600" dirty="0"/>
          </a:p>
        </p:txBody>
      </p:sp>
      <p:pic>
        <p:nvPicPr>
          <p:cNvPr id="4" name="Picture 3"/>
          <p:cNvPicPr>
            <a:picLocks noChangeAspect="1"/>
          </p:cNvPicPr>
          <p:nvPr/>
        </p:nvPicPr>
        <p:blipFill>
          <a:blip r:embed="rId3"/>
          <a:stretch>
            <a:fillRect/>
          </a:stretch>
        </p:blipFill>
        <p:spPr>
          <a:xfrm>
            <a:off x="6846294" y="4781899"/>
            <a:ext cx="5242925" cy="189671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67604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Управление </a:t>
            </a:r>
            <a:r>
              <a:rPr lang="ru-RU" dirty="0" smtClean="0"/>
              <a:t>ВМ </a:t>
            </a:r>
            <a:r>
              <a:rPr lang="ru-RU" dirty="0"/>
              <a:t>в </a:t>
            </a:r>
            <a:r>
              <a:rPr lang="en-US" dirty="0"/>
              <a:t>5nine Cloud Security WAP Extension </a:t>
            </a:r>
            <a:endParaRPr lang="ru-RU" dirty="0"/>
          </a:p>
        </p:txBody>
      </p:sp>
      <p:pic>
        <p:nvPicPr>
          <p:cNvPr id="5" name="Объект 4"/>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82823" y="1387475"/>
            <a:ext cx="8718430" cy="5291138"/>
          </a:xfrm>
        </p:spPr>
      </p:pic>
    </p:spTree>
    <p:extLst>
      <p:ext uri="{BB962C8B-B14F-4D97-AF65-F5344CB8AC3E}">
        <p14:creationId xmlns:p14="http://schemas.microsoft.com/office/powerpoint/2010/main" val="382273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Управление МСЭ в </a:t>
            </a:r>
            <a:r>
              <a:rPr lang="en-US" dirty="0" smtClean="0"/>
              <a:t>5nine Cloud Security WAP Extension </a:t>
            </a:r>
            <a:endParaRPr lang="ru-RU" dirty="0"/>
          </a:p>
        </p:txBody>
      </p:sp>
      <p:pic>
        <p:nvPicPr>
          <p:cNvPr id="4" name="Объект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86237" y="1387475"/>
            <a:ext cx="8711602" cy="5291138"/>
          </a:xfrm>
        </p:spPr>
      </p:pic>
    </p:spTree>
    <p:extLst>
      <p:ext uri="{BB962C8B-B14F-4D97-AF65-F5344CB8AC3E}">
        <p14:creationId xmlns:p14="http://schemas.microsoft.com/office/powerpoint/2010/main" val="3173980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Управление </a:t>
            </a:r>
            <a:r>
              <a:rPr lang="ru-RU" dirty="0" smtClean="0"/>
              <a:t>СОВ </a:t>
            </a:r>
            <a:r>
              <a:rPr lang="ru-RU" dirty="0"/>
              <a:t>в </a:t>
            </a:r>
            <a:r>
              <a:rPr lang="en-US" dirty="0"/>
              <a:t>5nine Cloud Security WAP Extension </a:t>
            </a:r>
            <a:endParaRPr lang="ru-RU" dirty="0"/>
          </a:p>
        </p:txBody>
      </p:sp>
      <p:pic>
        <p:nvPicPr>
          <p:cNvPr id="4" name="Объект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84027" y="1387475"/>
            <a:ext cx="8716021" cy="5291138"/>
          </a:xfrm>
        </p:spPr>
      </p:pic>
    </p:spTree>
    <p:extLst>
      <p:ext uri="{BB962C8B-B14F-4D97-AF65-F5344CB8AC3E}">
        <p14:creationId xmlns:p14="http://schemas.microsoft.com/office/powerpoint/2010/main" val="2059662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514" y="182215"/>
            <a:ext cx="11524432" cy="1643410"/>
          </a:xfrm>
        </p:spPr>
        <p:txBody>
          <a:bodyPr>
            <a:normAutofit/>
          </a:bodyPr>
          <a:lstStyle/>
          <a:p>
            <a:r>
              <a:rPr lang="en-US" sz="2400" dirty="0" smtClean="0"/>
              <a:t>Best Practice</a:t>
            </a:r>
            <a:r>
              <a:rPr lang="en-US" dirty="0" smtClean="0"/>
              <a:t/>
            </a:r>
            <a:br>
              <a:rPr lang="en-US" dirty="0" smtClean="0"/>
            </a:br>
            <a:r>
              <a:rPr lang="ru-RU" dirty="0"/>
              <a:t>И</a:t>
            </a:r>
            <a:r>
              <a:rPr lang="ru-RU" dirty="0" smtClean="0"/>
              <a:t>золируйте всех и управляйте </a:t>
            </a:r>
            <a:br>
              <a:rPr lang="ru-RU" dirty="0" smtClean="0"/>
            </a:br>
            <a:r>
              <a:rPr lang="ru-RU" dirty="0"/>
              <a:t> </a:t>
            </a:r>
            <a:r>
              <a:rPr lang="ru-RU" dirty="0" smtClean="0"/>
              <a:t>                ресурсами</a:t>
            </a:r>
            <a:endParaRPr lang="en-US" dirty="0"/>
          </a:p>
        </p:txBody>
      </p:sp>
      <p:sp>
        <p:nvSpPr>
          <p:cNvPr id="5" name="Content Placeholder 4"/>
          <p:cNvSpPr>
            <a:spLocks noGrp="1"/>
          </p:cNvSpPr>
          <p:nvPr>
            <p:ph idx="4294967295"/>
          </p:nvPr>
        </p:nvSpPr>
        <p:spPr>
          <a:xfrm>
            <a:off x="838200" y="1825625"/>
            <a:ext cx="10515600" cy="4351338"/>
          </a:xfrm>
          <a:prstGeom prst="rect">
            <a:avLst/>
          </a:prstGeom>
        </p:spPr>
        <p:txBody>
          <a:bodyPr/>
          <a:lstStyle/>
          <a:p>
            <a:r>
              <a:rPr lang="ru-RU" dirty="0" smtClean="0"/>
              <a:t>Изоляция и приватности актуальны </a:t>
            </a:r>
          </a:p>
          <a:p>
            <a:pPr marL="0" indent="0">
              <a:buNone/>
            </a:pPr>
            <a:r>
              <a:rPr lang="ru-RU" dirty="0"/>
              <a:t> </a:t>
            </a:r>
            <a:r>
              <a:rPr lang="ru-RU" dirty="0" smtClean="0"/>
              <a:t>  для облаков</a:t>
            </a:r>
            <a:endParaRPr lang="en-US" dirty="0" smtClean="0"/>
          </a:p>
          <a:p>
            <a:pPr lvl="1"/>
            <a:r>
              <a:rPr lang="ru-RU" dirty="0" smtClean="0"/>
              <a:t>ВМ не должна влиять на хост </a:t>
            </a:r>
            <a:endParaRPr lang="en-US" dirty="0" smtClean="0"/>
          </a:p>
          <a:p>
            <a:pPr lvl="1"/>
            <a:r>
              <a:rPr lang="ru-RU" dirty="0" smtClean="0"/>
              <a:t>ВМ </a:t>
            </a:r>
            <a:r>
              <a:rPr lang="ru-RU" dirty="0"/>
              <a:t>не должна влиять на </a:t>
            </a:r>
            <a:r>
              <a:rPr lang="ru-RU" dirty="0" smtClean="0"/>
              <a:t>другие ВМ</a:t>
            </a:r>
            <a:endParaRPr lang="en-US" dirty="0"/>
          </a:p>
          <a:p>
            <a:r>
              <a:rPr lang="ru-RU" dirty="0" smtClean="0"/>
              <a:t>Используйте </a:t>
            </a:r>
            <a:r>
              <a:rPr lang="en-US" dirty="0" err="1" smtClean="0"/>
              <a:t>QoS</a:t>
            </a:r>
            <a:r>
              <a:rPr lang="ru-RU" dirty="0"/>
              <a:t> </a:t>
            </a:r>
            <a:r>
              <a:rPr lang="ru-RU" dirty="0" smtClean="0"/>
              <a:t>для управления </a:t>
            </a:r>
          </a:p>
          <a:p>
            <a:pPr marL="0" indent="0">
              <a:buNone/>
            </a:pPr>
            <a:r>
              <a:rPr lang="ru-RU" dirty="0"/>
              <a:t> </a:t>
            </a:r>
            <a:r>
              <a:rPr lang="ru-RU" dirty="0" smtClean="0"/>
              <a:t>  скоростью полосы пропускания </a:t>
            </a:r>
          </a:p>
          <a:p>
            <a:pPr marL="0" indent="0">
              <a:buNone/>
            </a:pPr>
            <a:r>
              <a:rPr lang="ru-RU" dirty="0"/>
              <a:t> </a:t>
            </a:r>
            <a:r>
              <a:rPr lang="ru-RU" dirty="0" smtClean="0"/>
              <a:t>  трафика к ВМ и от нее</a:t>
            </a:r>
            <a:endParaRPr lang="en-US" dirty="0" smtClean="0"/>
          </a:p>
          <a:p>
            <a:pPr marL="457046" lvl="1" indent="0">
              <a:buNone/>
            </a:pPr>
            <a:endParaRPr lang="en-US" dirty="0" smtClean="0"/>
          </a:p>
        </p:txBody>
      </p:sp>
      <p:pic>
        <p:nvPicPr>
          <p:cNvPr id="6" name="Picture 5"/>
          <p:cNvPicPr>
            <a:picLocks noChangeAspect="1"/>
          </p:cNvPicPr>
          <p:nvPr/>
        </p:nvPicPr>
        <p:blipFill>
          <a:blip r:embed="rId3"/>
          <a:stretch>
            <a:fillRect/>
          </a:stretch>
        </p:blipFill>
        <p:spPr>
          <a:xfrm>
            <a:off x="7933605" y="2452945"/>
            <a:ext cx="3814820" cy="354893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9041346" y="426532"/>
            <a:ext cx="1712753" cy="1712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66897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Elbow Connector 141"/>
          <p:cNvCxnSpPr/>
          <p:nvPr/>
        </p:nvCxnSpPr>
        <p:spPr>
          <a:xfrm flipH="1">
            <a:off x="11472229" y="5453746"/>
            <a:ext cx="3438615"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Freeform 207"/>
          <p:cNvSpPr>
            <a:spLocks noChangeAspect="1" noEditPoints="1"/>
          </p:cNvSpPr>
          <p:nvPr/>
        </p:nvSpPr>
        <p:spPr bwMode="gray">
          <a:xfrm>
            <a:off x="7365933" y="4773637"/>
            <a:ext cx="3402324" cy="138236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47" name="Picture 46" descr="Untitled-4.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6200000">
            <a:off x="10541368" y="5194714"/>
            <a:ext cx="1027341" cy="540213"/>
          </a:xfrm>
          <a:prstGeom prst="rect">
            <a:avLst/>
          </a:prstGeom>
          <a:noFill/>
          <a:ln>
            <a:noFill/>
          </a:ln>
        </p:spPr>
      </p:pic>
      <p:pic>
        <p:nvPicPr>
          <p:cNvPr id="48" name="Picture 47" descr="Untitled-4.png"/>
          <p:cNvPicPr>
            <a:picLocks noChangeAspect="1"/>
          </p:cNvPicPr>
          <p:nvPr/>
        </p:nvPicPr>
        <p:blipFill>
          <a:blip r:embed="rId5" cstate="screen">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840641" y="2217290"/>
            <a:ext cx="1035786" cy="544654"/>
          </a:xfrm>
          <a:prstGeom prst="rect">
            <a:avLst/>
          </a:prstGeom>
          <a:noFill/>
          <a:ln>
            <a:noFill/>
          </a:ln>
        </p:spPr>
      </p:pic>
      <p:pic>
        <p:nvPicPr>
          <p:cNvPr id="49" name="Picture 48" descr="Untitled-4.png"/>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512907" y="2262771"/>
            <a:ext cx="1035786" cy="544654"/>
          </a:xfrm>
          <a:prstGeom prst="rect">
            <a:avLst/>
          </a:prstGeom>
          <a:noFill/>
          <a:ln>
            <a:noFill/>
          </a:ln>
        </p:spPr>
      </p:pic>
      <p:sp>
        <p:nvSpPr>
          <p:cNvPr id="50" name="Freeform 7"/>
          <p:cNvSpPr>
            <a:spLocks noChangeAspect="1" noEditPoints="1"/>
          </p:cNvSpPr>
          <p:nvPr/>
        </p:nvSpPr>
        <p:spPr bwMode="auto">
          <a:xfrm>
            <a:off x="7208381" y="1313382"/>
            <a:ext cx="1644838" cy="794940"/>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accent3">
              <a:lumMod val="75000"/>
            </a:schemeClr>
          </a:solidFill>
          <a:ln>
            <a:solidFill>
              <a:schemeClr val="accent3">
                <a:lumMod val="75000"/>
              </a:schemeClr>
            </a:solidFill>
          </a:ln>
          <a:extLst/>
        </p:spPr>
        <p:txBody>
          <a:bodyPr vert="horz" wrap="square" lIns="87857" tIns="43929" rIns="87857" bIns="43929" numCol="1" anchor="t" anchorCtr="0" compatLnSpc="1">
            <a:prstTxWarp prst="textNoShape">
              <a:avLst/>
            </a:prstTxWarp>
          </a:bodyPr>
          <a:lstStyle/>
          <a:p>
            <a:endParaRPr lang="en-US" sz="1729" dirty="0">
              <a:solidFill>
                <a:srgbClr val="FFFFFF"/>
              </a:solidFill>
            </a:endParaRPr>
          </a:p>
        </p:txBody>
      </p:sp>
      <p:sp>
        <p:nvSpPr>
          <p:cNvPr id="51" name="Freeform 7"/>
          <p:cNvSpPr>
            <a:spLocks noChangeAspect="1" noEditPoints="1"/>
          </p:cNvSpPr>
          <p:nvPr/>
        </p:nvSpPr>
        <p:spPr bwMode="auto">
          <a:xfrm>
            <a:off x="9532293" y="1320864"/>
            <a:ext cx="1644838" cy="794940"/>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accent5"/>
          </a:solidFill>
          <a:ln>
            <a:solidFill>
              <a:schemeClr val="accent5"/>
            </a:solidFill>
          </a:ln>
          <a:extLst/>
        </p:spPr>
        <p:txBody>
          <a:bodyPr vert="horz" wrap="square" lIns="87857" tIns="43929" rIns="87857" bIns="43929" numCol="1" anchor="t" anchorCtr="0" compatLnSpc="1">
            <a:prstTxWarp prst="textNoShape">
              <a:avLst/>
            </a:prstTxWarp>
          </a:bodyPr>
          <a:lstStyle/>
          <a:p>
            <a:endParaRPr lang="en-US" sz="1729" dirty="0">
              <a:solidFill>
                <a:srgbClr val="FFFFFF"/>
              </a:solidFill>
            </a:endParaRPr>
          </a:p>
        </p:txBody>
      </p:sp>
      <p:cxnSp>
        <p:nvCxnSpPr>
          <p:cNvPr id="54" name="Elbow Connector 141"/>
          <p:cNvCxnSpPr/>
          <p:nvPr/>
        </p:nvCxnSpPr>
        <p:spPr>
          <a:xfrm flipV="1">
            <a:off x="9225337" y="3874538"/>
            <a:ext cx="0" cy="806782"/>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Elbow Connector 141"/>
          <p:cNvCxnSpPr/>
          <p:nvPr/>
        </p:nvCxnSpPr>
        <p:spPr>
          <a:xfrm flipV="1">
            <a:off x="9532293" y="2906085"/>
            <a:ext cx="747021" cy="739539"/>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Elbow Connector 141"/>
          <p:cNvCxnSpPr/>
          <p:nvPr/>
        </p:nvCxnSpPr>
        <p:spPr>
          <a:xfrm>
            <a:off x="8175183" y="2898603"/>
            <a:ext cx="747021" cy="747021"/>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4" name="Picture 103"/>
          <p:cNvPicPr>
            <a:picLocks noChangeAspect="1"/>
          </p:cNvPicPr>
          <p:nvPr/>
        </p:nvPicPr>
        <p:blipFill>
          <a:blip r:embed="rId7">
            <a:duotone>
              <a:prstClr val="black"/>
              <a:schemeClr val="accent4">
                <a:tint val="45000"/>
                <a:satMod val="400000"/>
              </a:schemeClr>
            </a:duotone>
          </a:blip>
          <a:stretch>
            <a:fillRect/>
          </a:stretch>
        </p:blipFill>
        <p:spPr>
          <a:xfrm>
            <a:off x="8757924" y="3598956"/>
            <a:ext cx="934826" cy="327042"/>
          </a:xfrm>
          <a:prstGeom prst="rect">
            <a:avLst/>
          </a:prstGeom>
        </p:spPr>
      </p:pic>
      <p:sp>
        <p:nvSpPr>
          <p:cNvPr id="7" name="Oval 6"/>
          <p:cNvSpPr/>
          <p:nvPr/>
        </p:nvSpPr>
        <p:spPr bwMode="auto">
          <a:xfrm>
            <a:off x="11399847" y="5330357"/>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2" name="Oval 21"/>
          <p:cNvSpPr/>
          <p:nvPr/>
        </p:nvSpPr>
        <p:spPr bwMode="auto">
          <a:xfrm>
            <a:off x="10089607" y="2789486"/>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4" name="Oval 23"/>
          <p:cNvSpPr/>
          <p:nvPr/>
        </p:nvSpPr>
        <p:spPr bwMode="auto">
          <a:xfrm>
            <a:off x="9090873" y="5306709"/>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5" name="Oval 24"/>
          <p:cNvSpPr/>
          <p:nvPr/>
        </p:nvSpPr>
        <p:spPr bwMode="auto">
          <a:xfrm>
            <a:off x="8040720" y="2764140"/>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5541" y="3598956"/>
            <a:ext cx="947208" cy="375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1" name="Title 1"/>
          <p:cNvSpPr>
            <a:spLocks noGrp="1"/>
          </p:cNvSpPr>
          <p:nvPr>
            <p:ph type="title"/>
          </p:nvPr>
        </p:nvSpPr>
        <p:spPr>
          <a:xfrm>
            <a:off x="838200" y="-5820"/>
            <a:ext cx="11084562" cy="1325563"/>
          </a:xfrm>
        </p:spPr>
        <p:txBody>
          <a:bodyPr>
            <a:normAutofit fontScale="90000"/>
          </a:bodyPr>
          <a:lstStyle/>
          <a:p>
            <a:pPr algn="ctr"/>
            <a:r>
              <a:rPr lang="en-US" sz="2400" dirty="0" smtClean="0"/>
              <a:t>Best Practice</a:t>
            </a:r>
            <a:r>
              <a:rPr lang="en-US" dirty="0" smtClean="0"/>
              <a:t/>
            </a:r>
            <a:br>
              <a:rPr lang="en-US" dirty="0" smtClean="0"/>
            </a:br>
            <a:r>
              <a:rPr lang="ru-RU" dirty="0" smtClean="0"/>
              <a:t>Избегайте аппаратных средств для обеспечения               безопасности виртуальной среды</a:t>
            </a:r>
            <a:endParaRPr lang="en-US" dirty="0"/>
          </a:p>
        </p:txBody>
      </p:sp>
      <p:sp>
        <p:nvSpPr>
          <p:cNvPr id="26" name="Content Placeholder 4"/>
          <p:cNvSpPr>
            <a:spLocks noGrp="1"/>
          </p:cNvSpPr>
          <p:nvPr>
            <p:ph idx="4294967295"/>
          </p:nvPr>
        </p:nvSpPr>
        <p:spPr>
          <a:xfrm>
            <a:off x="838200" y="1825625"/>
            <a:ext cx="10515600" cy="4351338"/>
          </a:xfrm>
          <a:prstGeom prst="rect">
            <a:avLst/>
          </a:prstGeom>
        </p:spPr>
        <p:txBody>
          <a:bodyPr>
            <a:normAutofit/>
          </a:bodyPr>
          <a:lstStyle/>
          <a:p>
            <a:r>
              <a:rPr lang="ru-RU" sz="2400" dirty="0"/>
              <a:t>А</a:t>
            </a:r>
            <a:r>
              <a:rPr lang="ru-RU" sz="2400" dirty="0" smtClean="0"/>
              <a:t>ппаратные устройства управляют трафиком </a:t>
            </a:r>
          </a:p>
          <a:p>
            <a:pPr marL="0" indent="0">
              <a:buNone/>
            </a:pPr>
            <a:r>
              <a:rPr lang="ru-RU" sz="2400" dirty="0"/>
              <a:t> </a:t>
            </a:r>
            <a:r>
              <a:rPr lang="ru-RU" sz="2400" dirty="0" smtClean="0"/>
              <a:t>   между хостами</a:t>
            </a:r>
            <a:endParaRPr lang="en-US" sz="2400" dirty="0" smtClean="0"/>
          </a:p>
          <a:p>
            <a:pPr lvl="1"/>
            <a:r>
              <a:rPr lang="ru-RU" sz="2000" dirty="0" smtClean="0"/>
              <a:t>Но не защищают трафик между ВМ на хосте</a:t>
            </a:r>
            <a:endParaRPr lang="en-US" sz="2000" dirty="0" smtClean="0"/>
          </a:p>
          <a:p>
            <a:pPr lvl="1"/>
            <a:r>
              <a:rPr lang="ru-RU" sz="2000" dirty="0" smtClean="0"/>
              <a:t>Управление </a:t>
            </a:r>
            <a:r>
              <a:rPr lang="en-US" sz="2000" dirty="0" smtClean="0"/>
              <a:t> </a:t>
            </a:r>
            <a:r>
              <a:rPr lang="ru-RU" sz="2000" dirty="0" smtClean="0"/>
              <a:t>при помощи </a:t>
            </a:r>
            <a:r>
              <a:rPr lang="en-US" sz="2000" dirty="0" smtClean="0"/>
              <a:t>VLAN </a:t>
            </a:r>
            <a:r>
              <a:rPr lang="ru-RU" sz="2000" dirty="0" smtClean="0"/>
              <a:t>возможно, но сложно и </a:t>
            </a:r>
          </a:p>
          <a:p>
            <a:pPr marL="457046" lvl="1" indent="0">
              <a:buNone/>
            </a:pPr>
            <a:r>
              <a:rPr lang="ru-RU" sz="2000" dirty="0"/>
              <a:t> </a:t>
            </a:r>
            <a:r>
              <a:rPr lang="ru-RU" sz="2000" dirty="0" smtClean="0"/>
              <a:t>   понижает производительность</a:t>
            </a:r>
            <a:endParaRPr lang="en-US" sz="2400" dirty="0" smtClean="0"/>
          </a:p>
        </p:txBody>
      </p:sp>
      <p:cxnSp>
        <p:nvCxnSpPr>
          <p:cNvPr id="27" name="Elbow Connector 141"/>
          <p:cNvCxnSpPr/>
          <p:nvPr/>
        </p:nvCxnSpPr>
        <p:spPr>
          <a:xfrm flipH="1" flipV="1">
            <a:off x="4736569" y="5455580"/>
            <a:ext cx="2471812" cy="17160"/>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07"/>
          <p:cNvSpPr>
            <a:spLocks noChangeAspect="1" noEditPoints="1"/>
          </p:cNvSpPr>
          <p:nvPr/>
        </p:nvSpPr>
        <p:spPr bwMode="gray">
          <a:xfrm>
            <a:off x="630272" y="4773637"/>
            <a:ext cx="3402324" cy="138236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pic>
        <p:nvPicPr>
          <p:cNvPr id="29" name="Picture 28" descr="Untitled-4.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6200000">
            <a:off x="3805707" y="5194714"/>
            <a:ext cx="1027341" cy="540213"/>
          </a:xfrm>
          <a:prstGeom prst="rect">
            <a:avLst/>
          </a:prstGeom>
          <a:noFill/>
          <a:ln>
            <a:noFill/>
          </a:ln>
        </p:spPr>
      </p:pic>
      <p:sp>
        <p:nvSpPr>
          <p:cNvPr id="12" name="Rectangle 11"/>
          <p:cNvSpPr/>
          <p:nvPr/>
        </p:nvSpPr>
        <p:spPr>
          <a:xfrm>
            <a:off x="5426165" y="5303479"/>
            <a:ext cx="1103086" cy="359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Appliance</a:t>
            </a:r>
            <a:endParaRPr lang="en-US" dirty="0"/>
          </a:p>
        </p:txBody>
      </p:sp>
      <p:sp>
        <p:nvSpPr>
          <p:cNvPr id="32" name="Oval 31"/>
          <p:cNvSpPr/>
          <p:nvPr/>
        </p:nvSpPr>
        <p:spPr bwMode="auto">
          <a:xfrm>
            <a:off x="2409007" y="5306708"/>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7879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63" presetClass="path" presetSubtype="0" accel="50000" decel="50000" fill="hold" grpId="1" nodeType="afterEffect">
                                  <p:stCondLst>
                                    <p:cond delay="0"/>
                                  </p:stCondLst>
                                  <p:childTnLst>
                                    <p:animMotion origin="layout" path="M -3.75E-6 2.96296E-6 L 0.54531 0.0051 " pathEditMode="relative" rAng="0" ptsTypes="AA">
                                      <p:cBhvr>
                                        <p:cTn id="10" dur="2000" fill="hold"/>
                                        <p:tgtEl>
                                          <p:spTgt spid="32"/>
                                        </p:tgtEl>
                                        <p:attrNameLst>
                                          <p:attrName>ppt_x</p:attrName>
                                          <p:attrName>ppt_y</p:attrName>
                                        </p:attrNameLst>
                                      </p:cBhvr>
                                      <p:rCtr x="27396" y="-231"/>
                                    </p:animMotion>
                                  </p:childTnLst>
                                </p:cTn>
                              </p:par>
                            </p:childTnLst>
                          </p:cTn>
                        </p:par>
                        <p:par>
                          <p:cTn id="11" fill="hold">
                            <p:stCondLst>
                              <p:cond delay="2500"/>
                            </p:stCondLst>
                            <p:childTnLst>
                              <p:par>
                                <p:cTn id="12" presetID="10" presetClass="exit" presetSubtype="0" fill="hold" grpId="2" nodeType="after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3000"/>
                            </p:stCondLst>
                            <p:childTnLst>
                              <p:par>
                                <p:cTn id="22" presetID="0" presetClass="path" presetSubtype="0" accel="50000" decel="50000" fill="hold" grpId="1" nodeType="afterEffect">
                                  <p:stCondLst>
                                    <p:cond delay="0"/>
                                  </p:stCondLst>
                                  <p:childTnLst>
                                    <p:animMotion origin="layout" path="M -3.97498E-6 -4.64821E-6 L 0.08693 0.1212 L 0.08578 0.37154 L 0.27687 0.37359 " pathEditMode="relative" rAng="0" ptsTypes="AAAA">
                                      <p:cBhvr>
                                        <p:cTn id="23" dur="2000" fill="hold"/>
                                        <p:tgtEl>
                                          <p:spTgt spid="25"/>
                                        </p:tgtEl>
                                        <p:attrNameLst>
                                          <p:attrName>ppt_x</p:attrName>
                                          <p:attrName>ppt_y</p:attrName>
                                        </p:attrNameLst>
                                      </p:cBhvr>
                                      <p:rCtr x="13837" y="18679"/>
                                    </p:animMotion>
                                  </p:childTnLst>
                                </p:cTn>
                              </p:par>
                              <p:par>
                                <p:cTn id="24" presetID="0" presetClass="path" presetSubtype="0" accel="50000" decel="50000" fill="hold" grpId="1" nodeType="withEffect">
                                  <p:stCondLst>
                                    <p:cond delay="0"/>
                                  </p:stCondLst>
                                  <p:childTnLst>
                                    <p:animMotion origin="layout" path="M 0.0014 -0.00068 L -0.18854 -0.00431 L -0.18854 -0.24807 L -0.09778 -0.37336 " pathEditMode="relative" rAng="0" ptsTypes="AAAA">
                                      <p:cBhvr>
                                        <p:cTn id="25" dur="2000" fill="hold"/>
                                        <p:tgtEl>
                                          <p:spTgt spid="7"/>
                                        </p:tgtEl>
                                        <p:attrNameLst>
                                          <p:attrName>ppt_x</p:attrName>
                                          <p:attrName>ppt_y</p:attrName>
                                        </p:attrNameLst>
                                      </p:cBhvr>
                                      <p:rCtr x="-9497" y="-18634"/>
                                    </p:animMotion>
                                  </p:childTnLst>
                                </p:cTn>
                              </p:par>
                              <p:par>
                                <p:cTn id="26" presetID="10" presetClass="exit" presetSubtype="0" fill="hold" nodeType="withEffect">
                                  <p:stCondLst>
                                    <p:cond delay="0"/>
                                  </p:stCondLst>
                                  <p:childTnLst>
                                    <p:animEffect transition="out" filter="fade">
                                      <p:cBhvr>
                                        <p:cTn id="27" dur="500"/>
                                        <p:tgtEl>
                                          <p:spTgt spid="47"/>
                                        </p:tgtEl>
                                      </p:cBhvr>
                                    </p:animEffect>
                                    <p:set>
                                      <p:cBhvr>
                                        <p:cTn id="28" dur="1" fill="hold">
                                          <p:stCondLst>
                                            <p:cond delay="499"/>
                                          </p:stCondLst>
                                        </p:cTn>
                                        <p:tgtEl>
                                          <p:spTgt spid="4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grpId="2" nodeType="withEffect">
                                  <p:stCondLst>
                                    <p:cond delay="0"/>
                                  </p:stCondLst>
                                  <p:childTnLst>
                                    <p:animEffect transition="out" filter="fade">
                                      <p:cBhvr>
                                        <p:cTn id="33" dur="500"/>
                                        <p:tgtEl>
                                          <p:spTgt spid="25"/>
                                        </p:tgtEl>
                                      </p:cBhvr>
                                    </p:animEffect>
                                    <p:set>
                                      <p:cBhvr>
                                        <p:cTn id="34" dur="1" fill="hold">
                                          <p:stCondLst>
                                            <p:cond delay="499"/>
                                          </p:stCondLst>
                                        </p:cTn>
                                        <p:tgtEl>
                                          <p:spTgt spid="25"/>
                                        </p:tgtEl>
                                        <p:attrNameLst>
                                          <p:attrName>style.visibility</p:attrName>
                                        </p:attrNameLst>
                                      </p:cBhvr>
                                      <p:to>
                                        <p:strVal val="hidden"/>
                                      </p:to>
                                    </p:se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par>
                          <p:cTn id="39" fill="hold">
                            <p:stCondLst>
                              <p:cond delay="5500"/>
                            </p:stCondLst>
                            <p:childTnLst>
                              <p:par>
                                <p:cTn id="40" presetID="0" presetClass="path" presetSubtype="0" accel="50000" decel="50000" fill="hold" grpId="2" nodeType="afterEffect">
                                  <p:stCondLst>
                                    <p:cond delay="0"/>
                                  </p:stCondLst>
                                  <p:childTnLst>
                                    <p:animMotion origin="layout" path="M -0.10135 -0.37268 L -0.19083 -0.24444 L -0.19211 0.00159 " pathEditMode="relative" rAng="0" ptsTypes="AAA">
                                      <p:cBhvr>
                                        <p:cTn id="41" dur="2000" fill="hold"/>
                                        <p:tgtEl>
                                          <p:spTgt spid="7"/>
                                        </p:tgtEl>
                                        <p:attrNameLst>
                                          <p:attrName>ppt_x</p:attrName>
                                          <p:attrName>ppt_y</p:attrName>
                                        </p:attrNameLst>
                                      </p:cBhvr>
                                      <p:rCtr x="-4544" y="18702"/>
                                    </p:animMotion>
                                  </p:childTnLst>
                                </p:cTn>
                              </p:par>
                              <p:par>
                                <p:cTn id="42" presetID="0" presetClass="path" presetSubtype="0" accel="50000" decel="50000" fill="hold" grpId="1" nodeType="withEffect">
                                  <p:stCondLst>
                                    <p:cond delay="0"/>
                                  </p:stCondLst>
                                  <p:childTnLst>
                                    <p:animMotion origin="layout" path="M -0.00268 0.00499 L -0.00382 -0.24739 L -0.08846 -0.36428 " pathEditMode="relative" rAng="0" ptsTypes="AAA">
                                      <p:cBhvr>
                                        <p:cTn id="43" dur="2000" fill="hold"/>
                                        <p:tgtEl>
                                          <p:spTgt spid="24"/>
                                        </p:tgtEl>
                                        <p:attrNameLst>
                                          <p:attrName>ppt_x</p:attrName>
                                          <p:attrName>ppt_y</p:attrName>
                                        </p:attrNameLst>
                                      </p:cBhvr>
                                      <p:rCtr x="-4289" y="-18475"/>
                                    </p:animMotion>
                                  </p:childTnLst>
                                </p:cTn>
                              </p:par>
                              <p:par>
                                <p:cTn id="44" presetID="10" presetClass="exit" presetSubtype="0" fill="hold" grpId="3"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7500"/>
                            </p:stCondLst>
                            <p:childTnLst>
                              <p:par>
                                <p:cTn id="51" presetID="0" presetClass="path" presetSubtype="0" accel="50000" decel="50000" fill="hold" grpId="2" nodeType="afterEffect">
                                  <p:stCondLst>
                                    <p:cond delay="0"/>
                                  </p:stCondLst>
                                  <p:childTnLst>
                                    <p:animMotion origin="layout" path="M -0.08846 -0.36428 L -0.00153 -0.22265 L 0.08425 -0.36201 " pathEditMode="relative" rAng="0" ptsTypes="AAA">
                                      <p:cBhvr>
                                        <p:cTn id="52" dur="2000" fill="hold"/>
                                        <p:tgtEl>
                                          <p:spTgt spid="24"/>
                                        </p:tgtEl>
                                        <p:attrNameLst>
                                          <p:attrName>ppt_x</p:attrName>
                                          <p:attrName>ppt_y</p:attrName>
                                        </p:attrNameLst>
                                      </p:cBhvr>
                                      <p:rCtr x="8629" y="7081"/>
                                    </p:animMotion>
                                  </p:childTnLst>
                                </p:cTn>
                              </p:par>
                              <p:par>
                                <p:cTn id="53" presetID="0" presetClass="path" presetSubtype="0" accel="50000" decel="50000" fill="hold" grpId="1" nodeType="withEffect">
                                  <p:stCondLst>
                                    <p:cond delay="0"/>
                                  </p:stCondLst>
                                  <p:childTnLst>
                                    <p:animMotion origin="layout" path="M -1.51902E-6 2.16069E-6 L -0.08323 0.13504 L -0.16658 -0.00431 " pathEditMode="relative" rAng="0" ptsTypes="AAA">
                                      <p:cBhvr>
                                        <p:cTn id="54" dur="2000" fill="hold"/>
                                        <p:tgtEl>
                                          <p:spTgt spid="22"/>
                                        </p:tgtEl>
                                        <p:attrNameLst>
                                          <p:attrName>ppt_x</p:attrName>
                                          <p:attrName>ppt_y</p:attrName>
                                        </p:attrNameLst>
                                      </p:cBhvr>
                                      <p:rCtr x="-8335" y="65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22" grpId="0" animBg="1"/>
      <p:bldP spid="22" grpId="1" animBg="1"/>
      <p:bldP spid="24" grpId="0" animBg="1"/>
      <p:bldP spid="24" grpId="1" animBg="1"/>
      <p:bldP spid="24" grpId="2" animBg="1"/>
      <p:bldP spid="25" grpId="0" animBg="1"/>
      <p:bldP spid="25" grpId="1" animBg="1"/>
      <p:bldP spid="25" grpId="2" animBg="1"/>
      <p:bldP spid="32" grpId="0" animBg="1"/>
      <p:bldP spid="32" grpId="1" animBg="1"/>
      <p:bldP spid="3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a:t>
            </a:r>
            <a:r>
              <a:rPr lang="en-US" dirty="0" smtClean="0"/>
              <a:t> 5nine Software</a:t>
            </a:r>
            <a:endParaRPr lang="en-US" dirty="0"/>
          </a:p>
        </p:txBody>
      </p:sp>
      <p:sp>
        <p:nvSpPr>
          <p:cNvPr id="3" name="Text Placeholder 2"/>
          <p:cNvSpPr>
            <a:spLocks noGrp="1"/>
          </p:cNvSpPr>
          <p:nvPr>
            <p:ph sz="quarter" idx="10"/>
          </p:nvPr>
        </p:nvSpPr>
        <p:spPr>
          <a:xfrm>
            <a:off x="391290" y="1030784"/>
            <a:ext cx="11646010" cy="5290388"/>
          </a:xfrm>
        </p:spPr>
        <p:txBody>
          <a:bodyPr/>
          <a:lstStyle/>
          <a:p>
            <a:pPr lvl="0"/>
            <a:r>
              <a:rPr lang="ru-RU" sz="2000" dirty="0">
                <a:solidFill>
                  <a:prstClr val="black"/>
                </a:solidFill>
              </a:rPr>
              <a:t>Основана в </a:t>
            </a:r>
            <a:r>
              <a:rPr lang="en-US" sz="2000" dirty="0">
                <a:solidFill>
                  <a:prstClr val="black"/>
                </a:solidFill>
              </a:rPr>
              <a:t>2009</a:t>
            </a:r>
          </a:p>
          <a:p>
            <a:pPr lvl="0"/>
            <a:r>
              <a:rPr lang="ru-RU" sz="2000" dirty="0" smtClean="0">
                <a:solidFill>
                  <a:prstClr val="black"/>
                </a:solidFill>
              </a:rPr>
              <a:t>Более 75.000 </a:t>
            </a:r>
            <a:r>
              <a:rPr lang="ru-RU" sz="2000" dirty="0">
                <a:solidFill>
                  <a:prstClr val="black"/>
                </a:solidFill>
              </a:rPr>
              <a:t>клиентов различных размеров по всему миру, во всех отраслях экономики</a:t>
            </a:r>
          </a:p>
          <a:p>
            <a:pPr lvl="0"/>
            <a:r>
              <a:rPr lang="ru-RU" sz="2000" dirty="0">
                <a:solidFill>
                  <a:prstClr val="black"/>
                </a:solidFill>
              </a:rPr>
              <a:t>№1 разработчик решений по обеспечению безопасности и управлению Hyper-V</a:t>
            </a:r>
            <a:endParaRPr lang="en-US" sz="2000" dirty="0">
              <a:solidFill>
                <a:prstClr val="black"/>
              </a:solidFill>
            </a:endParaRPr>
          </a:p>
          <a:p>
            <a:pPr lvl="1"/>
            <a:r>
              <a:rPr lang="en-US" sz="1800" dirty="0">
                <a:solidFill>
                  <a:prstClr val="black"/>
                </a:solidFill>
                <a:hlinkClick r:id="rId3"/>
              </a:rPr>
              <a:t>5nine Cloud Security</a:t>
            </a:r>
            <a:r>
              <a:rPr lang="en-US" sz="1800" dirty="0">
                <a:solidFill>
                  <a:prstClr val="black"/>
                </a:solidFill>
              </a:rPr>
              <a:t> – </a:t>
            </a:r>
            <a:r>
              <a:rPr lang="ru-RU" sz="1800" dirty="0">
                <a:solidFill>
                  <a:prstClr val="black"/>
                </a:solidFill>
              </a:rPr>
              <a:t>безагентная безопасность</a:t>
            </a:r>
            <a:r>
              <a:rPr lang="en-US" sz="1800" dirty="0">
                <a:solidFill>
                  <a:prstClr val="black"/>
                </a:solidFill>
              </a:rPr>
              <a:t> Hyper-V, System Center </a:t>
            </a:r>
            <a:r>
              <a:rPr lang="ru-RU" sz="1800" dirty="0">
                <a:solidFill>
                  <a:prstClr val="black"/>
                </a:solidFill>
              </a:rPr>
              <a:t>и</a:t>
            </a:r>
            <a:r>
              <a:rPr lang="en-US" sz="1800" dirty="0">
                <a:solidFill>
                  <a:prstClr val="black"/>
                </a:solidFill>
              </a:rPr>
              <a:t> Azure Pack</a:t>
            </a:r>
          </a:p>
          <a:p>
            <a:pPr lvl="1"/>
            <a:r>
              <a:rPr lang="en-US" sz="1800" dirty="0">
                <a:solidFill>
                  <a:prstClr val="black"/>
                </a:solidFill>
                <a:hlinkClick r:id="rId4"/>
              </a:rPr>
              <a:t>5nine Manager</a:t>
            </a:r>
            <a:r>
              <a:rPr lang="en-US" sz="1800" dirty="0">
                <a:solidFill>
                  <a:prstClr val="black"/>
                </a:solidFill>
              </a:rPr>
              <a:t> – </a:t>
            </a:r>
            <a:r>
              <a:rPr lang="ru-RU" sz="1800" dirty="0">
                <a:solidFill>
                  <a:prstClr val="black"/>
                </a:solidFill>
              </a:rPr>
              <a:t>комплексное управление и мониторинг кластеров </a:t>
            </a:r>
            <a:r>
              <a:rPr lang="en-US" sz="1800" dirty="0">
                <a:solidFill>
                  <a:prstClr val="black"/>
                </a:solidFill>
              </a:rPr>
              <a:t>Hyper-V </a:t>
            </a:r>
            <a:r>
              <a:rPr lang="ru-RU" sz="1800" dirty="0">
                <a:solidFill>
                  <a:prstClr val="black"/>
                </a:solidFill>
              </a:rPr>
              <a:t>для предприятий малого и среднего бизнеса</a:t>
            </a:r>
            <a:endParaRPr lang="en-US" sz="1800" dirty="0">
              <a:solidFill>
                <a:prstClr val="black"/>
              </a:solidFill>
            </a:endParaRPr>
          </a:p>
          <a:p>
            <a:pPr lvl="1"/>
            <a:r>
              <a:rPr lang="en-US" sz="1800" dirty="0">
                <a:solidFill>
                  <a:prstClr val="black"/>
                </a:solidFill>
                <a:hlinkClick r:id="rId5"/>
              </a:rPr>
              <a:t>5nine V2V Easy Converter</a:t>
            </a:r>
            <a:r>
              <a:rPr lang="en-US" sz="1800" dirty="0">
                <a:solidFill>
                  <a:prstClr val="black"/>
                </a:solidFill>
              </a:rPr>
              <a:t> – </a:t>
            </a:r>
            <a:r>
              <a:rPr lang="ru-RU" sz="1800" dirty="0">
                <a:solidFill>
                  <a:prstClr val="black"/>
                </a:solidFill>
              </a:rPr>
              <a:t>решение по бесплатной миграции ВМ </a:t>
            </a:r>
            <a:endParaRPr lang="ru-RU" sz="1800" dirty="0" smtClean="0">
              <a:solidFill>
                <a:prstClr val="black"/>
              </a:solidFill>
            </a:endParaRPr>
          </a:p>
          <a:p>
            <a:pPr marL="457046" lvl="1" indent="0">
              <a:buNone/>
            </a:pPr>
            <a:r>
              <a:rPr lang="en-US" sz="1800" dirty="0" smtClean="0">
                <a:solidFill>
                  <a:prstClr val="black"/>
                </a:solidFill>
              </a:rPr>
              <a:t> </a:t>
            </a:r>
            <a:r>
              <a:rPr lang="ru-RU" sz="1800" dirty="0" smtClean="0">
                <a:solidFill>
                  <a:prstClr val="black"/>
                </a:solidFill>
              </a:rPr>
              <a:t>с </a:t>
            </a:r>
            <a:r>
              <a:rPr lang="en-US" sz="1800" dirty="0">
                <a:solidFill>
                  <a:prstClr val="black"/>
                </a:solidFill>
              </a:rPr>
              <a:t>VMware </a:t>
            </a:r>
            <a:r>
              <a:rPr lang="ru-RU" sz="1800" dirty="0">
                <a:solidFill>
                  <a:prstClr val="black"/>
                </a:solidFill>
              </a:rPr>
              <a:t>на</a:t>
            </a:r>
            <a:r>
              <a:rPr lang="en-US" sz="1800" dirty="0">
                <a:solidFill>
                  <a:prstClr val="black"/>
                </a:solidFill>
              </a:rPr>
              <a:t> Hyper-V</a:t>
            </a:r>
            <a:endParaRPr lang="ru-RU" sz="1800" dirty="0">
              <a:solidFill>
                <a:prstClr val="black"/>
              </a:solidFill>
            </a:endParaRPr>
          </a:p>
          <a:p>
            <a:pPr marL="457046" lvl="1" indent="0">
              <a:buNone/>
            </a:pPr>
            <a:r>
              <a:rPr lang="en-US" sz="2000" dirty="0">
                <a:solidFill>
                  <a:prstClr val="black"/>
                </a:solidFill>
                <a:hlinkClick r:id="rId6"/>
              </a:rPr>
              <a:t>www.5nine.ru</a:t>
            </a:r>
            <a:endParaRPr lang="en-US" sz="2000" dirty="0">
              <a:solidFill>
                <a:prstClr val="black"/>
              </a:solidFill>
            </a:endParaRPr>
          </a:p>
        </p:txBody>
      </p:sp>
      <p:pic>
        <p:nvPicPr>
          <p:cNvPr id="8" name="Picture 7"/>
          <p:cNvPicPr>
            <a:picLocks noChangeAspect="1"/>
          </p:cNvPicPr>
          <p:nvPr/>
        </p:nvPicPr>
        <p:blipFill>
          <a:blip r:embed="rId7"/>
          <a:stretch>
            <a:fillRect/>
          </a:stretch>
        </p:blipFill>
        <p:spPr>
          <a:xfrm>
            <a:off x="125580" y="5232213"/>
            <a:ext cx="8933360" cy="1521902"/>
          </a:xfrm>
          <a:prstGeom prst="rect">
            <a:avLst/>
          </a:prstGeom>
        </p:spPr>
      </p:pic>
      <p:pic>
        <p:nvPicPr>
          <p:cNvPr id="10" name="Picture 9"/>
          <p:cNvPicPr>
            <a:picLocks noChangeAspect="1"/>
          </p:cNvPicPr>
          <p:nvPr/>
        </p:nvPicPr>
        <p:blipFill>
          <a:blip r:embed="rId8"/>
          <a:stretch>
            <a:fillRect/>
          </a:stretch>
        </p:blipFill>
        <p:spPr>
          <a:xfrm>
            <a:off x="9396628" y="4769116"/>
            <a:ext cx="2362981" cy="926194"/>
          </a:xfrm>
          <a:prstGeom prst="rect">
            <a:avLst/>
          </a:prstGeom>
        </p:spPr>
      </p:pic>
      <p:pic>
        <p:nvPicPr>
          <p:cNvPr id="4" name="Picture 3"/>
          <p:cNvPicPr>
            <a:picLocks noChangeAspect="1"/>
          </p:cNvPicPr>
          <p:nvPr/>
        </p:nvPicPr>
        <p:blipFill>
          <a:blip r:embed="rId9" cstate="print">
            <a:duotone>
              <a:prstClr val="black"/>
              <a:schemeClr val="bg1">
                <a:lumMod val="85000"/>
                <a:tint val="45000"/>
                <a:satMod val="400000"/>
              </a:schemeClr>
            </a:duotone>
            <a:extLst>
              <a:ext uri="{28A0092B-C50C-407E-A947-70E740481C1C}">
                <a14:useLocalDpi xmlns:a14="http://schemas.microsoft.com/office/drawing/2010/main" val="0"/>
              </a:ext>
            </a:extLst>
          </a:blip>
          <a:stretch>
            <a:fillRect/>
          </a:stretch>
        </p:blipFill>
        <p:spPr>
          <a:xfrm>
            <a:off x="6314017" y="5246661"/>
            <a:ext cx="1058333" cy="746503"/>
          </a:xfrm>
          <a:prstGeom prst="rect">
            <a:avLst/>
          </a:prstGeom>
        </p:spPr>
      </p:pic>
      <p:pic>
        <p:nvPicPr>
          <p:cNvPr id="14" name="Picture 13"/>
          <p:cNvPicPr>
            <a:picLocks noChangeAspect="1"/>
          </p:cNvPicPr>
          <p:nvPr/>
        </p:nvPicPr>
        <p:blipFill rotWithShape="1">
          <a:blip r:embed="rId10">
            <a:duotone>
              <a:schemeClr val="bg2">
                <a:shade val="45000"/>
                <a:satMod val="135000"/>
              </a:schemeClr>
              <a:prstClr val="white"/>
            </a:duotone>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6511" t="8510" r="4491" b="6001"/>
          <a:stretch/>
        </p:blipFill>
        <p:spPr>
          <a:xfrm>
            <a:off x="3486150" y="5319713"/>
            <a:ext cx="738187" cy="638175"/>
          </a:xfrm>
          <a:prstGeom prst="rect">
            <a:avLst/>
          </a:prstGeom>
        </p:spPr>
      </p:pic>
      <p:pic>
        <p:nvPicPr>
          <p:cNvPr id="15" name="Picture 14"/>
          <p:cNvPicPr>
            <a:picLocks noChangeAspect="1"/>
          </p:cNvPicPr>
          <p:nvPr/>
        </p:nvPicPr>
        <p:blipFill>
          <a:blip r:embed="rId12" cstate="print">
            <a:duotone>
              <a:prstClr val="black"/>
              <a:schemeClr val="bg1">
                <a:lumMod val="85000"/>
                <a:tint val="45000"/>
                <a:satMod val="400000"/>
              </a:schemeClr>
            </a:duotone>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tretch>
            <a:fillRect/>
          </a:stretch>
        </p:blipFill>
        <p:spPr>
          <a:xfrm>
            <a:off x="391290" y="5246661"/>
            <a:ext cx="804104" cy="738813"/>
          </a:xfrm>
          <a:prstGeom prst="rect">
            <a:avLst/>
          </a:prstGeom>
        </p:spPr>
      </p:pic>
      <p:pic>
        <p:nvPicPr>
          <p:cNvPr id="16" name="Picture 15"/>
          <p:cNvPicPr>
            <a:picLocks noChangeAspect="1"/>
          </p:cNvPicPr>
          <p:nvPr/>
        </p:nvPicPr>
        <p:blipFill>
          <a:blip r:embed="rId14">
            <a:duotone>
              <a:prstClr val="black"/>
              <a:schemeClr val="bg1">
                <a:lumMod val="85000"/>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4778128" y="5993164"/>
            <a:ext cx="1074983" cy="656016"/>
          </a:xfrm>
          <a:prstGeom prst="rect">
            <a:avLst/>
          </a:prstGeom>
        </p:spPr>
      </p:pic>
      <p:pic>
        <p:nvPicPr>
          <p:cNvPr id="17" name="Picture 2" descr="http://brekel.com/wp-content/uploads/2015/04/MVP_Logo_Horizontal_Preferred_Cyan300_RGB_300ppi.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432266" y="3687598"/>
            <a:ext cx="2327343" cy="93899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275594" y="3786561"/>
            <a:ext cx="1221988" cy="830997"/>
          </a:xfrm>
          <a:prstGeom prst="rect">
            <a:avLst/>
          </a:prstGeom>
          <a:noFill/>
        </p:spPr>
        <p:txBody>
          <a:bodyPr wrap="square" rtlCol="0">
            <a:spAutoFit/>
          </a:bodyPr>
          <a:lstStyle/>
          <a:p>
            <a:r>
              <a:rPr lang="en-US" sz="4800" b="1" dirty="0" smtClean="0">
                <a:solidFill>
                  <a:srgbClr val="0070C0"/>
                </a:solidFill>
              </a:rPr>
              <a:t>10x</a:t>
            </a:r>
            <a:endParaRPr lang="en-US" sz="2400" b="1" dirty="0">
              <a:solidFill>
                <a:srgbClr val="0070C0"/>
              </a:solidFill>
            </a:endParaRP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44792" y="5921371"/>
            <a:ext cx="2286000" cy="371474"/>
          </a:xfrm>
          <a:prstGeom prst="rect">
            <a:avLst/>
          </a:prstGeom>
        </p:spPr>
      </p:pic>
    </p:spTree>
    <p:extLst>
      <p:ext uri="{BB962C8B-B14F-4D97-AF65-F5344CB8AC3E}">
        <p14:creationId xmlns:p14="http://schemas.microsoft.com/office/powerpoint/2010/main" val="20600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Best Practice</a:t>
            </a:r>
            <a:r>
              <a:rPr lang="en-US" dirty="0" smtClean="0"/>
              <a:t/>
            </a:r>
            <a:br>
              <a:rPr lang="en-US" dirty="0" smtClean="0"/>
            </a:br>
            <a:r>
              <a:rPr lang="ru-RU" dirty="0" smtClean="0"/>
              <a:t>Не доверяйте пользователям</a:t>
            </a:r>
            <a:endParaRPr lang="en-US" dirty="0"/>
          </a:p>
        </p:txBody>
      </p:sp>
      <p:sp>
        <p:nvSpPr>
          <p:cNvPr id="5" name="Content Placeholder 4"/>
          <p:cNvSpPr>
            <a:spLocks noGrp="1"/>
          </p:cNvSpPr>
          <p:nvPr>
            <p:ph idx="4294967295"/>
          </p:nvPr>
        </p:nvSpPr>
        <p:spPr>
          <a:xfrm>
            <a:off x="838200" y="873760"/>
            <a:ext cx="10515600" cy="5303203"/>
          </a:xfrm>
          <a:prstGeom prst="rect">
            <a:avLst/>
          </a:prstGeom>
        </p:spPr>
        <p:txBody>
          <a:bodyPr>
            <a:normAutofit fontScale="92500" lnSpcReduction="20000"/>
          </a:bodyPr>
          <a:lstStyle/>
          <a:p>
            <a:pPr marL="0" indent="0">
              <a:buNone/>
            </a:pPr>
            <a:endParaRPr lang="en-US" dirty="0" smtClean="0"/>
          </a:p>
          <a:p>
            <a:r>
              <a:rPr lang="ru-RU" dirty="0" smtClean="0"/>
              <a:t>Многие  клиенты не заботиться о безопасности</a:t>
            </a:r>
            <a:r>
              <a:rPr lang="en-US" dirty="0" smtClean="0"/>
              <a:t> </a:t>
            </a:r>
          </a:p>
          <a:p>
            <a:pPr lvl="1"/>
            <a:r>
              <a:rPr lang="ru-RU" dirty="0" smtClean="0"/>
              <a:t>Управляйте безопасностью за них</a:t>
            </a:r>
            <a:endParaRPr lang="en-US" dirty="0" smtClean="0"/>
          </a:p>
          <a:p>
            <a:pPr lvl="1"/>
            <a:r>
              <a:rPr lang="ru-RU" dirty="0" smtClean="0"/>
              <a:t>Управляйте обновлением сигнатур</a:t>
            </a:r>
            <a:endParaRPr lang="en-US" dirty="0" smtClean="0"/>
          </a:p>
          <a:p>
            <a:pPr lvl="1"/>
            <a:r>
              <a:rPr lang="ru-RU" dirty="0" smtClean="0"/>
              <a:t>Обеспечьте, чтобы защита </a:t>
            </a:r>
          </a:p>
          <a:p>
            <a:pPr marL="457046" lvl="1" indent="0">
              <a:buNone/>
            </a:pPr>
            <a:r>
              <a:rPr lang="ru-RU" dirty="0"/>
              <a:t> </a:t>
            </a:r>
            <a:r>
              <a:rPr lang="ru-RU" dirty="0" smtClean="0"/>
              <a:t>  не была отключена:</a:t>
            </a:r>
            <a:endParaRPr lang="en-US" dirty="0" smtClean="0"/>
          </a:p>
          <a:p>
            <a:pPr lvl="2"/>
            <a:r>
              <a:rPr lang="ru-RU" dirty="0" smtClean="0"/>
              <a:t>Случайно </a:t>
            </a:r>
            <a:endParaRPr lang="en-US" dirty="0" smtClean="0"/>
          </a:p>
          <a:p>
            <a:pPr lvl="2"/>
            <a:r>
              <a:rPr lang="ru-RU" dirty="0" smtClean="0"/>
              <a:t>Умышленно</a:t>
            </a:r>
            <a:endParaRPr lang="en-US" dirty="0" smtClean="0"/>
          </a:p>
          <a:p>
            <a:pPr lvl="2"/>
            <a:r>
              <a:rPr lang="ru-RU" dirty="0" smtClean="0"/>
              <a:t>По злом умыслу</a:t>
            </a:r>
            <a:endParaRPr lang="en-US" dirty="0" smtClean="0"/>
          </a:p>
          <a:p>
            <a:r>
              <a:rPr lang="ru-RU" dirty="0" smtClean="0"/>
              <a:t>Централизованно следите за </a:t>
            </a:r>
          </a:p>
          <a:p>
            <a:pPr marL="0" indent="0">
              <a:buNone/>
            </a:pPr>
            <a:r>
              <a:rPr lang="ru-RU" dirty="0"/>
              <a:t> </a:t>
            </a:r>
            <a:r>
              <a:rPr lang="ru-RU" dirty="0" smtClean="0"/>
              <a:t>    трафиком и анализируйте </a:t>
            </a:r>
          </a:p>
          <a:p>
            <a:pPr marL="0" indent="0">
              <a:buNone/>
            </a:pPr>
            <a:r>
              <a:rPr lang="ru-RU" dirty="0"/>
              <a:t> </a:t>
            </a:r>
            <a:r>
              <a:rPr lang="ru-RU" dirty="0" smtClean="0"/>
              <a:t>    действия клиентов   </a:t>
            </a:r>
            <a:endParaRPr lang="en-US" dirty="0" smtClean="0"/>
          </a:p>
        </p:txBody>
      </p:sp>
      <p:pic>
        <p:nvPicPr>
          <p:cNvPr id="6" name="Picture 5"/>
          <p:cNvPicPr>
            <a:picLocks noChangeAspect="1"/>
          </p:cNvPicPr>
          <p:nvPr/>
        </p:nvPicPr>
        <p:blipFill>
          <a:blip r:embed="rId3"/>
          <a:stretch>
            <a:fillRect/>
          </a:stretch>
        </p:blipFill>
        <p:spPr>
          <a:xfrm>
            <a:off x="6265938" y="2702560"/>
            <a:ext cx="5546548" cy="3064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168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animEffect transition="in" filter="fade">
                                      <p:cBhvr>
                                        <p:cTn id="29" dur="500"/>
                                        <p:tgtEl>
                                          <p:spTgt spid="5">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Effect transition="in" filter="fade">
                                      <p:cBhvr>
                                        <p:cTn id="47" dur="500"/>
                                        <p:tgtEl>
                                          <p:spTgt spid="5">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799" y="466725"/>
            <a:ext cx="10668002" cy="1077218"/>
          </a:xfrm>
          <a:prstGeom prst="rect">
            <a:avLst/>
          </a:prstGeom>
          <a:noFill/>
        </p:spPr>
        <p:txBody>
          <a:bodyPr wrap="square" rtlCol="0">
            <a:spAutoFit/>
          </a:bodyPr>
          <a:lstStyle/>
          <a:p>
            <a:r>
              <a:rPr lang="en-US" sz="3200" dirty="0">
                <a:latin typeface="Segoe UI Light" panose="020B0502040204020203" pitchFamily="34" charset="0"/>
                <a:cs typeface="Segoe UI Light" panose="020B0502040204020203" pitchFamily="34" charset="0"/>
              </a:rPr>
              <a:t>Windows Server Hyper-V </a:t>
            </a:r>
            <a:r>
              <a:rPr lang="ru-RU" sz="3200" dirty="0">
                <a:latin typeface="Segoe UI Light" panose="020B0502040204020203" pitchFamily="34" charset="0"/>
                <a:cs typeface="Segoe UI Light" panose="020B0502040204020203" pitchFamily="34" charset="0"/>
              </a:rPr>
              <a:t>и </a:t>
            </a:r>
            <a:r>
              <a:rPr lang="en-US" sz="3200" dirty="0">
                <a:latin typeface="Segoe UI Light" panose="020B0502040204020203" pitchFamily="34" charset="0"/>
                <a:cs typeface="Segoe UI Light" panose="020B0502040204020203" pitchFamily="34" charset="0"/>
              </a:rPr>
              <a:t>5nine Cloud Security </a:t>
            </a:r>
            <a:r>
              <a:rPr lang="ru-RU" sz="3200" dirty="0" smtClean="0">
                <a:latin typeface="Segoe UI Light" panose="020B0502040204020203" pitchFamily="34" charset="0"/>
                <a:cs typeface="Segoe UI Light" panose="020B0502040204020203" pitchFamily="34" charset="0"/>
              </a:rPr>
              <a:t>для</a:t>
            </a:r>
          </a:p>
          <a:p>
            <a:r>
              <a:rPr lang="en-US" sz="3200" dirty="0" smtClean="0">
                <a:latin typeface="Segoe UI Light" panose="020B0502040204020203" pitchFamily="34" charset="0"/>
                <a:cs typeface="Segoe UI Light" panose="020B0502040204020203" pitchFamily="34" charset="0"/>
              </a:rPr>
              <a:t>Hyper-V </a:t>
            </a:r>
            <a:r>
              <a:rPr lang="ru-RU" sz="3200" dirty="0" smtClean="0">
                <a:latin typeface="Segoe UI Light" panose="020B0502040204020203" pitchFamily="34" charset="0"/>
                <a:cs typeface="Segoe UI Light" panose="020B0502040204020203" pitchFamily="34" charset="0"/>
              </a:rPr>
              <a:t>для выполнения Приказов </a:t>
            </a:r>
            <a:r>
              <a:rPr lang="ru-RU" sz="3200" dirty="0">
                <a:latin typeface="Segoe UI Light" panose="020B0502040204020203" pitchFamily="34" charset="0"/>
                <a:cs typeface="Segoe UI Light" panose="020B0502040204020203" pitchFamily="34" charset="0"/>
              </a:rPr>
              <a:t>ФСТЭК № 17 </a:t>
            </a:r>
            <a:r>
              <a:rPr lang="ru-RU" sz="3200" dirty="0" smtClean="0">
                <a:latin typeface="Segoe UI Light" panose="020B0502040204020203" pitchFamily="34" charset="0"/>
                <a:cs typeface="Segoe UI Light" panose="020B0502040204020203" pitchFamily="34" charset="0"/>
              </a:rPr>
              <a:t>и </a:t>
            </a:r>
            <a:r>
              <a:rPr lang="ru-RU" sz="3200" dirty="0">
                <a:latin typeface="Segoe UI Light" panose="020B0502040204020203" pitchFamily="34" charset="0"/>
                <a:cs typeface="Segoe UI Light" panose="020B0502040204020203" pitchFamily="34" charset="0"/>
              </a:rPr>
              <a:t>№ </a:t>
            </a:r>
            <a:r>
              <a:rPr lang="ru-RU" sz="3200" dirty="0" smtClean="0">
                <a:latin typeface="Segoe UI Light" panose="020B0502040204020203" pitchFamily="34" charset="0"/>
                <a:cs typeface="Segoe UI Light" panose="020B0502040204020203" pitchFamily="34" charset="0"/>
              </a:rPr>
              <a:t>21</a:t>
            </a:r>
            <a:endParaRPr lang="en-US" sz="3200" dirty="0">
              <a:latin typeface="Segoe UI Light" panose="020B0502040204020203" pitchFamily="34" charset="0"/>
              <a:cs typeface="Segoe UI Light" panose="020B0502040204020203"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255119732"/>
              </p:ext>
            </p:extLst>
          </p:nvPr>
        </p:nvGraphicFramePr>
        <p:xfrm>
          <a:off x="800100" y="1737168"/>
          <a:ext cx="10572331" cy="4145280"/>
        </p:xfrm>
        <a:graphic>
          <a:graphicData uri="http://schemas.openxmlformats.org/drawingml/2006/table">
            <a:tbl>
              <a:tblPr bandRow="1">
                <a:effectLst/>
                <a:tableStyleId>{5C22544A-7EE6-4342-B048-85BDC9FD1C3A}</a:tableStyleId>
              </a:tblPr>
              <a:tblGrid>
                <a:gridCol w="1538759"/>
                <a:gridCol w="3398154"/>
                <a:gridCol w="363750"/>
                <a:gridCol w="371475"/>
                <a:gridCol w="390525"/>
                <a:gridCol w="352425"/>
                <a:gridCol w="4157243"/>
              </a:tblGrid>
              <a:tr h="412151">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Условное обозначение и номер меры</a:t>
                      </a:r>
                      <a:endParaRPr lang="en-US" sz="800" b="1" kern="1200" dirty="0" smtClean="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34428A"/>
                    </a:solidFill>
                  </a:tcPr>
                </a:tc>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Меры защиты информации</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в информационных системах</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34428A"/>
                    </a:solidFill>
                  </a:tcPr>
                </a:tc>
                <a:tc gridSpan="4">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Классы защищенности</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информационной системы</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lnB w="12700" cap="flat" cmpd="sng" algn="ctr">
                      <a:solidFill>
                        <a:schemeClr val="bg1"/>
                      </a:solidFill>
                      <a:prstDash val="solid"/>
                      <a:round/>
                      <a:headEnd type="none" w="med" len="med"/>
                      <a:tailEnd type="none" w="med" len="med"/>
                    </a:lnB>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h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rowSpan="2">
                  <a:txBody>
                    <a:bodyPr/>
                    <a:lstStyle/>
                    <a:p>
                      <a:pPr marL="0" algn="ctr" defTabSz="914400" rtl="0" eaLnBrk="1" latinLnBrk="0" hangingPunct="1"/>
                      <a:r>
                        <a:rPr lang="ru-RU" sz="800" b="1" kern="1200" dirty="0" smtClean="0">
                          <a:solidFill>
                            <a:schemeClr val="lt1"/>
                          </a:solidFill>
                          <a:latin typeface="Segoe UI" panose="020B0502040204020203" pitchFamily="34" charset="0"/>
                          <a:ea typeface="+mn-ea"/>
                          <a:cs typeface="Segoe UI" panose="020B0502040204020203" pitchFamily="34" charset="0"/>
                        </a:rPr>
                        <a:t>Как 5nine </a:t>
                      </a:r>
                      <a:r>
                        <a:rPr lang="ru-RU" sz="800" b="1" kern="1200" dirty="0" err="1" smtClean="0">
                          <a:solidFill>
                            <a:schemeClr val="lt1"/>
                          </a:solidFill>
                          <a:latin typeface="Segoe UI" panose="020B0502040204020203" pitchFamily="34" charset="0"/>
                          <a:ea typeface="+mn-ea"/>
                          <a:cs typeface="Segoe UI" panose="020B0502040204020203" pitchFamily="34" charset="0"/>
                        </a:rPr>
                        <a:t>Security</a:t>
                      </a:r>
                      <a:r>
                        <a:rPr lang="ru-RU" sz="800" b="1" kern="1200" dirty="0" smtClean="0">
                          <a:solidFill>
                            <a:schemeClr val="lt1"/>
                          </a:solidFill>
                          <a:latin typeface="Segoe UI" panose="020B0502040204020203" pitchFamily="34" charset="0"/>
                          <a:ea typeface="+mn-ea"/>
                          <a:cs typeface="Segoe UI" panose="020B0502040204020203" pitchFamily="34" charset="0"/>
                        </a:rPr>
                        <a:t> и экосистема </a:t>
                      </a:r>
                      <a:r>
                        <a:rPr lang="en-US" sz="800" b="1" kern="1200" baseline="0" dirty="0" smtClean="0">
                          <a:solidFill>
                            <a:schemeClr val="lt1"/>
                          </a:solidFill>
                          <a:latin typeface="Segoe UI" panose="020B0502040204020203" pitchFamily="34" charset="0"/>
                          <a:ea typeface="+mn-ea"/>
                          <a:cs typeface="Segoe UI" panose="020B0502040204020203" pitchFamily="34" charset="0"/>
                        </a:rPr>
                        <a:t>Microsoft </a:t>
                      </a:r>
                      <a:r>
                        <a:rPr lang="ru-RU" sz="800" b="1" kern="1200" dirty="0" err="1" smtClean="0">
                          <a:solidFill>
                            <a:schemeClr val="lt1"/>
                          </a:solidFill>
                          <a:latin typeface="Segoe UI" panose="020B0502040204020203" pitchFamily="34" charset="0"/>
                          <a:ea typeface="+mn-ea"/>
                          <a:cs typeface="Segoe UI" panose="020B0502040204020203" pitchFamily="34" charset="0"/>
                        </a:rPr>
                        <a:t>Windows</a:t>
                      </a:r>
                      <a:r>
                        <a:rPr lang="ru-RU" sz="800" b="1" kern="1200" dirty="0" smtClean="0">
                          <a:solidFill>
                            <a:schemeClr val="lt1"/>
                          </a:solidFill>
                          <a:latin typeface="Segoe UI" panose="020B0502040204020203" pitchFamily="34" charset="0"/>
                          <a:ea typeface="+mn-ea"/>
                          <a:cs typeface="Segoe UI" panose="020B0502040204020203" pitchFamily="34" charset="0"/>
                        </a:rPr>
                        <a:t> </a:t>
                      </a:r>
                      <a:r>
                        <a:rPr lang="ru-RU" sz="800" b="1" kern="1200" dirty="0" err="1" smtClean="0">
                          <a:solidFill>
                            <a:schemeClr val="lt1"/>
                          </a:solidFill>
                          <a:latin typeface="Segoe UI" panose="020B0502040204020203" pitchFamily="34" charset="0"/>
                          <a:ea typeface="+mn-ea"/>
                          <a:cs typeface="Segoe UI" panose="020B0502040204020203" pitchFamily="34" charset="0"/>
                        </a:rPr>
                        <a:t>Server</a:t>
                      </a:r>
                      <a:r>
                        <a:rPr lang="ru-RU" sz="800" b="1" kern="1200" dirty="0" smtClean="0">
                          <a:solidFill>
                            <a:schemeClr val="lt1"/>
                          </a:solidFill>
                          <a:latin typeface="Segoe UI" panose="020B0502040204020203" pitchFamily="34" charset="0"/>
                          <a:ea typeface="+mn-ea"/>
                          <a:cs typeface="Segoe UI" panose="020B0502040204020203" pitchFamily="34" charset="0"/>
                        </a:rPr>
                        <a:t> </a:t>
                      </a:r>
                      <a:r>
                        <a:rPr lang="ru-RU" sz="800" b="1" kern="1200" dirty="0" err="1" smtClean="0">
                          <a:solidFill>
                            <a:schemeClr val="lt1"/>
                          </a:solidFill>
                          <a:latin typeface="Segoe UI" panose="020B0502040204020203" pitchFamily="34" charset="0"/>
                          <a:ea typeface="+mn-ea"/>
                          <a:cs typeface="Segoe UI" panose="020B0502040204020203" pitchFamily="34" charset="0"/>
                        </a:rPr>
                        <a:t>Hyper</a:t>
                      </a:r>
                      <a:r>
                        <a:rPr lang="ru-RU" sz="800" b="1" kern="1200" dirty="0" smtClean="0">
                          <a:solidFill>
                            <a:schemeClr val="lt1"/>
                          </a:solidFill>
                          <a:latin typeface="Segoe UI" panose="020B0502040204020203" pitchFamily="34" charset="0"/>
                          <a:ea typeface="+mn-ea"/>
                          <a:cs typeface="Segoe UI" panose="020B0502040204020203" pitchFamily="34" charset="0"/>
                        </a:rPr>
                        <a:t>-V</a:t>
                      </a:r>
                      <a:br>
                        <a:rPr lang="ru-RU" sz="800" b="1" kern="1200" dirty="0" smtClean="0">
                          <a:solidFill>
                            <a:schemeClr val="lt1"/>
                          </a:solidFill>
                          <a:latin typeface="Segoe UI" panose="020B0502040204020203" pitchFamily="34" charset="0"/>
                          <a:ea typeface="+mn-ea"/>
                          <a:cs typeface="Segoe UI" panose="020B0502040204020203" pitchFamily="34" charset="0"/>
                        </a:rPr>
                      </a:br>
                      <a:r>
                        <a:rPr lang="ru-RU" sz="800" b="1" kern="1200" dirty="0" smtClean="0">
                          <a:solidFill>
                            <a:schemeClr val="lt1"/>
                          </a:solidFill>
                          <a:latin typeface="Segoe UI" panose="020B0502040204020203" pitchFamily="34" charset="0"/>
                          <a:ea typeface="+mn-ea"/>
                          <a:cs typeface="Segoe UI" panose="020B0502040204020203" pitchFamily="34" charset="0"/>
                        </a:rPr>
                        <a:t>помогает реализовать меры по обеспечению безопасности</a:t>
                      </a:r>
                      <a:endParaRPr lang="en-US" sz="800" b="1" kern="1200" dirty="0">
                        <a:solidFill>
                          <a:schemeClr val="lt1"/>
                        </a:solidFill>
                        <a:latin typeface="Segoe UI" panose="020B0502040204020203" pitchFamily="34" charset="0"/>
                        <a:ea typeface="+mn-ea"/>
                        <a:cs typeface="Segoe UI" panose="020B0502040204020203" pitchFamily="34" charset="0"/>
                      </a:endParaRPr>
                    </a:p>
                  </a:txBody>
                  <a:tcPr marT="91440" marB="91440" anchor="ctr">
                    <a:solidFill>
                      <a:srgbClr val="00B050"/>
                    </a:solidFill>
                  </a:tcPr>
                </a:tc>
              </a:tr>
              <a:tr h="0">
                <a:tc vMerge="1">
                  <a:txBody>
                    <a:bodyPr/>
                    <a:lstStyle/>
                    <a:p>
                      <a:pPr marL="0" algn="ctr" defTabSz="914400" rtl="0" eaLnBrk="1" latinLnBrk="0" hangingPunct="1"/>
                      <a:endParaRPr lang="en-US" sz="1400" b="1" kern="1200" dirty="0" smtClean="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v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4</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3</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2</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a:txBody>
                    <a:bodyPr/>
                    <a:lstStyle/>
                    <a:p>
                      <a:pPr marL="0" algn="ctr" defTabSz="914400" rtl="0" eaLnBrk="1" latinLnBrk="0" hangingPunct="1"/>
                      <a:r>
                        <a:rPr lang="ru-RU" sz="800" b="1" kern="1200" dirty="0" smtClean="0">
                          <a:ln>
                            <a:noFill/>
                          </a:ln>
                          <a:solidFill>
                            <a:schemeClr val="bg1"/>
                          </a:solidFill>
                          <a:latin typeface="Segoe UI" panose="020B0502040204020203" pitchFamily="34" charset="0"/>
                          <a:ea typeface="+mn-ea"/>
                          <a:cs typeface="Segoe UI" panose="020B0502040204020203" pitchFamily="34" charset="0"/>
                        </a:rPr>
                        <a:t>1</a:t>
                      </a:r>
                      <a:endParaRPr lang="en-US" sz="800" b="1" kern="1200" dirty="0">
                        <a:ln>
                          <a:noFill/>
                        </a:ln>
                        <a:solidFill>
                          <a:schemeClr val="bg1"/>
                        </a:solidFill>
                        <a:latin typeface="Segoe UI" panose="020B0502040204020203" pitchFamily="34" charset="0"/>
                        <a:ea typeface="+mn-ea"/>
                        <a:cs typeface="Segoe UI" panose="020B0502040204020203" pitchFamily="34" charset="0"/>
                      </a:endParaRPr>
                    </a:p>
                  </a:txBody>
                  <a:tcPr marT="9144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428A"/>
                    </a:solidFill>
                  </a:tcPr>
                </a:tc>
                <a:tc vMerge="1">
                  <a:txBody>
                    <a:bodyPr/>
                    <a:lstStyle/>
                    <a:p>
                      <a:pPr marL="0" algn="ctr" defTabSz="914400" rtl="0" eaLnBrk="1" latinLnBrk="0" hangingPunct="1"/>
                      <a:endParaRPr lang="en-US" sz="1400" b="1" kern="1200" dirty="0">
                        <a:solidFill>
                          <a:schemeClr val="lt1"/>
                        </a:solidFill>
                        <a:latin typeface="Segoe UI" panose="020B0502040204020203" pitchFamily="34" charset="0"/>
                        <a:ea typeface="+mn-ea"/>
                        <a:cs typeface="Segoe UI" panose="020B0502040204020203" pitchFamily="34" charset="0"/>
                      </a:endParaRPr>
                    </a:p>
                  </a:txBody>
                  <a:tcPr marL="182880" marR="182880" marT="182880" marB="182880" anchor="ctr">
                    <a:solidFill>
                      <a:srgbClr val="34428A"/>
                    </a:solidFill>
                  </a:tcPr>
                </a:tc>
              </a:tr>
              <a:tr h="412151">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УПД.4</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Разделение полномочий (ролей) пользователей, администраторов и лиц, обеспечивающих функционирование информационной системы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171450" indent="-17145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является </a:t>
                      </a:r>
                      <a:r>
                        <a:rPr lang="ru-RU" sz="800"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multi-tenant</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решением с делегированием прав доступа</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412151">
                <a:tc>
                  <a:txBody>
                    <a:bodyPr/>
                    <a:lstStyle/>
                    <a:p>
                      <a:pPr marL="0" algn="ctr" defTabSz="914400" rtl="0" eaLnBrk="1" latinLnBrk="0" hangingPunct="1"/>
                      <a:r>
                        <a:rPr lang="en-US"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COB.1</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Обнаружение вторжений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Модуль IDS продукта </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реализует обнаружение и блокирование вторжений для защищаемых виртуальных машин без установки агентов.</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r h="317039">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ЗСВ.3</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Регистрация событий безопасности в виртуальной инфраструктуре</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позволяет реализовать сбор и анализ регистрируемых событий от серверов виртуальной инфраструктуры.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602374">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ЗСВ.4</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Управление (фильтрация, маршрутизация, контроль соединения, однонаправленная передача) потоками информации между компонентами виртуальной инфраструктуры, а также по периметру виртуальной инфраструктуры</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позволяет реализовать управление (фильтрацию, контроль соединений) потоками информации между виртуальными машинами и внешними источниками без необходимости установки агентов в виртуальных машинах.</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r h="317039">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ЗСВ.9</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Реализация и управление антивирусной защитой в виртуальной инфраструктуре</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0" algn="ctr" defTabSz="914400" rtl="0" eaLnBrk="1" latinLnBrk="0" hangingPunct="1"/>
                      <a:r>
                        <a:rPr lang="en-US"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позволяет реализовывать антивирусную защиту и управление ей для защищаемых серверов и рабочих станций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95000"/>
                      </a:schemeClr>
                    </a:solidFill>
                  </a:tcPr>
                </a:tc>
              </a:tr>
              <a:tr h="507262">
                <a:tc>
                  <a:txBody>
                    <a:bodyPr/>
                    <a:lstStyle/>
                    <a:p>
                      <a:pPr marL="0" algn="ctr" defTabSz="914400" rtl="0" eaLnBrk="1" latinLnBrk="0" hangingPunct="1"/>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ЗСВ.10</a:t>
                      </a:r>
                      <a:endParaRPr lang="en-US" sz="800" b="1"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l"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Разбиение виртуальной инфраструктуры на сегменты (сегментирование виртуальной инфраструктуры) для обработки информации отдельным пользователем и (или) группой пользователей</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0" algn="ctr" defTabSz="914400" rtl="0" eaLnBrk="1" latinLnBrk="0" hangingPunct="1"/>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c>
                  <a:txBody>
                    <a:bodyPr/>
                    <a:lstStyle/>
                    <a:p>
                      <a:pPr marL="228600" indent="-228600" algn="l" defTabSz="914400" rtl="0" eaLnBrk="1" latinLnBrk="0" hangingPunct="1">
                        <a:buClr>
                          <a:srgbClr val="00B050"/>
                        </a:buClr>
                        <a:buFont typeface="Wingdings" panose="05000000000000000000" pitchFamily="2" charset="2"/>
                        <a:buChar char="ü"/>
                      </a:pP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5nine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Cloud</a:t>
                      </a:r>
                      <a:r>
                        <a:rPr lang="ru-RU" sz="800" b="1"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a:t>
                      </a:r>
                      <a:r>
                        <a:rPr lang="ru-RU" sz="800" b="1" kern="1200" dirty="0" err="1" smtClean="0">
                          <a:solidFill>
                            <a:schemeClr val="tx1">
                              <a:lumMod val="65000"/>
                              <a:lumOff val="35000"/>
                            </a:schemeClr>
                          </a:solidFill>
                          <a:latin typeface="Segoe UI" panose="020B0502040204020203" pitchFamily="34" charset="0"/>
                          <a:ea typeface="+mn-ea"/>
                          <a:cs typeface="Segoe UI" panose="020B0502040204020203" pitchFamily="34" charset="0"/>
                        </a:rPr>
                        <a:t>Security</a:t>
                      </a:r>
                      <a:r>
                        <a:rPr lang="ru-RU" sz="800" kern="1200" dirty="0" smtClean="0">
                          <a:solidFill>
                            <a:schemeClr val="tx1">
                              <a:lumMod val="65000"/>
                              <a:lumOff val="35000"/>
                            </a:schemeClr>
                          </a:solidFill>
                          <a:latin typeface="Segoe UI" panose="020B0502040204020203" pitchFamily="34" charset="0"/>
                          <a:ea typeface="+mn-ea"/>
                          <a:cs typeface="Segoe UI" panose="020B0502040204020203" pitchFamily="34" charset="0"/>
                        </a:rPr>
                        <a:t> позволяет реализовать управление (фильтрацию, контроль соединений) потоками информации между виртуальными машинами и внешними источниками без необходимости установки агентов в виртуальных машинах.</a:t>
                      </a:r>
                      <a:endParaRPr lang="en-US" sz="800" kern="1200" dirty="0">
                        <a:solidFill>
                          <a:schemeClr val="tx1">
                            <a:lumMod val="65000"/>
                            <a:lumOff val="35000"/>
                          </a:schemeClr>
                        </a:solidFill>
                        <a:latin typeface="Segoe UI" panose="020B0502040204020203" pitchFamily="34" charset="0"/>
                        <a:ea typeface="+mn-ea"/>
                        <a:cs typeface="Segoe UI" panose="020B0502040204020203" pitchFamily="34" charset="0"/>
                      </a:endParaRPr>
                    </a:p>
                  </a:txBody>
                  <a:tcPr marT="91440" marB="91440" anchor="ctr">
                    <a:solidFill>
                      <a:schemeClr val="bg1">
                        <a:lumMod val="85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2" y="2752725"/>
            <a:ext cx="107949" cy="107949"/>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2" y="3238500"/>
            <a:ext cx="107949" cy="107949"/>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1" y="3783806"/>
            <a:ext cx="107949" cy="107949"/>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4215606"/>
            <a:ext cx="107949" cy="107949"/>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4889500"/>
            <a:ext cx="107949" cy="107949"/>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530" y="5320506"/>
            <a:ext cx="107949" cy="107949"/>
          </a:xfrm>
          <a:prstGeom prst="rect">
            <a:avLst/>
          </a:prstGeom>
        </p:spPr>
      </p:pic>
    </p:spTree>
    <p:extLst>
      <p:ext uri="{BB962C8B-B14F-4D97-AF65-F5344CB8AC3E}">
        <p14:creationId xmlns:p14="http://schemas.microsoft.com/office/powerpoint/2010/main" val="1565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466725"/>
            <a:ext cx="10668000" cy="584775"/>
          </a:xfrm>
          <a:prstGeom prst="rect">
            <a:avLst/>
          </a:prstGeom>
          <a:noFill/>
        </p:spPr>
        <p:txBody>
          <a:bodyPr wrap="square" rtlCol="0">
            <a:spAutoFit/>
          </a:bodyPr>
          <a:lstStyle/>
          <a:p>
            <a:r>
              <a:rPr lang="ru-RU" sz="3200" dirty="0" err="1" smtClean="0">
                <a:latin typeface="Segoe UI Light" panose="020B0502040204020203" pitchFamily="34" charset="0"/>
                <a:cs typeface="Segoe UI Light" panose="020B0502040204020203" pitchFamily="34" charset="0"/>
              </a:rPr>
              <a:t>Хостинговые</a:t>
            </a:r>
            <a:r>
              <a:rPr lang="ru-RU" sz="3200" dirty="0" smtClean="0">
                <a:latin typeface="Segoe UI Light" panose="020B0502040204020203" pitchFamily="34" charset="0"/>
                <a:cs typeface="Segoe UI Light" panose="020B0502040204020203" pitchFamily="34" charset="0"/>
              </a:rPr>
              <a:t> компании</a:t>
            </a:r>
            <a:r>
              <a:rPr lang="en-US" sz="3200" dirty="0" smtClean="0">
                <a:latin typeface="Segoe UI Light" panose="020B0502040204020203" pitchFamily="34" charset="0"/>
                <a:cs typeface="Segoe UI Light" panose="020B0502040204020203" pitchFamily="34" charset="0"/>
              </a:rPr>
              <a:t> –</a:t>
            </a:r>
            <a:r>
              <a:rPr lang="ru-RU" sz="3200" dirty="0" smtClean="0">
                <a:latin typeface="Segoe UI Light" panose="020B0502040204020203" pitchFamily="34" charset="0"/>
                <a:cs typeface="Segoe UI Light" panose="020B0502040204020203" pitchFamily="34" charset="0"/>
              </a:rPr>
              <a:t> </a:t>
            </a:r>
            <a:r>
              <a:rPr lang="ru-RU" sz="3200" dirty="0">
                <a:latin typeface="Segoe UI Light" panose="020B0502040204020203" pitchFamily="34" charset="0"/>
                <a:cs typeface="Segoe UI Light" panose="020B0502040204020203" pitchFamily="34" charset="0"/>
              </a:rPr>
              <a:t>клиенты 5</a:t>
            </a:r>
            <a:r>
              <a:rPr lang="en-US" sz="3200" dirty="0" smtClean="0">
                <a:latin typeface="Segoe UI Light" panose="020B0502040204020203" pitchFamily="34" charset="0"/>
                <a:cs typeface="Segoe UI Light" panose="020B0502040204020203" pitchFamily="34" charset="0"/>
              </a:rPr>
              <a:t>nine</a:t>
            </a:r>
            <a:r>
              <a:rPr lang="ru-RU" sz="3200" dirty="0" smtClean="0">
                <a:latin typeface="Segoe UI Light" panose="020B0502040204020203" pitchFamily="34" charset="0"/>
                <a:cs typeface="Segoe UI Light" panose="020B0502040204020203" pitchFamily="34" charset="0"/>
              </a:rPr>
              <a:t> </a:t>
            </a:r>
            <a:r>
              <a:rPr lang="en-US" sz="3200" dirty="0" smtClean="0">
                <a:latin typeface="Segoe UI Light" panose="020B0502040204020203" pitchFamily="34" charset="0"/>
                <a:cs typeface="Segoe UI Light" panose="020B0502040204020203" pitchFamily="34" charset="0"/>
              </a:rPr>
              <a:t>Software</a:t>
            </a:r>
            <a:endParaRPr lang="en-US" sz="3200" dirty="0">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348" y="4191787"/>
            <a:ext cx="2443601" cy="43374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0539" y="5602035"/>
            <a:ext cx="1943100" cy="5246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226" y="4013949"/>
            <a:ext cx="2109148" cy="57713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300" y="2416750"/>
            <a:ext cx="2095500" cy="6858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3004" y="4916390"/>
            <a:ext cx="2123440" cy="1895929"/>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77951" y="3348585"/>
            <a:ext cx="1907858" cy="1907858"/>
          </a:xfrm>
          <a:prstGeom prst="rect">
            <a:avLst/>
          </a:prstGeom>
        </p:spPr>
      </p:pic>
      <p:sp>
        <p:nvSpPr>
          <p:cNvPr id="10" name="AutoShape 2" descr="Image result for облакотека"/>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1" name="Рисунок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80798" y="2126859"/>
            <a:ext cx="2187151" cy="1192991"/>
          </a:xfrm>
          <a:prstGeom prst="rect">
            <a:avLst/>
          </a:prstGeom>
        </p:spPr>
      </p:pic>
      <p:pic>
        <p:nvPicPr>
          <p:cNvPr id="4" name="Рисунок 3"/>
          <p:cNvPicPr>
            <a:picLocks noChangeAspect="1"/>
          </p:cNvPicPr>
          <p:nvPr/>
        </p:nvPicPr>
        <p:blipFill>
          <a:blip r:embed="rId9"/>
          <a:stretch>
            <a:fillRect/>
          </a:stretch>
        </p:blipFill>
        <p:spPr>
          <a:xfrm>
            <a:off x="4170707" y="2161432"/>
            <a:ext cx="1299084" cy="1169176"/>
          </a:xfrm>
          <a:prstGeom prst="rect">
            <a:avLst/>
          </a:prstGeom>
        </p:spPr>
      </p:pic>
      <p:pic>
        <p:nvPicPr>
          <p:cNvPr id="12" name="Рисунок 11"/>
          <p:cNvPicPr>
            <a:picLocks noChangeAspect="1"/>
          </p:cNvPicPr>
          <p:nvPr/>
        </p:nvPicPr>
        <p:blipFill>
          <a:blip r:embed="rId10"/>
          <a:stretch>
            <a:fillRect/>
          </a:stretch>
        </p:blipFill>
        <p:spPr>
          <a:xfrm>
            <a:off x="748496" y="1924769"/>
            <a:ext cx="1787652" cy="1642501"/>
          </a:xfrm>
          <a:prstGeom prst="rect">
            <a:avLst/>
          </a:prstGeom>
        </p:spPr>
      </p:pic>
    </p:spTree>
    <p:extLst>
      <p:ext uri="{BB962C8B-B14F-4D97-AF65-F5344CB8AC3E}">
        <p14:creationId xmlns:p14="http://schemas.microsoft.com/office/powerpoint/2010/main" val="394760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xtBox 4"/>
          <p:cNvSpPr txBox="1"/>
          <p:nvPr/>
        </p:nvSpPr>
        <p:spPr>
          <a:xfrm>
            <a:off x="1630680" y="1741557"/>
            <a:ext cx="9268461" cy="707886"/>
          </a:xfrm>
          <a:prstGeom prst="rect">
            <a:avLst/>
          </a:prstGeom>
          <a:noFill/>
        </p:spPr>
        <p:txBody>
          <a:bodyPr wrap="square" rtlCol="0">
            <a:spAutoFit/>
          </a:bodyPr>
          <a:lstStyle/>
          <a:p>
            <a:r>
              <a:rPr lang="ru-RU" sz="4000" dirty="0">
                <a:solidFill>
                  <a:schemeClr val="bg1"/>
                </a:solidFill>
                <a:latin typeface="Segoe UI Light" panose="020B0502040204020203" pitchFamily="34" charset="0"/>
                <a:cs typeface="Segoe UI Light" panose="020B0502040204020203" pitchFamily="34" charset="0"/>
              </a:rPr>
              <a:t>Спасибо за внимание!</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7" name="TextBox 6"/>
          <p:cNvSpPr txBox="1"/>
          <p:nvPr/>
        </p:nvSpPr>
        <p:spPr>
          <a:xfrm>
            <a:off x="1630680" y="4902368"/>
            <a:ext cx="3632947" cy="1015663"/>
          </a:xfrm>
          <a:prstGeom prst="rect">
            <a:avLst/>
          </a:prstGeom>
          <a:noFill/>
        </p:spPr>
        <p:txBody>
          <a:bodyPr wrap="square" rtlCol="0">
            <a:spAutoFit/>
          </a:bodyPr>
          <a:lstStyle/>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Телефон</a:t>
            </a:r>
            <a:r>
              <a:rPr lang="en-US" sz="2000" dirty="0" smtClean="0">
                <a:solidFill>
                  <a:srgbClr val="8BE1FF"/>
                </a:solidFill>
                <a:latin typeface="Segoe UI Light" panose="020B0502040204020203" pitchFamily="34" charset="0"/>
                <a:cs typeface="Segoe UI Light" panose="020B0502040204020203" pitchFamily="34" charset="0"/>
              </a:rPr>
              <a:t>:</a:t>
            </a:r>
            <a:r>
              <a:rPr lang="ru-RU" sz="2000" dirty="0" smtClean="0">
                <a:solidFill>
                  <a:srgbClr val="8BE1FF"/>
                </a:solidFill>
                <a:latin typeface="Segoe UI Light" panose="020B0502040204020203" pitchFamily="34" charset="0"/>
                <a:cs typeface="Segoe UI Light" panose="020B0502040204020203" pitchFamily="34" charset="0"/>
              </a:rPr>
              <a:t> </a:t>
            </a:r>
            <a:r>
              <a:rPr lang="en-US" sz="2000" dirty="0">
                <a:solidFill>
                  <a:schemeClr val="bg1"/>
                </a:solidFill>
                <a:latin typeface="Segoe UI Light" panose="020B0502040204020203" pitchFamily="34" charset="0"/>
                <a:cs typeface="Segoe UI Light" panose="020B0502040204020203" pitchFamily="34" charset="0"/>
              </a:rPr>
              <a:t>+7 (495) 777-32-82</a:t>
            </a:r>
            <a:r>
              <a:rPr lang="en-US" sz="2000" dirty="0"/>
              <a:t> </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Email</a:t>
            </a:r>
            <a:r>
              <a:rPr lang="en-US" sz="2000" dirty="0">
                <a:solidFill>
                  <a:srgbClr val="8BE1FF"/>
                </a:solidFill>
                <a:latin typeface="Segoe UI Light" panose="020B0502040204020203" pitchFamily="34" charset="0"/>
                <a:cs typeface="Segoe UI Light" panose="020B0502040204020203" pitchFamily="34" charset="0"/>
              </a:rPr>
              <a:t>: </a:t>
            </a:r>
            <a:r>
              <a:rPr lang="en-US" sz="2000" dirty="0">
                <a:solidFill>
                  <a:schemeClr val="bg1"/>
                </a:solidFill>
                <a:latin typeface="Segoe UI Light" panose="020B0502040204020203" pitchFamily="34" charset="0"/>
                <a:cs typeface="Segoe UI Light" panose="020B0502040204020203" pitchFamily="34" charset="0"/>
              </a:rPr>
              <a:t>info@5nine.ru</a:t>
            </a:r>
            <a:endParaRPr lang="ru-RU" sz="2000" dirty="0" smtClean="0">
              <a:solidFill>
                <a:schemeClr val="bg1"/>
              </a:solidFill>
              <a:latin typeface="Segoe UI Light" panose="020B0502040204020203" pitchFamily="34" charset="0"/>
              <a:cs typeface="Segoe UI Light"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Сайт</a:t>
            </a:r>
            <a:r>
              <a:rPr lang="en-US" sz="2000" dirty="0" smtClean="0">
                <a:solidFill>
                  <a:srgbClr val="8BE1FF"/>
                </a:solidFill>
                <a:latin typeface="Segoe UI Light" panose="020B0502040204020203" pitchFamily="34" charset="0"/>
                <a:cs typeface="Segoe UI Light" panose="020B0502040204020203" pitchFamily="34" charset="0"/>
              </a:rPr>
              <a:t>: </a:t>
            </a:r>
            <a:r>
              <a:rPr lang="en-US" sz="2000" dirty="0" smtClean="0">
                <a:solidFill>
                  <a:schemeClr val="bg1"/>
                </a:solidFill>
                <a:latin typeface="Segoe UI Light" panose="020B0502040204020203" pitchFamily="34" charset="0"/>
                <a:cs typeface="Segoe UI Light" panose="020B0502040204020203" pitchFamily="34" charset="0"/>
              </a:rPr>
              <a:t>www.5nine.ru</a:t>
            </a:r>
            <a:endParaRPr lang="en-US" sz="2000" dirty="0">
              <a:solidFill>
                <a:schemeClr val="bg1"/>
              </a:solidFill>
              <a:latin typeface="Segoe UI Light" panose="020B0502040204020203" pitchFamily="34" charset="0"/>
              <a:cs typeface="Segoe UI Light" panose="020B0502040204020203" pitchFamily="34" charset="0"/>
            </a:endParaRPr>
          </a:p>
        </p:txBody>
      </p:sp>
      <p:sp>
        <p:nvSpPr>
          <p:cNvPr id="6" name="TextBox 5"/>
          <p:cNvSpPr txBox="1"/>
          <p:nvPr/>
        </p:nvSpPr>
        <p:spPr>
          <a:xfrm>
            <a:off x="1638300" y="3469341"/>
            <a:ext cx="3740524" cy="1015663"/>
          </a:xfrm>
          <a:prstGeom prst="rect">
            <a:avLst/>
          </a:prstGeom>
          <a:noFill/>
        </p:spPr>
        <p:txBody>
          <a:bodyPr wrap="square" rtlCol="0">
            <a:spAutoFit/>
          </a:bodyPr>
          <a:lstStyle/>
          <a:p>
            <a:pPr>
              <a:buClr>
                <a:srgbClr val="00BBE1"/>
              </a:buClr>
            </a:pPr>
            <a:r>
              <a:rPr lang="ru-RU" sz="2000" dirty="0" smtClean="0">
                <a:solidFill>
                  <a:schemeClr val="bg1"/>
                </a:solidFill>
                <a:latin typeface="Segoe UI" panose="020B0502040204020203" pitchFamily="34" charset="0"/>
                <a:cs typeface="Segoe UI" panose="020B0502040204020203" pitchFamily="34" charset="0"/>
              </a:rPr>
              <a:t>Юрий Бражников</a:t>
            </a:r>
            <a:endParaRPr lang="en-US" sz="2000" dirty="0" smtClean="0">
              <a:solidFill>
                <a:schemeClr val="bg1"/>
              </a:solidFill>
              <a:latin typeface="Segoe UI" panose="020B0502040204020203" pitchFamily="34" charset="0"/>
              <a:cs typeface="Segoe UI" panose="020B0502040204020203" pitchFamily="34" charset="0"/>
            </a:endParaRPr>
          </a:p>
          <a:p>
            <a:pPr>
              <a:buClr>
                <a:srgbClr val="00BBE1"/>
              </a:buClr>
            </a:pPr>
            <a:r>
              <a:rPr lang="ru-RU" sz="2000" dirty="0" smtClean="0">
                <a:solidFill>
                  <a:srgbClr val="8BE1FF"/>
                </a:solidFill>
                <a:latin typeface="Segoe UI Light" panose="020B0502040204020203" pitchFamily="34" charset="0"/>
                <a:cs typeface="Segoe UI Light" panose="020B0502040204020203" pitchFamily="34" charset="0"/>
              </a:rPr>
              <a:t>Глава российского офиса</a:t>
            </a:r>
          </a:p>
          <a:p>
            <a:pPr>
              <a:buClr>
                <a:srgbClr val="00BBE1"/>
              </a:buClr>
            </a:pPr>
            <a:r>
              <a:rPr lang="en-US" sz="2000" dirty="0" smtClean="0">
                <a:solidFill>
                  <a:srgbClr val="8BE1FF"/>
                </a:solidFill>
                <a:latin typeface="Segoe UI Light" panose="020B0502040204020203" pitchFamily="34" charset="0"/>
                <a:cs typeface="Segoe UI Light" panose="020B0502040204020203" pitchFamily="34" charset="0"/>
              </a:rPr>
              <a:t>5nine Software</a:t>
            </a:r>
            <a:endParaRPr lang="en-US" sz="2000" dirty="0">
              <a:solidFill>
                <a:srgbClr val="8BE1FF"/>
              </a:solidFill>
              <a:latin typeface="Segoe UI Light" panose="020B0502040204020203" pitchFamily="34" charset="0"/>
              <a:cs typeface="Segoe UI Light" panose="020B0502040204020203"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6174" y="374681"/>
            <a:ext cx="1081751" cy="81131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7925" y="374681"/>
            <a:ext cx="3206690" cy="776620"/>
          </a:xfrm>
          <a:prstGeom prst="rect">
            <a:avLst/>
          </a:prstGeom>
        </p:spPr>
      </p:pic>
    </p:spTree>
    <p:extLst>
      <p:ext uri="{BB962C8B-B14F-4D97-AF65-F5344CB8AC3E}">
        <p14:creationId xmlns:p14="http://schemas.microsoft.com/office/powerpoint/2010/main" val="33300385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Автоматическая и немедленная </a:t>
            </a:r>
            <a:r>
              <a:rPr lang="ru-RU" dirty="0" smtClean="0"/>
              <a:t>защита</a:t>
            </a:r>
            <a:br>
              <a:rPr lang="ru-RU" dirty="0" smtClean="0"/>
            </a:br>
            <a:r>
              <a:rPr lang="ru-RU" dirty="0" smtClean="0"/>
              <a:t>виртуальной среды</a:t>
            </a:r>
            <a:endParaRPr lang="en-US" dirty="0"/>
          </a:p>
        </p:txBody>
      </p:sp>
      <p:sp>
        <p:nvSpPr>
          <p:cNvPr id="5" name="Content Placeholder 4"/>
          <p:cNvSpPr>
            <a:spLocks noGrp="1"/>
          </p:cNvSpPr>
          <p:nvPr>
            <p:ph sz="quarter" idx="10"/>
          </p:nvPr>
        </p:nvSpPr>
        <p:spPr/>
        <p:txBody>
          <a:bodyPr/>
          <a:lstStyle/>
          <a:p>
            <a:r>
              <a:rPr lang="ru-RU" sz="2400" dirty="0" smtClean="0"/>
              <a:t>Обеспечение безопасности для виртуальной среды отличается от физической</a:t>
            </a:r>
            <a:endParaRPr lang="en-US" sz="2400" dirty="0"/>
          </a:p>
          <a:p>
            <a:r>
              <a:rPr lang="ru-RU" sz="2400" dirty="0" smtClean="0"/>
              <a:t>Совместное использование ресурсов небезопасно</a:t>
            </a:r>
            <a:endParaRPr lang="en-US" sz="2400" dirty="0" smtClean="0"/>
          </a:p>
          <a:p>
            <a:pPr>
              <a:lnSpc>
                <a:spcPts val="1000"/>
              </a:lnSpc>
            </a:pPr>
            <a:r>
              <a:rPr lang="ru-RU" sz="2400" dirty="0" smtClean="0"/>
              <a:t>Обеспечить безопасность виртуальной </a:t>
            </a:r>
          </a:p>
          <a:p>
            <a:pPr marL="0" indent="0">
              <a:lnSpc>
                <a:spcPts val="1000"/>
              </a:lnSpc>
              <a:buNone/>
            </a:pPr>
            <a:r>
              <a:rPr lang="ru-RU" sz="2400" dirty="0" smtClean="0"/>
              <a:t>     среды при помощи традиционного </a:t>
            </a:r>
          </a:p>
          <a:p>
            <a:pPr marL="0" indent="0">
              <a:lnSpc>
                <a:spcPts val="1000"/>
              </a:lnSpc>
              <a:buNone/>
            </a:pPr>
            <a:r>
              <a:rPr lang="ru-RU" sz="2400" dirty="0" smtClean="0"/>
              <a:t>    </a:t>
            </a:r>
            <a:r>
              <a:rPr lang="en-US" sz="2400" dirty="0" smtClean="0"/>
              <a:t>“endpoint protection”</a:t>
            </a:r>
            <a:r>
              <a:rPr lang="ru-RU" sz="2400" dirty="0" smtClean="0"/>
              <a:t> невозможно</a:t>
            </a:r>
            <a:endParaRPr lang="en-US" sz="2400" dirty="0" smtClean="0"/>
          </a:p>
          <a:p>
            <a:pPr lvl="1"/>
            <a:r>
              <a:rPr lang="ru-RU" sz="2000" dirty="0" smtClean="0"/>
              <a:t>Требуется установка</a:t>
            </a:r>
            <a:endParaRPr lang="en-US" sz="2000" dirty="0" smtClean="0"/>
          </a:p>
          <a:p>
            <a:pPr lvl="1"/>
            <a:r>
              <a:rPr lang="ru-RU" sz="2000" dirty="0" smtClean="0"/>
              <a:t>Требуется время</a:t>
            </a:r>
            <a:endParaRPr lang="en-US" sz="2000" dirty="0" smtClean="0"/>
          </a:p>
          <a:p>
            <a:pPr lvl="1"/>
            <a:r>
              <a:rPr lang="ru-RU" sz="2000" dirty="0" smtClean="0"/>
              <a:t>Потребляет много ресурсов</a:t>
            </a:r>
          </a:p>
          <a:p>
            <a:r>
              <a:rPr lang="ru-RU" sz="2400" dirty="0" smtClean="0"/>
              <a:t>Виртуальные среды динамичны</a:t>
            </a:r>
            <a:endParaRPr lang="en-US" sz="2400" dirty="0" smtClean="0"/>
          </a:p>
          <a:p>
            <a:pPr lvl="1"/>
            <a:r>
              <a:rPr lang="ru-RU" sz="2000" dirty="0" smtClean="0"/>
              <a:t>ВМ</a:t>
            </a:r>
            <a:endParaRPr lang="en-US" sz="2000" dirty="0" smtClean="0"/>
          </a:p>
          <a:p>
            <a:pPr lvl="1"/>
            <a:r>
              <a:rPr lang="ru-RU" sz="2000" dirty="0" smtClean="0"/>
              <a:t>Виртуальные диски</a:t>
            </a:r>
            <a:endParaRPr lang="en-US" sz="2000" dirty="0" smtClean="0"/>
          </a:p>
          <a:p>
            <a:pPr lvl="1"/>
            <a:r>
              <a:rPr lang="ru-RU" sz="2000" dirty="0" smtClean="0"/>
              <a:t>Виртуальные сети </a:t>
            </a:r>
            <a:endParaRPr lang="en-US" sz="2000" dirty="0" smtClean="0"/>
          </a:p>
          <a:p>
            <a:pPr lvl="1"/>
            <a:r>
              <a:rPr lang="ru-RU" sz="2000" dirty="0" smtClean="0"/>
              <a:t>Виртуальные коммутаторы</a:t>
            </a:r>
            <a:endParaRPr lang="en-US" sz="2000" dirty="0" smtClean="0"/>
          </a:p>
        </p:txBody>
      </p:sp>
      <p:sp>
        <p:nvSpPr>
          <p:cNvPr id="81" name="Freeform 79"/>
          <p:cNvSpPr>
            <a:spLocks noEditPoints="1"/>
          </p:cNvSpPr>
          <p:nvPr/>
        </p:nvSpPr>
        <p:spPr bwMode="black">
          <a:xfrm>
            <a:off x="11674024" y="2469954"/>
            <a:ext cx="372664" cy="4479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C00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sp>
        <p:nvSpPr>
          <p:cNvPr id="49" name="Freeform 79"/>
          <p:cNvSpPr>
            <a:spLocks noEditPoints="1"/>
          </p:cNvSpPr>
          <p:nvPr/>
        </p:nvSpPr>
        <p:spPr bwMode="black">
          <a:xfrm>
            <a:off x="7476111" y="2472197"/>
            <a:ext cx="372664" cy="4479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000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sp>
        <p:nvSpPr>
          <p:cNvPr id="65" name="Freeform 7"/>
          <p:cNvSpPr>
            <a:spLocks noChangeAspect="1" noEditPoints="1"/>
          </p:cNvSpPr>
          <p:nvPr/>
        </p:nvSpPr>
        <p:spPr bwMode="auto">
          <a:xfrm>
            <a:off x="8277393" y="2715451"/>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00B0F0"/>
          </a:solidFill>
          <a:ln>
            <a:solidFill>
              <a:srgbClr val="00B0F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66" name="Freeform 7"/>
          <p:cNvSpPr>
            <a:spLocks noChangeAspect="1" noEditPoints="1"/>
          </p:cNvSpPr>
          <p:nvPr/>
        </p:nvSpPr>
        <p:spPr bwMode="auto">
          <a:xfrm>
            <a:off x="10347614" y="2715451"/>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C000"/>
          </a:solidFill>
          <a:ln>
            <a:solidFill>
              <a:srgbClr val="FFC000"/>
            </a:solidFill>
          </a:ln>
          <a:extLst/>
        </p:spPr>
        <p:txBody>
          <a:bodyPr vert="horz" wrap="square" lIns="87845" tIns="43923" rIns="87845" bIns="43923" numCol="1" anchor="t" anchorCtr="0" compatLnSpc="1">
            <a:prstTxWarp prst="textNoShape">
              <a:avLst/>
            </a:prstTxWarp>
          </a:bodyPr>
          <a:lstStyle/>
          <a:p>
            <a:endParaRPr lang="en-US" sz="1728" dirty="0">
              <a:ln w="0"/>
              <a:solidFill>
                <a:prstClr val="black"/>
              </a:solidFill>
              <a:effectLst>
                <a:outerShdw blurRad="38100" dist="19050" dir="2700000" algn="tl" rotWithShape="0">
                  <a:prstClr val="black">
                    <a:alpha val="40000"/>
                  </a:prstClr>
                </a:outerShdw>
              </a:effectLst>
            </a:endParaRPr>
          </a:p>
        </p:txBody>
      </p:sp>
      <p:cxnSp>
        <p:nvCxnSpPr>
          <p:cNvPr id="67" name="Elbow Connector 141"/>
          <p:cNvCxnSpPr/>
          <p:nvPr/>
        </p:nvCxnSpPr>
        <p:spPr>
          <a:xfrm flipH="1" flipV="1">
            <a:off x="9132360" y="3136380"/>
            <a:ext cx="951872" cy="636322"/>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Freeform 7"/>
          <p:cNvSpPr>
            <a:spLocks noChangeAspect="1" noEditPoints="1"/>
          </p:cNvSpPr>
          <p:nvPr/>
        </p:nvSpPr>
        <p:spPr bwMode="auto">
          <a:xfrm>
            <a:off x="6207172" y="2715451"/>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0000"/>
          </a:solidFill>
          <a:ln>
            <a:solidFill>
              <a:srgbClr val="FF000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70" name="Freeform 207"/>
          <p:cNvSpPr>
            <a:spLocks noChangeAspect="1" noEditPoints="1"/>
          </p:cNvSpPr>
          <p:nvPr/>
        </p:nvSpPr>
        <p:spPr bwMode="gray">
          <a:xfrm>
            <a:off x="8277393" y="5017880"/>
            <a:ext cx="3402324" cy="138236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cxnSp>
        <p:nvCxnSpPr>
          <p:cNvPr id="71" name="Elbow Connector 141"/>
          <p:cNvCxnSpPr/>
          <p:nvPr/>
        </p:nvCxnSpPr>
        <p:spPr>
          <a:xfrm flipV="1">
            <a:off x="10136797" y="4118781"/>
            <a:ext cx="0" cy="806782"/>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2" name="Elbow Connector 141"/>
          <p:cNvCxnSpPr/>
          <p:nvPr/>
        </p:nvCxnSpPr>
        <p:spPr>
          <a:xfrm flipV="1">
            <a:off x="10683233" y="3112864"/>
            <a:ext cx="552926" cy="674667"/>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57001" y="3843199"/>
            <a:ext cx="947208" cy="375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7" name="Freeform 79"/>
          <p:cNvSpPr>
            <a:spLocks noEditPoints="1"/>
          </p:cNvSpPr>
          <p:nvPr/>
        </p:nvSpPr>
        <p:spPr bwMode="black">
          <a:xfrm>
            <a:off x="7880138" y="2476021"/>
            <a:ext cx="372664" cy="4479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000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sp>
        <p:nvSpPr>
          <p:cNvPr id="78" name="Freeform 79"/>
          <p:cNvSpPr>
            <a:spLocks noEditPoints="1"/>
          </p:cNvSpPr>
          <p:nvPr/>
        </p:nvSpPr>
        <p:spPr bwMode="black">
          <a:xfrm>
            <a:off x="9625084" y="2465944"/>
            <a:ext cx="372664" cy="4479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B0F0"/>
          </a:solidFill>
          <a:ln>
            <a:noFill/>
          </a:ln>
        </p:spPr>
        <p:txBody>
          <a:bodyPr vert="horz" wrap="square" lIns="80658" tIns="40329" rIns="80658" bIns="40329" numCol="1" anchor="t" anchorCtr="0" compatLnSpc="1">
            <a:prstTxWarp prst="textNoShape">
              <a:avLst/>
            </a:prstTxWarp>
          </a:bodyPr>
          <a:lstStyle/>
          <a:p>
            <a:pPr defTabSz="895841"/>
            <a:endParaRPr lang="en-US" sz="2353" b="1" dirty="0">
              <a:solidFill>
                <a:prstClr val="black"/>
              </a:solidFill>
            </a:endParaRPr>
          </a:p>
        </p:txBody>
      </p:sp>
      <p:sp>
        <p:nvSpPr>
          <p:cNvPr id="79" name="Freeform 79"/>
          <p:cNvSpPr>
            <a:spLocks noEditPoints="1"/>
          </p:cNvSpPr>
          <p:nvPr/>
        </p:nvSpPr>
        <p:spPr bwMode="black">
          <a:xfrm>
            <a:off x="10029111" y="2464759"/>
            <a:ext cx="372664" cy="4479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00B0F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cxnSp>
        <p:nvCxnSpPr>
          <p:cNvPr id="82" name="Elbow Connector 141"/>
          <p:cNvCxnSpPr/>
          <p:nvPr/>
        </p:nvCxnSpPr>
        <p:spPr>
          <a:xfrm>
            <a:off x="7029474" y="3010528"/>
            <a:ext cx="2655788" cy="777003"/>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141"/>
          <p:cNvCxnSpPr/>
          <p:nvPr/>
        </p:nvCxnSpPr>
        <p:spPr>
          <a:xfrm flipH="1" flipV="1">
            <a:off x="8162004" y="4444410"/>
            <a:ext cx="1721816" cy="481155"/>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806" y="3843199"/>
            <a:ext cx="947208" cy="375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89" name="Elbow Connector 141"/>
          <p:cNvCxnSpPr/>
          <p:nvPr/>
        </p:nvCxnSpPr>
        <p:spPr>
          <a:xfrm flipH="1" flipV="1">
            <a:off x="9399844" y="3055041"/>
            <a:ext cx="1034254" cy="677728"/>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1" name="Elbow Connector 141"/>
          <p:cNvCxnSpPr/>
          <p:nvPr/>
        </p:nvCxnSpPr>
        <p:spPr>
          <a:xfrm flipH="1">
            <a:off x="8663024" y="4069764"/>
            <a:ext cx="873342" cy="0"/>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4" name="Elbow Connector 141"/>
          <p:cNvCxnSpPr/>
          <p:nvPr/>
        </p:nvCxnSpPr>
        <p:spPr>
          <a:xfrm flipH="1" flipV="1">
            <a:off x="6857068" y="3096447"/>
            <a:ext cx="1180342" cy="596285"/>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4"/>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9863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fade">
                                      <p:cBhvr>
                                        <p:cTn id="7" dur="500"/>
                                        <p:tgtEl>
                                          <p:spTgt spid="5">
                                            <p:txEl>
                                              <p:pRg st="8" end="8"/>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animEffect transition="in" filter="fade">
                                      <p:cBhvr>
                                        <p:cTn id="11" dur="500"/>
                                        <p:tgtEl>
                                          <p:spTgt spid="5">
                                            <p:txEl>
                                              <p:pRg st="9" end="9"/>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animEffect transition="in" filter="fade">
                                      <p:cBhvr>
                                        <p:cTn id="15" dur="500"/>
                                        <p:tgtEl>
                                          <p:spTgt spid="5">
                                            <p:txEl>
                                              <p:pRg st="10" end="1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animEffect transition="in" filter="fade">
                                      <p:cBhvr>
                                        <p:cTn id="19" dur="500"/>
                                        <p:tgtEl>
                                          <p:spTgt spid="5">
                                            <p:txEl>
                                              <p:pRg st="11" end="1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animEffect transition="in" filter="fade">
                                      <p:cBhvr>
                                        <p:cTn id="23" dur="500"/>
                                        <p:tgtEl>
                                          <p:spTgt spid="5">
                                            <p:txEl>
                                              <p:pRg st="12" end="1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fade">
                                      <p:cBhvr>
                                        <p:cTn id="27" dur="500"/>
                                        <p:tgtEl>
                                          <p:spTgt spid="6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3500"/>
                            </p:stCondLst>
                            <p:childTnLst>
                              <p:par>
                                <p:cTn id="33" presetID="10" presetClass="entr" presetSubtype="0" fill="hold" grpId="0" nodeType="afterEffect">
                                  <p:stCondLst>
                                    <p:cond delay="50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78"/>
                                        </p:tgtEl>
                                        <p:attrNameLst>
                                          <p:attrName>style.visibility</p:attrName>
                                        </p:attrNameLst>
                                      </p:cBhvr>
                                      <p:to>
                                        <p:strVal val="visible"/>
                                      </p:to>
                                    </p:set>
                                    <p:animEffect transition="in" filter="fade">
                                      <p:cBhvr>
                                        <p:cTn id="38" dur="500"/>
                                        <p:tgtEl>
                                          <p:spTgt spid="78"/>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childTnLst>
                          </p:cTn>
                        </p:par>
                        <p:par>
                          <p:cTn id="42" fill="hold">
                            <p:stCondLst>
                              <p:cond delay="4500"/>
                            </p:stCondLst>
                            <p:childTnLst>
                              <p:par>
                                <p:cTn id="43" presetID="10" presetClass="entr" presetSubtype="0" fill="hold" grpId="0" nodeType="afterEffect">
                                  <p:stCondLst>
                                    <p:cond delay="1000"/>
                                  </p:stCondLst>
                                  <p:childTnLst>
                                    <p:set>
                                      <p:cBhvr>
                                        <p:cTn id="44" dur="1" fill="hold">
                                          <p:stCondLst>
                                            <p:cond delay="0"/>
                                          </p:stCondLst>
                                        </p:cTn>
                                        <p:tgtEl>
                                          <p:spTgt spid="77"/>
                                        </p:tgtEl>
                                        <p:attrNameLst>
                                          <p:attrName>style.visibility</p:attrName>
                                        </p:attrNameLst>
                                      </p:cBhvr>
                                      <p:to>
                                        <p:strVal val="visible"/>
                                      </p:to>
                                    </p:set>
                                    <p:animEffect transition="in" filter="fade">
                                      <p:cBhvr>
                                        <p:cTn id="45" dur="500"/>
                                        <p:tgtEl>
                                          <p:spTgt spid="77"/>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79"/>
                                        </p:tgtEl>
                                        <p:attrNameLst>
                                          <p:attrName>style.visibility</p:attrName>
                                        </p:attrNameLst>
                                      </p:cBhvr>
                                      <p:to>
                                        <p:strVal val="visible"/>
                                      </p:to>
                                    </p:set>
                                    <p:animEffect transition="in" filter="fade">
                                      <p:cBhvr>
                                        <p:cTn id="48" dur="500"/>
                                        <p:tgtEl>
                                          <p:spTgt spid="79"/>
                                        </p:tgtEl>
                                      </p:cBhvr>
                                    </p:animEffect>
                                  </p:childTnLst>
                                </p:cTn>
                              </p:par>
                            </p:childTnLst>
                          </p:cTn>
                        </p:par>
                        <p:par>
                          <p:cTn id="49" fill="hold">
                            <p:stCondLst>
                              <p:cond delay="6000"/>
                            </p:stCondLst>
                            <p:childTnLst>
                              <p:par>
                                <p:cTn id="50" presetID="10" presetClass="exit" presetSubtype="0" fill="hold" grpId="1" nodeType="afterEffect">
                                  <p:stCondLst>
                                    <p:cond delay="1000"/>
                                  </p:stCondLst>
                                  <p:childTnLst>
                                    <p:animEffect transition="out" filter="fade">
                                      <p:cBhvr>
                                        <p:cTn id="51" dur="500"/>
                                        <p:tgtEl>
                                          <p:spTgt spid="81"/>
                                        </p:tgtEl>
                                      </p:cBhvr>
                                    </p:animEffect>
                                    <p:set>
                                      <p:cBhvr>
                                        <p:cTn id="52" dur="1" fill="hold">
                                          <p:stCondLst>
                                            <p:cond delay="499"/>
                                          </p:stCondLst>
                                        </p:cTn>
                                        <p:tgtEl>
                                          <p:spTgt spid="81"/>
                                        </p:tgtEl>
                                        <p:attrNameLst>
                                          <p:attrName>style.visibility</p:attrName>
                                        </p:attrNameLst>
                                      </p:cBhvr>
                                      <p:to>
                                        <p:strVal val="hidden"/>
                                      </p:to>
                                    </p:set>
                                  </p:childTnLst>
                                </p:cTn>
                              </p:par>
                              <p:par>
                                <p:cTn id="53" presetID="10" presetClass="exit" presetSubtype="0" fill="hold" grpId="1" nodeType="withEffect">
                                  <p:stCondLst>
                                    <p:cond delay="1000"/>
                                  </p:stCondLst>
                                  <p:childTnLst>
                                    <p:animEffect transition="out" filter="fade">
                                      <p:cBhvr>
                                        <p:cTn id="54" dur="500"/>
                                        <p:tgtEl>
                                          <p:spTgt spid="79"/>
                                        </p:tgtEl>
                                      </p:cBhvr>
                                    </p:animEffect>
                                    <p:set>
                                      <p:cBhvr>
                                        <p:cTn id="55" dur="1" fill="hold">
                                          <p:stCondLst>
                                            <p:cond delay="499"/>
                                          </p:stCondLst>
                                        </p:cTn>
                                        <p:tgtEl>
                                          <p:spTgt spid="79"/>
                                        </p:tgtEl>
                                        <p:attrNameLst>
                                          <p:attrName>style.visibility</p:attrName>
                                        </p:attrNameLst>
                                      </p:cBhvr>
                                      <p:to>
                                        <p:strVal val="hidden"/>
                                      </p:to>
                                    </p:set>
                                  </p:childTnLst>
                                </p:cTn>
                              </p:par>
                              <p:par>
                                <p:cTn id="56" presetID="10" presetClass="entr" presetSubtype="0" fill="hold" nodeType="withEffect">
                                  <p:stCondLst>
                                    <p:cond delay="500"/>
                                  </p:stCondLst>
                                  <p:childTnLst>
                                    <p:set>
                                      <p:cBhvr>
                                        <p:cTn id="57" dur="1" fill="hold">
                                          <p:stCondLst>
                                            <p:cond delay="0"/>
                                          </p:stCondLst>
                                        </p:cTn>
                                        <p:tgtEl>
                                          <p:spTgt spid="89"/>
                                        </p:tgtEl>
                                        <p:attrNameLst>
                                          <p:attrName>style.visibility</p:attrName>
                                        </p:attrNameLst>
                                      </p:cBhvr>
                                      <p:to>
                                        <p:strVal val="visible"/>
                                      </p:to>
                                    </p:set>
                                    <p:animEffect transition="in" filter="fade">
                                      <p:cBhvr>
                                        <p:cTn id="58" dur="500"/>
                                        <p:tgtEl>
                                          <p:spTgt spid="89"/>
                                        </p:tgtEl>
                                      </p:cBhvr>
                                    </p:animEffect>
                                  </p:childTnLst>
                                </p:cTn>
                              </p:par>
                            </p:childTnLst>
                          </p:cTn>
                        </p:par>
                        <p:par>
                          <p:cTn id="59" fill="hold">
                            <p:stCondLst>
                              <p:cond delay="7500"/>
                            </p:stCondLst>
                            <p:childTnLst>
                              <p:par>
                                <p:cTn id="60" presetID="10" presetClass="entr" presetSubtype="0"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500"/>
                                        <p:tgtEl>
                                          <p:spTgt spid="84"/>
                                        </p:tgtEl>
                                      </p:cBhvr>
                                    </p:animEffect>
                                  </p:childTnLst>
                                </p:cTn>
                              </p:par>
                            </p:childTnLst>
                          </p:cTn>
                        </p:par>
                        <p:par>
                          <p:cTn id="63" fill="hold">
                            <p:stCondLst>
                              <p:cond delay="8000"/>
                            </p:stCondLst>
                            <p:childTnLst>
                              <p:par>
                                <p:cTn id="64" presetID="10" presetClass="entr" presetSubtype="0" fill="hold" nodeType="afterEffect">
                                  <p:stCondLst>
                                    <p:cond delay="500"/>
                                  </p:stCondLst>
                                  <p:childTnLst>
                                    <p:set>
                                      <p:cBhvr>
                                        <p:cTn id="65" dur="1" fill="hold">
                                          <p:stCondLst>
                                            <p:cond delay="0"/>
                                          </p:stCondLst>
                                        </p:cTn>
                                        <p:tgtEl>
                                          <p:spTgt spid="83"/>
                                        </p:tgtEl>
                                        <p:attrNameLst>
                                          <p:attrName>style.visibility</p:attrName>
                                        </p:attrNameLst>
                                      </p:cBhvr>
                                      <p:to>
                                        <p:strVal val="visible"/>
                                      </p:to>
                                    </p:set>
                                    <p:animEffect transition="in" filter="fade">
                                      <p:cBhvr>
                                        <p:cTn id="66" dur="500"/>
                                        <p:tgtEl>
                                          <p:spTgt spid="83"/>
                                        </p:tgtEl>
                                      </p:cBhvr>
                                    </p:animEffect>
                                  </p:childTnLst>
                                </p:cTn>
                              </p:par>
                              <p:par>
                                <p:cTn id="67" presetID="10" presetClass="entr" presetSubtype="0" fill="hold" nodeType="withEffect">
                                  <p:stCondLst>
                                    <p:cond delay="5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500"/>
                                        <p:tgtEl>
                                          <p:spTgt spid="91"/>
                                        </p:tgtEl>
                                      </p:cBhvr>
                                    </p:animEffect>
                                  </p:childTnLst>
                                </p:cTn>
                              </p:par>
                              <p:par>
                                <p:cTn id="70" presetID="10" presetClass="entr" presetSubtype="0" fill="hold" nodeType="withEffect">
                                  <p:stCondLst>
                                    <p:cond delay="50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1" grpId="1" animBg="1"/>
      <p:bldP spid="49" grpId="0" animBg="1"/>
      <p:bldP spid="69" grpId="0" animBg="1"/>
      <p:bldP spid="77" grpId="0" animBg="1"/>
      <p:bldP spid="78" grpId="0" animBg="1"/>
      <p:bldP spid="79" grpId="0" animBg="1"/>
      <p:bldP spid="7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Как </a:t>
            </a:r>
            <a:r>
              <a:rPr lang="ru-RU" dirty="0" smtClean="0"/>
              <a:t>обеспечивается безопасность на уровне гипервизора</a:t>
            </a:r>
            <a:endParaRPr lang="en-US" dirty="0"/>
          </a:p>
        </p:txBody>
      </p:sp>
      <p:sp>
        <p:nvSpPr>
          <p:cNvPr id="6" name="Freeform 207"/>
          <p:cNvSpPr>
            <a:spLocks noChangeAspect="1" noEditPoints="1"/>
          </p:cNvSpPr>
          <p:nvPr/>
        </p:nvSpPr>
        <p:spPr bwMode="gray">
          <a:xfrm>
            <a:off x="4311551" y="4773447"/>
            <a:ext cx="3401841" cy="138217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297" tIns="0" rIns="0" bIns="206148" numCol="1" anchor="b" anchorCtr="0" compatLnSpc="1">
            <a:prstTxWarp prst="textNoShape">
              <a:avLst/>
            </a:prstTxWarp>
          </a:bodyPr>
          <a:lstStyle/>
          <a:p>
            <a:pPr algn="ctr"/>
            <a:endParaRPr lang="en-US" sz="1371" dirty="0">
              <a:solidFill>
                <a:srgbClr val="EFEFEF"/>
              </a:solidFill>
            </a:endParaRPr>
          </a:p>
        </p:txBody>
      </p:sp>
      <p:pic>
        <p:nvPicPr>
          <p:cNvPr id="7" name="Picture 6" descr="Untitled-4.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6200000">
            <a:off x="7486536" y="5194464"/>
            <a:ext cx="1027196" cy="540136"/>
          </a:xfrm>
          <a:prstGeom prst="rect">
            <a:avLst/>
          </a:prstGeom>
          <a:noFill/>
          <a:ln>
            <a:noFill/>
          </a:ln>
        </p:spPr>
      </p:pic>
      <p:pic>
        <p:nvPicPr>
          <p:cNvPr id="8" name="Picture 7" descr="Untitled-4.png"/>
          <p:cNvPicPr>
            <a:picLocks noChangeAspect="1"/>
          </p:cNvPicPr>
          <p:nvPr/>
        </p:nvPicPr>
        <p:blipFill>
          <a:blip r:embed="rId5" cstate="screen">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785908" y="2217462"/>
            <a:ext cx="1035639" cy="544577"/>
          </a:xfrm>
          <a:prstGeom prst="rect">
            <a:avLst/>
          </a:prstGeom>
          <a:noFill/>
          <a:ln>
            <a:noFill/>
          </a:ln>
        </p:spPr>
      </p:pic>
      <p:pic>
        <p:nvPicPr>
          <p:cNvPr id="9" name="Picture 8" descr="Untitled-4.png"/>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458504" y="2262937"/>
            <a:ext cx="1035639" cy="544577"/>
          </a:xfrm>
          <a:prstGeom prst="rect">
            <a:avLst/>
          </a:prstGeom>
          <a:noFill/>
          <a:ln>
            <a:noFill/>
          </a:ln>
        </p:spPr>
      </p:pic>
      <p:sp>
        <p:nvSpPr>
          <p:cNvPr id="10" name="Freeform 7"/>
          <p:cNvSpPr>
            <a:spLocks noChangeAspect="1" noEditPoints="1"/>
          </p:cNvSpPr>
          <p:nvPr/>
        </p:nvSpPr>
        <p:spPr bwMode="auto">
          <a:xfrm>
            <a:off x="4154022" y="1313683"/>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tx2"/>
          </a:solidFill>
          <a:ln>
            <a:solidFill>
              <a:schemeClr val="tx2"/>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11" name="Freeform 7"/>
          <p:cNvSpPr>
            <a:spLocks noChangeAspect="1" noEditPoints="1"/>
          </p:cNvSpPr>
          <p:nvPr/>
        </p:nvSpPr>
        <p:spPr bwMode="auto">
          <a:xfrm>
            <a:off x="6477604" y="1321164"/>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accent5"/>
          </a:solidFill>
          <a:ln>
            <a:solidFill>
              <a:schemeClr val="accent5"/>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cxnSp>
        <p:nvCxnSpPr>
          <p:cNvPr id="12" name="Elbow Connector 141"/>
          <p:cNvCxnSpPr/>
          <p:nvPr/>
        </p:nvCxnSpPr>
        <p:spPr>
          <a:xfrm flipH="1">
            <a:off x="8409117" y="5453459"/>
            <a:ext cx="3438127"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41"/>
          <p:cNvCxnSpPr/>
          <p:nvPr/>
        </p:nvCxnSpPr>
        <p:spPr>
          <a:xfrm flipV="1">
            <a:off x="6170691" y="3874475"/>
            <a:ext cx="0" cy="806668"/>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41"/>
          <p:cNvCxnSpPr/>
          <p:nvPr/>
        </p:nvCxnSpPr>
        <p:spPr>
          <a:xfrm flipV="1">
            <a:off x="6477604" y="2906160"/>
            <a:ext cx="746915" cy="739434"/>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1"/>
          <p:cNvCxnSpPr/>
          <p:nvPr/>
        </p:nvCxnSpPr>
        <p:spPr>
          <a:xfrm>
            <a:off x="5120687" y="2898679"/>
            <a:ext cx="746915" cy="746915"/>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7">
            <a:duotone>
              <a:prstClr val="black"/>
              <a:schemeClr val="accent4">
                <a:tint val="45000"/>
                <a:satMod val="400000"/>
              </a:schemeClr>
            </a:duotone>
          </a:blip>
          <a:stretch>
            <a:fillRect/>
          </a:stretch>
        </p:blipFill>
        <p:spPr>
          <a:xfrm>
            <a:off x="5703345" y="3598932"/>
            <a:ext cx="934693" cy="326996"/>
          </a:xfrm>
          <a:prstGeom prst="rect">
            <a:avLst/>
          </a:prstGeom>
        </p:spPr>
      </p:pic>
      <p:sp>
        <p:nvSpPr>
          <p:cNvPr id="17" name="TextBox 16"/>
          <p:cNvSpPr txBox="1"/>
          <p:nvPr/>
        </p:nvSpPr>
        <p:spPr>
          <a:xfrm>
            <a:off x="1230501" y="1479991"/>
            <a:ext cx="2913656"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gradFill>
                  <a:gsLst>
                    <a:gs pos="2917">
                      <a:prstClr val="black"/>
                    </a:gs>
                    <a:gs pos="30000">
                      <a:prstClr val="black"/>
                    </a:gs>
                  </a:gsLst>
                  <a:lin ang="5400000" scaled="0"/>
                </a:gradFill>
              </a:rPr>
              <a:t>Hyper-V Virtual Machines</a:t>
            </a:r>
          </a:p>
        </p:txBody>
      </p:sp>
      <p:sp>
        <p:nvSpPr>
          <p:cNvPr id="18" name="TextBox 17"/>
          <p:cNvSpPr txBox="1"/>
          <p:nvPr/>
        </p:nvSpPr>
        <p:spPr>
          <a:xfrm>
            <a:off x="1230501" y="2228664"/>
            <a:ext cx="2913656"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gradFill>
                  <a:gsLst>
                    <a:gs pos="2917">
                      <a:prstClr val="black"/>
                    </a:gs>
                    <a:gs pos="30000">
                      <a:prstClr val="black"/>
                    </a:gs>
                  </a:gsLst>
                  <a:lin ang="5400000" scaled="0"/>
                </a:gradFill>
              </a:rPr>
              <a:t>Virtual Network Adapters</a:t>
            </a:r>
          </a:p>
        </p:txBody>
      </p:sp>
      <p:sp>
        <p:nvSpPr>
          <p:cNvPr id="19" name="TextBox 18"/>
          <p:cNvSpPr txBox="1"/>
          <p:nvPr/>
        </p:nvSpPr>
        <p:spPr>
          <a:xfrm>
            <a:off x="1229097" y="3531324"/>
            <a:ext cx="2913656"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gradFill>
                  <a:gsLst>
                    <a:gs pos="2917">
                      <a:prstClr val="black"/>
                    </a:gs>
                    <a:gs pos="30000">
                      <a:prstClr val="black"/>
                    </a:gs>
                  </a:gsLst>
                  <a:lin ang="5400000" scaled="0"/>
                </a:gradFill>
              </a:rPr>
              <a:t>Virtual Switch</a:t>
            </a:r>
          </a:p>
        </p:txBody>
      </p:sp>
      <p:sp>
        <p:nvSpPr>
          <p:cNvPr id="20" name="TextBox 19"/>
          <p:cNvSpPr txBox="1"/>
          <p:nvPr/>
        </p:nvSpPr>
        <p:spPr>
          <a:xfrm>
            <a:off x="1212424" y="4955326"/>
            <a:ext cx="2913656" cy="534056"/>
          </a:xfrm>
          <a:prstGeom prst="rect">
            <a:avLst/>
          </a:prstGeom>
          <a:noFill/>
        </p:spPr>
        <p:txBody>
          <a:bodyPr wrap="square" lIns="179285" tIns="143428" rIns="179285" bIns="143428" rtlCol="0">
            <a:spAutoFit/>
          </a:bodyPr>
          <a:lstStyle/>
          <a:p>
            <a:pPr algn="ctr">
              <a:lnSpc>
                <a:spcPct val="90000"/>
              </a:lnSpc>
              <a:spcAft>
                <a:spcPts val="588"/>
              </a:spcAft>
            </a:pPr>
            <a:r>
              <a:rPr lang="en-US" sz="1765" dirty="0">
                <a:gradFill>
                  <a:gsLst>
                    <a:gs pos="2917">
                      <a:prstClr val="black"/>
                    </a:gs>
                    <a:gs pos="30000">
                      <a:prstClr val="black"/>
                    </a:gs>
                  </a:gsLst>
                  <a:lin ang="5400000" scaled="0"/>
                </a:gradFill>
              </a:rPr>
              <a:t>Hyper-V Host</a:t>
            </a:r>
          </a:p>
        </p:txBody>
      </p:sp>
      <p:sp>
        <p:nvSpPr>
          <p:cNvPr id="21" name="TextBox 20"/>
          <p:cNvSpPr txBox="1"/>
          <p:nvPr/>
        </p:nvSpPr>
        <p:spPr>
          <a:xfrm>
            <a:off x="1408299" y="5336883"/>
            <a:ext cx="2913656" cy="534056"/>
          </a:xfrm>
          <a:prstGeom prst="rect">
            <a:avLst/>
          </a:prstGeom>
          <a:noFill/>
        </p:spPr>
        <p:txBody>
          <a:bodyPr wrap="square" lIns="179285" tIns="143428" rIns="179285" bIns="143428" rtlCol="0">
            <a:spAutoFit/>
          </a:bodyPr>
          <a:lstStyle/>
          <a:p>
            <a:pPr>
              <a:lnSpc>
                <a:spcPct val="90000"/>
              </a:lnSpc>
              <a:spcAft>
                <a:spcPts val="588"/>
              </a:spcAft>
            </a:pPr>
            <a:r>
              <a:rPr lang="en-US" sz="1765" dirty="0">
                <a:gradFill>
                  <a:gsLst>
                    <a:gs pos="2917">
                      <a:prstClr val="black"/>
                    </a:gs>
                    <a:gs pos="30000">
                      <a:prstClr val="black"/>
                    </a:gs>
                  </a:gsLst>
                  <a:lin ang="5400000" scaled="0"/>
                </a:gradFill>
              </a:rPr>
              <a:t>Physical Network Adapter</a:t>
            </a:r>
          </a:p>
        </p:txBody>
      </p:sp>
      <p:sp>
        <p:nvSpPr>
          <p:cNvPr id="23" name="Oval 22"/>
          <p:cNvSpPr/>
          <p:nvPr/>
        </p:nvSpPr>
        <p:spPr bwMode="auto">
          <a:xfrm>
            <a:off x="11903946" y="5330067"/>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2" name="Picture 21"/>
          <p:cNvPicPr>
            <a:picLocks noChangeAspect="1"/>
          </p:cNvPicPr>
          <p:nvPr/>
        </p:nvPicPr>
        <p:blipFill>
          <a:blip r:embed="rId8"/>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16346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3"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500"/>
                            </p:stCondLst>
                            <p:childTnLst>
                              <p:par>
                                <p:cTn id="32" presetID="35" presetClass="path" presetSubtype="0" accel="50000" decel="50000" fill="hold" grpId="0" nodeType="afterEffect">
                                  <p:stCondLst>
                                    <p:cond delay="0"/>
                                  </p:stCondLst>
                                  <p:childTnLst>
                                    <p:animMotion origin="layout" path="M 2.08333E-7 7.40741E-7 L -0.46641 -0.00162 " pathEditMode="relative" rAng="0" ptsTypes="AA">
                                      <p:cBhvr>
                                        <p:cTn id="33" dur="2000" fill="hold"/>
                                        <p:tgtEl>
                                          <p:spTgt spid="23"/>
                                        </p:tgtEl>
                                        <p:attrNameLst>
                                          <p:attrName>ppt_x</p:attrName>
                                          <p:attrName>ppt_y</p:attrName>
                                        </p:attrNameLst>
                                      </p:cBhvr>
                                      <p:rCtr x="-23320" y="-93"/>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1" nodeType="clickEffect">
                                  <p:stCondLst>
                                    <p:cond delay="0"/>
                                  </p:stCondLst>
                                  <p:childTnLst>
                                    <p:animMotion origin="layout" path="M -0.46641 -0.00162 L -0.48125 -0.24814 " pathEditMode="relative" rAng="0" ptsTypes="AA">
                                      <p:cBhvr>
                                        <p:cTn id="37" dur="2000" fill="hold"/>
                                        <p:tgtEl>
                                          <p:spTgt spid="23"/>
                                        </p:tgtEl>
                                        <p:attrNameLst>
                                          <p:attrName>ppt_x</p:attrName>
                                          <p:attrName>ppt_y</p:attrName>
                                        </p:attrNameLst>
                                      </p:cBhvr>
                                      <p:rCtr x="-742" y="-12454"/>
                                    </p:animMotion>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decel="50000" fill="hold" grpId="2" nodeType="clickEffect">
                                  <p:stCondLst>
                                    <p:cond delay="0"/>
                                  </p:stCondLst>
                                  <p:childTnLst>
                                    <p:animMotion origin="layout" path="M -0.48125 -0.24815 L -0.57916 -0.42708 " pathEditMode="relative" rAng="0" ptsTypes="AA">
                                      <p:cBhvr>
                                        <p:cTn id="41" dur="2000" fill="hold"/>
                                        <p:tgtEl>
                                          <p:spTgt spid="23"/>
                                        </p:tgtEl>
                                        <p:attrNameLst>
                                          <p:attrName>ppt_x</p:attrName>
                                          <p:attrName>ppt_y</p:attrName>
                                        </p:attrNameLst>
                                      </p:cBhvr>
                                      <p:rCtr x="-4831" y="-8796"/>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5" nodeType="clickEffect">
                                  <p:stCondLst>
                                    <p:cond delay="0"/>
                                  </p:stCondLst>
                                  <p:childTnLst>
                                    <p:animMotion origin="layout" path="M -0.57917 -0.42708 L -0.57916 -0.54723 " pathEditMode="relative" rAng="0" ptsTypes="AA">
                                      <p:cBhvr>
                                        <p:cTn id="45" dur="2000" fill="hold"/>
                                        <p:tgtEl>
                                          <p:spTgt spid="23"/>
                                        </p:tgtEl>
                                        <p:attrNameLst>
                                          <p:attrName>ppt_x</p:attrName>
                                          <p:attrName>ppt_y</p:attrName>
                                        </p:attrNameLst>
                                      </p:cBhvr>
                                      <p:rCtr x="104" y="-5972"/>
                                    </p:animMotion>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10" presetClass="exit" presetSubtype="0" fill="hold" grpId="4" nodeType="withEffect">
                                  <p:stCondLst>
                                    <p:cond delay="0"/>
                                  </p:stCondLst>
                                  <p:childTnLst>
                                    <p:animEffect transition="out" filter="fade">
                                      <p:cBhvr>
                                        <p:cTn id="52" dur="500"/>
                                        <p:tgtEl>
                                          <p:spTgt spid="23"/>
                                        </p:tgtEl>
                                      </p:cBhvr>
                                    </p:animEffect>
                                    <p:set>
                                      <p:cBhvr>
                                        <p:cTn id="53" dur="1" fill="hold">
                                          <p:stCondLst>
                                            <p:cond delay="499"/>
                                          </p:stCondLst>
                                        </p:cTn>
                                        <p:tgtEl>
                                          <p:spTgt spid="23"/>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8"/>
                                        </p:tgtEl>
                                      </p:cBhvr>
                                    </p:animEffect>
                                    <p:set>
                                      <p:cBhvr>
                                        <p:cTn id="56" dur="1" fill="hold">
                                          <p:stCondLst>
                                            <p:cond delay="499"/>
                                          </p:stCondLst>
                                        </p:cTn>
                                        <p:tgtEl>
                                          <p:spTgt spid="18"/>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9"/>
                                        </p:tgtEl>
                                      </p:cBhvr>
                                    </p:animEffect>
                                    <p:set>
                                      <p:cBhvr>
                                        <p:cTn id="59" dur="1" fill="hold">
                                          <p:stCondLst>
                                            <p:cond delay="499"/>
                                          </p:stCondLst>
                                        </p:cTn>
                                        <p:tgtEl>
                                          <p:spTgt spid="19"/>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0"/>
                                        </p:tgtEl>
                                      </p:cBhvr>
                                    </p:animEffect>
                                    <p:set>
                                      <p:cBhvr>
                                        <p:cTn id="65" dur="1" fill="hold">
                                          <p:stCondLst>
                                            <p:cond delay="499"/>
                                          </p:stCondLst>
                                        </p:cTn>
                                        <p:tgtEl>
                                          <p:spTgt spid="20"/>
                                        </p:tgtEl>
                                        <p:attrNameLst>
                                          <p:attrName>style.visibility</p:attrName>
                                        </p:attrNameLst>
                                      </p:cBhvr>
                                      <p:to>
                                        <p:strVal val="hidden"/>
                                      </p:to>
                                    </p:set>
                                  </p:childTnLst>
                                </p:cTn>
                              </p:par>
                            </p:childTnLst>
                          </p:cTn>
                        </p:par>
                        <p:par>
                          <p:cTn id="66" fill="hold">
                            <p:stCondLst>
                              <p:cond delay="500"/>
                            </p:stCondLst>
                            <p:childTnLst>
                              <p:par>
                                <p:cTn id="67" presetID="63" presetClass="path" presetSubtype="0" accel="50000" decel="50000" fill="hold" nodeType="afterEffect">
                                  <p:stCondLst>
                                    <p:cond delay="0"/>
                                  </p:stCondLst>
                                  <p:childTnLst>
                                    <p:animMotion origin="layout" path="M 0 0 L 0.25 0 E" pathEditMode="relative" ptsTypes="">
                                      <p:cBhvr>
                                        <p:cTn id="68" dur="2000" fill="hold"/>
                                        <p:tgtEl>
                                          <p:spTgt spid="7"/>
                                        </p:tgtEl>
                                        <p:attrNameLst>
                                          <p:attrName>ppt_x</p:attrName>
                                          <p:attrName>ppt_y</p:attrName>
                                        </p:attrNameLst>
                                      </p:cBhvr>
                                    </p:animMotion>
                                  </p:childTnLst>
                                </p:cTn>
                              </p:par>
                              <p:par>
                                <p:cTn id="69" presetID="63" presetClass="path" presetSubtype="0" accel="50000" decel="50000" fill="hold" nodeType="withEffect">
                                  <p:stCondLst>
                                    <p:cond delay="0"/>
                                  </p:stCondLst>
                                  <p:childTnLst>
                                    <p:animMotion origin="layout" path="M -3.125E-6 4.07407E-6 L 0.25 4.07407E-6 " pathEditMode="relative" rAng="0" ptsTypes="AA">
                                      <p:cBhvr>
                                        <p:cTn id="70" dur="2000" fill="hold"/>
                                        <p:tgtEl>
                                          <p:spTgt spid="9"/>
                                        </p:tgtEl>
                                        <p:attrNameLst>
                                          <p:attrName>ppt_x</p:attrName>
                                          <p:attrName>ppt_y</p:attrName>
                                        </p:attrNameLst>
                                      </p:cBhvr>
                                      <p:rCtr x="12500" y="0"/>
                                    </p:animMotion>
                                  </p:childTnLst>
                                </p:cTn>
                              </p:par>
                              <p:par>
                                <p:cTn id="71" presetID="63" presetClass="path" presetSubtype="0" accel="50000" decel="50000" fill="hold" nodeType="withEffect">
                                  <p:stCondLst>
                                    <p:cond delay="0"/>
                                  </p:stCondLst>
                                  <p:childTnLst>
                                    <p:animMotion origin="layout" path="M 0 0 L 0.25 0 E" pathEditMode="relative" ptsTypes="">
                                      <p:cBhvr>
                                        <p:cTn id="72" dur="2000" fill="hold"/>
                                        <p:tgtEl>
                                          <p:spTgt spid="8"/>
                                        </p:tgtEl>
                                        <p:attrNameLst>
                                          <p:attrName>ppt_x</p:attrName>
                                          <p:attrName>ppt_y</p:attrName>
                                        </p:attrNameLst>
                                      </p:cBhvr>
                                    </p:animMotion>
                                  </p:childTnLst>
                                </p:cTn>
                              </p:par>
                              <p:par>
                                <p:cTn id="73" presetID="63" presetClass="path" presetSubtype="0" accel="50000" decel="50000" fill="hold" nodeType="withEffect">
                                  <p:stCondLst>
                                    <p:cond delay="0"/>
                                  </p:stCondLst>
                                  <p:childTnLst>
                                    <p:animMotion origin="layout" path="M 0 0 L 0.25 0 E" pathEditMode="relative" ptsTypes="">
                                      <p:cBhvr>
                                        <p:cTn id="74" dur="2000" fill="hold"/>
                                        <p:tgtEl>
                                          <p:spTgt spid="13"/>
                                        </p:tgtEl>
                                        <p:attrNameLst>
                                          <p:attrName>ppt_x</p:attrName>
                                          <p:attrName>ppt_y</p:attrName>
                                        </p:attrNameLst>
                                      </p:cBhvr>
                                    </p:animMotion>
                                  </p:childTnLst>
                                </p:cTn>
                              </p:par>
                              <p:par>
                                <p:cTn id="75" presetID="63" presetClass="path" presetSubtype="0" accel="50000" decel="50000" fill="hold" nodeType="withEffect">
                                  <p:stCondLst>
                                    <p:cond delay="0"/>
                                  </p:stCondLst>
                                  <p:childTnLst>
                                    <p:animMotion origin="layout" path="M 0 0 L 0.25 0 E" pathEditMode="relative" ptsTypes="">
                                      <p:cBhvr>
                                        <p:cTn id="76" dur="2000" fill="hold"/>
                                        <p:tgtEl>
                                          <p:spTgt spid="15"/>
                                        </p:tgtEl>
                                        <p:attrNameLst>
                                          <p:attrName>ppt_x</p:attrName>
                                          <p:attrName>ppt_y</p:attrName>
                                        </p:attrNameLst>
                                      </p:cBhvr>
                                    </p:animMotion>
                                  </p:childTnLst>
                                </p:cTn>
                              </p:par>
                              <p:par>
                                <p:cTn id="77" presetID="63" presetClass="path" presetSubtype="0" accel="50000" decel="50000" fill="hold" nodeType="withEffect">
                                  <p:stCondLst>
                                    <p:cond delay="0"/>
                                  </p:stCondLst>
                                  <p:childTnLst>
                                    <p:animMotion origin="layout" path="M 0 0 L 0.25 0 E" pathEditMode="relative" ptsTypes="">
                                      <p:cBhvr>
                                        <p:cTn id="78" dur="2000" fill="hold"/>
                                        <p:tgtEl>
                                          <p:spTgt spid="14"/>
                                        </p:tgtEl>
                                        <p:attrNameLst>
                                          <p:attrName>ppt_x</p:attrName>
                                          <p:attrName>ppt_y</p:attrName>
                                        </p:attrNameLst>
                                      </p:cBhvr>
                                    </p:animMotion>
                                  </p:childTnLst>
                                </p:cTn>
                              </p:par>
                              <p:par>
                                <p:cTn id="79" presetID="63" presetClass="path" presetSubtype="0" accel="50000" decel="50000" fill="hold" nodeType="withEffect">
                                  <p:stCondLst>
                                    <p:cond delay="0"/>
                                  </p:stCondLst>
                                  <p:childTnLst>
                                    <p:animMotion origin="layout" path="M 0 0 L 0.25 0 E" pathEditMode="relative" ptsTypes="">
                                      <p:cBhvr>
                                        <p:cTn id="80" dur="2000" fill="hold"/>
                                        <p:tgtEl>
                                          <p:spTgt spid="16"/>
                                        </p:tgtEl>
                                        <p:attrNameLst>
                                          <p:attrName>ppt_x</p:attrName>
                                          <p:attrName>ppt_y</p:attrName>
                                        </p:attrNameLst>
                                      </p:cBhvr>
                                    </p:animMotion>
                                  </p:childTnLst>
                                </p:cTn>
                              </p:par>
                              <p:par>
                                <p:cTn id="81" presetID="63" presetClass="path" presetSubtype="0" accel="50000" decel="50000" fill="hold" grpId="0" nodeType="withEffect">
                                  <p:stCondLst>
                                    <p:cond delay="0"/>
                                  </p:stCondLst>
                                  <p:childTnLst>
                                    <p:animMotion origin="layout" path="M 1.04167E-6 7.40741E-7 L 0.25 7.40741E-7 " pathEditMode="relative" rAng="0" ptsTypes="AA">
                                      <p:cBhvr>
                                        <p:cTn id="82" dur="2000" fill="hold"/>
                                        <p:tgtEl>
                                          <p:spTgt spid="6"/>
                                        </p:tgtEl>
                                        <p:attrNameLst>
                                          <p:attrName>ppt_x</p:attrName>
                                          <p:attrName>ppt_y</p:attrName>
                                        </p:attrNameLst>
                                      </p:cBhvr>
                                      <p:rCtr x="12500" y="0"/>
                                    </p:animMotion>
                                  </p:childTnLst>
                                </p:cTn>
                              </p:par>
                              <p:par>
                                <p:cTn id="83" presetID="63" presetClass="path" presetSubtype="0" accel="50000" decel="50000" fill="hold" grpId="0" nodeType="withEffect">
                                  <p:stCondLst>
                                    <p:cond delay="0"/>
                                  </p:stCondLst>
                                  <p:childTnLst>
                                    <p:animMotion origin="layout" path="M 0 0 L 0.25 0 E" pathEditMode="relative" ptsTypes="">
                                      <p:cBhvr>
                                        <p:cTn id="84" dur="2000" fill="hold"/>
                                        <p:tgtEl>
                                          <p:spTgt spid="10"/>
                                        </p:tgtEl>
                                        <p:attrNameLst>
                                          <p:attrName>ppt_x</p:attrName>
                                          <p:attrName>ppt_y</p:attrName>
                                        </p:attrNameLst>
                                      </p:cBhvr>
                                    </p:animMotion>
                                  </p:childTnLst>
                                </p:cTn>
                              </p:par>
                              <p:par>
                                <p:cTn id="85" presetID="63" presetClass="path" presetSubtype="0" accel="50000" decel="50000" fill="hold" grpId="0" nodeType="withEffect">
                                  <p:stCondLst>
                                    <p:cond delay="0"/>
                                  </p:stCondLst>
                                  <p:childTnLst>
                                    <p:animMotion origin="layout" path="M 0 0 L 0.25 0 E" pathEditMode="relative" ptsTypes="">
                                      <p:cBhvr>
                                        <p:cTn id="86" dur="2000" fill="hold"/>
                                        <p:tgtEl>
                                          <p:spTgt spid="11"/>
                                        </p:tgtEl>
                                        <p:attrNameLst>
                                          <p:attrName>ppt_x</p:attrName>
                                          <p:attrName>ppt_y</p:attrName>
                                        </p:attrNameLst>
                                      </p:cBhvr>
                                    </p:animMotion>
                                  </p:childTnLst>
                                </p:cTn>
                              </p:par>
                              <p:par>
                                <p:cTn id="87" presetID="63" presetClass="path" presetSubtype="0" accel="50000" decel="50000" fill="hold" nodeType="withEffect">
                                  <p:stCondLst>
                                    <p:cond delay="0"/>
                                  </p:stCondLst>
                                  <p:childTnLst>
                                    <p:animMotion origin="layout" path="M 0 0 L 0.25 0 E" pathEditMode="relative" ptsTypes="">
                                      <p:cBhvr>
                                        <p:cTn id="88"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7" grpId="0"/>
      <p:bldP spid="18" grpId="0"/>
      <p:bldP spid="19" grpId="0"/>
      <p:bldP spid="19" grpId="1"/>
      <p:bldP spid="20" grpId="0"/>
      <p:bldP spid="21" grpId="0"/>
      <p:bldP spid="23" grpId="0" animBg="1"/>
      <p:bldP spid="23" grpId="1" animBg="1"/>
      <p:bldP spid="23" grpId="2" animBg="1"/>
      <p:bldP spid="23" grpId="3" animBg="1"/>
      <p:bldP spid="23" grpId="4" animBg="1"/>
      <p:bldP spid="23" grpId="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Защита на уровне хоста </a:t>
            </a:r>
            <a:r>
              <a:rPr lang="en-US" dirty="0" smtClean="0"/>
              <a:t>Hyper-V </a:t>
            </a:r>
            <a:r>
              <a:rPr lang="ru-RU" dirty="0" smtClean="0"/>
              <a:t>при помощи МСЭ, Антивируса и </a:t>
            </a:r>
            <a:r>
              <a:rPr lang="en-US" dirty="0" smtClean="0"/>
              <a:t>IDS</a:t>
            </a:r>
            <a:endParaRPr lang="en-US" dirty="0"/>
          </a:p>
        </p:txBody>
      </p:sp>
      <p:sp>
        <p:nvSpPr>
          <p:cNvPr id="6" name="Content Placeholder 5"/>
          <p:cNvSpPr>
            <a:spLocks noGrp="1"/>
          </p:cNvSpPr>
          <p:nvPr>
            <p:ph sz="quarter" idx="10"/>
          </p:nvPr>
        </p:nvSpPr>
        <p:spPr/>
        <p:txBody>
          <a:bodyPr/>
          <a:lstStyle/>
          <a:p>
            <a:endParaRPr lang="en-US"/>
          </a:p>
        </p:txBody>
      </p:sp>
      <p:sp>
        <p:nvSpPr>
          <p:cNvPr id="23" name="Freeform 207"/>
          <p:cNvSpPr>
            <a:spLocks noChangeAspect="1" noEditPoints="1"/>
          </p:cNvSpPr>
          <p:nvPr/>
        </p:nvSpPr>
        <p:spPr bwMode="gray">
          <a:xfrm>
            <a:off x="7365753" y="4773447"/>
            <a:ext cx="3401841" cy="138217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297" tIns="0" rIns="0" bIns="206148" numCol="1" anchor="b" anchorCtr="0" compatLnSpc="1">
            <a:prstTxWarp prst="textNoShape">
              <a:avLst/>
            </a:prstTxWarp>
          </a:bodyPr>
          <a:lstStyle/>
          <a:p>
            <a:endParaRPr lang="en-US" sz="1371" dirty="0">
              <a:solidFill>
                <a:srgbClr val="EFEFEF"/>
              </a:solidFill>
            </a:endParaRPr>
          </a:p>
        </p:txBody>
      </p:sp>
      <p:pic>
        <p:nvPicPr>
          <p:cNvPr id="24" name="Picture 23" descr="Untitled-4.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rot="16200000">
            <a:off x="10540738" y="5194464"/>
            <a:ext cx="1027196" cy="540136"/>
          </a:xfrm>
          <a:prstGeom prst="rect">
            <a:avLst/>
          </a:prstGeom>
          <a:noFill/>
          <a:ln>
            <a:noFill/>
          </a:ln>
        </p:spPr>
      </p:pic>
      <p:pic>
        <p:nvPicPr>
          <p:cNvPr id="25" name="Picture 24" descr="Untitled-4.png"/>
          <p:cNvPicPr>
            <a:picLocks noChangeAspect="1"/>
          </p:cNvPicPr>
          <p:nvPr/>
        </p:nvPicPr>
        <p:blipFill>
          <a:blip r:embed="rId5" cstate="screen">
            <a:duotone>
              <a:schemeClr val="accent5">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840110" y="2217462"/>
            <a:ext cx="1035639" cy="544577"/>
          </a:xfrm>
          <a:prstGeom prst="rect">
            <a:avLst/>
          </a:prstGeom>
          <a:noFill/>
          <a:ln>
            <a:noFill/>
          </a:ln>
        </p:spPr>
      </p:pic>
      <p:pic>
        <p:nvPicPr>
          <p:cNvPr id="26" name="Picture 25" descr="Untitled-4.png"/>
          <p:cNvPicPr>
            <a:picLocks noChangeAspect="1"/>
          </p:cNvPicPr>
          <p:nvPr/>
        </p:nvPicPr>
        <p:blipFill>
          <a:blip r:embed="rId6"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7512706" y="2262937"/>
            <a:ext cx="1035639" cy="544577"/>
          </a:xfrm>
          <a:prstGeom prst="rect">
            <a:avLst/>
          </a:prstGeom>
          <a:noFill/>
          <a:ln>
            <a:noFill/>
          </a:ln>
        </p:spPr>
      </p:pic>
      <p:sp>
        <p:nvSpPr>
          <p:cNvPr id="27" name="Freeform 7"/>
          <p:cNvSpPr>
            <a:spLocks noChangeAspect="1" noEditPoints="1"/>
          </p:cNvSpPr>
          <p:nvPr/>
        </p:nvSpPr>
        <p:spPr bwMode="auto">
          <a:xfrm>
            <a:off x="7208224" y="1313683"/>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tx2"/>
          </a:solidFill>
          <a:ln>
            <a:solidFill>
              <a:schemeClr val="tx2"/>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28" name="Freeform 7"/>
          <p:cNvSpPr>
            <a:spLocks noChangeAspect="1" noEditPoints="1"/>
          </p:cNvSpPr>
          <p:nvPr/>
        </p:nvSpPr>
        <p:spPr bwMode="auto">
          <a:xfrm>
            <a:off x="9531806" y="1321164"/>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accent5"/>
          </a:solidFill>
          <a:ln>
            <a:solidFill>
              <a:schemeClr val="accent5"/>
            </a:solidFill>
          </a:ln>
          <a:extLst/>
        </p:spPr>
        <p:txBody>
          <a:bodyPr vert="horz" wrap="square" lIns="87845" tIns="43923" rIns="87845" bIns="43923" numCol="1" anchor="t" anchorCtr="0" compatLnSpc="1">
            <a:prstTxWarp prst="textNoShape">
              <a:avLst/>
            </a:prstTxWarp>
          </a:bodyPr>
          <a:lstStyle/>
          <a:p>
            <a:endParaRPr lang="en-US" sz="1728" dirty="0">
              <a:ln w="0"/>
              <a:solidFill>
                <a:prstClr val="black"/>
              </a:solidFill>
              <a:effectLst>
                <a:outerShdw blurRad="38100" dist="19050" dir="2700000" algn="tl" rotWithShape="0">
                  <a:prstClr val="black">
                    <a:alpha val="40000"/>
                  </a:prstClr>
                </a:outerShdw>
              </a:effectLst>
            </a:endParaRPr>
          </a:p>
        </p:txBody>
      </p:sp>
      <p:cxnSp>
        <p:nvCxnSpPr>
          <p:cNvPr id="29" name="Elbow Connector 141"/>
          <p:cNvCxnSpPr/>
          <p:nvPr/>
        </p:nvCxnSpPr>
        <p:spPr>
          <a:xfrm flipV="1">
            <a:off x="9224893" y="3874475"/>
            <a:ext cx="0" cy="806668"/>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141"/>
          <p:cNvCxnSpPr/>
          <p:nvPr/>
        </p:nvCxnSpPr>
        <p:spPr>
          <a:xfrm flipV="1">
            <a:off x="9531806" y="2906160"/>
            <a:ext cx="746915" cy="739434"/>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141"/>
          <p:cNvCxnSpPr/>
          <p:nvPr/>
        </p:nvCxnSpPr>
        <p:spPr>
          <a:xfrm>
            <a:off x="8174889" y="2898679"/>
            <a:ext cx="746915" cy="746915"/>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7">
            <a:duotone>
              <a:prstClr val="black"/>
              <a:schemeClr val="accent4">
                <a:tint val="45000"/>
                <a:satMod val="400000"/>
              </a:schemeClr>
            </a:duotone>
          </a:blip>
          <a:stretch>
            <a:fillRect/>
          </a:stretch>
        </p:blipFill>
        <p:spPr>
          <a:xfrm>
            <a:off x="8757547" y="3598932"/>
            <a:ext cx="934693" cy="326996"/>
          </a:xfrm>
          <a:prstGeom prst="rect">
            <a:avLst/>
          </a:prstGeom>
        </p:spPr>
      </p:pic>
      <p:sp>
        <p:nvSpPr>
          <p:cNvPr id="33" name="Isosceles Triangle 32"/>
          <p:cNvSpPr/>
          <p:nvPr/>
        </p:nvSpPr>
        <p:spPr bwMode="auto">
          <a:xfrm rot="5400000">
            <a:off x="5813512" y="2265323"/>
            <a:ext cx="2687997" cy="2955999"/>
          </a:xfrm>
          <a:prstGeom prst="triangle">
            <a:avLst/>
          </a:prstGeom>
          <a:solidFill>
            <a:srgbClr val="F3A60D"/>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13" rIns="0" bIns="45713" numCol="1" rtlCol="0" anchor="ctr" anchorCtr="0" compatLnSpc="1">
            <a:prstTxWarp prst="textNoShape">
              <a:avLst/>
            </a:prstTxWarp>
          </a:bodyPr>
          <a:lstStyle/>
          <a:p>
            <a:pPr algn="ctr" defTabSz="913927"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1308" y="2399324"/>
            <a:ext cx="3878205" cy="2687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5" name="Group 34"/>
          <p:cNvGrpSpPr/>
          <p:nvPr/>
        </p:nvGrpSpPr>
        <p:grpSpPr>
          <a:xfrm>
            <a:off x="2230749" y="1204753"/>
            <a:ext cx="3043645" cy="1027650"/>
            <a:chOff x="2274921" y="1228091"/>
            <a:chExt cx="3105116" cy="1048405"/>
          </a:xfrm>
        </p:grpSpPr>
        <p:cxnSp>
          <p:nvCxnSpPr>
            <p:cNvPr id="36" name="Straight Arrow Connector 35"/>
            <p:cNvCxnSpPr/>
            <p:nvPr/>
          </p:nvCxnSpPr>
          <p:spPr>
            <a:xfrm>
              <a:off x="2274921" y="1339222"/>
              <a:ext cx="914400" cy="914400"/>
            </a:xfrm>
            <a:prstGeom prst="straightConnector1">
              <a:avLst/>
            </a:prstGeom>
            <a:ln w="5715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800148" y="1228091"/>
              <a:ext cx="0" cy="1048405"/>
            </a:xfrm>
            <a:prstGeom prst="straightConnector1">
              <a:avLst/>
            </a:prstGeom>
            <a:ln w="5715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465637" y="1339222"/>
              <a:ext cx="914400" cy="914400"/>
            </a:xfrm>
            <a:prstGeom prst="straightConnector1">
              <a:avLst/>
            </a:prstGeom>
            <a:ln w="57150">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2230749" y="5400545"/>
            <a:ext cx="3058271" cy="1030742"/>
            <a:chOff x="2274921" y="5508624"/>
            <a:chExt cx="3120038" cy="1051560"/>
          </a:xfrm>
        </p:grpSpPr>
        <p:cxnSp>
          <p:nvCxnSpPr>
            <p:cNvPr id="40" name="Straight Arrow Connector 39"/>
            <p:cNvCxnSpPr/>
            <p:nvPr/>
          </p:nvCxnSpPr>
          <p:spPr>
            <a:xfrm flipH="1" flipV="1">
              <a:off x="4480559" y="5523864"/>
              <a:ext cx="914400" cy="9144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3881419" y="5508624"/>
              <a:ext cx="0" cy="105156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2274921" y="5523864"/>
              <a:ext cx="914400" cy="914400"/>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43" name="Elbow Connector 141"/>
          <p:cNvCxnSpPr/>
          <p:nvPr/>
        </p:nvCxnSpPr>
        <p:spPr>
          <a:xfrm flipH="1">
            <a:off x="11471467" y="5453459"/>
            <a:ext cx="3438127"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4"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45166" y="3598931"/>
            <a:ext cx="947073" cy="375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5" name="Picture 13" descr="D:\Pennie's documents\MS Image\NEWFeb15\Windows_Vista_Icons_ for_Marketing_use\Complete.png"/>
          <p:cNvPicPr>
            <a:picLocks noChangeArrowheads="1"/>
          </p:cNvPicPr>
          <p:nvPr/>
        </p:nvPicPr>
        <p:blipFill>
          <a:blip r:embed="rId10" cstate="print"/>
          <a:srcRect/>
          <a:stretch>
            <a:fillRect/>
          </a:stretch>
        </p:blipFill>
        <p:spPr bwMode="auto">
          <a:xfrm>
            <a:off x="1801308" y="3448727"/>
            <a:ext cx="627408" cy="627408"/>
          </a:xfrm>
          <a:prstGeom prst="rect">
            <a:avLst/>
          </a:prstGeom>
          <a:noFill/>
        </p:spPr>
      </p:pic>
      <p:pic>
        <p:nvPicPr>
          <p:cNvPr id="46" name="Picture 20" descr="D:\Pennie's documents\MS Image\NEWFeb15\Windows_Vista_Icons_ for_Marketing_use\Error.png"/>
          <p:cNvPicPr>
            <a:picLocks noChangeArrowheads="1"/>
          </p:cNvPicPr>
          <p:nvPr/>
        </p:nvPicPr>
        <p:blipFill>
          <a:blip r:embed="rId11" cstate="print"/>
          <a:srcRect/>
          <a:stretch>
            <a:fillRect/>
          </a:stretch>
        </p:blipFill>
        <p:spPr bwMode="auto">
          <a:xfrm>
            <a:off x="5052104" y="3429619"/>
            <a:ext cx="627408" cy="627408"/>
          </a:xfrm>
          <a:prstGeom prst="rect">
            <a:avLst/>
          </a:prstGeom>
          <a:noFill/>
        </p:spPr>
      </p:pic>
      <p:pic>
        <p:nvPicPr>
          <p:cNvPr id="4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98169" y="3537631"/>
            <a:ext cx="979371" cy="388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0" name="Picture 4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5383" y="1436204"/>
            <a:ext cx="6745023" cy="4228566"/>
          </a:xfrm>
          <a:prstGeom prst="rect">
            <a:avLst/>
          </a:prstGeom>
          <a:ln>
            <a:noFill/>
          </a:ln>
          <a:effectLst>
            <a:outerShdw blurRad="292100" dist="139700" dir="2700000" algn="tl" rotWithShape="0">
              <a:srgbClr val="333333">
                <a:alpha val="65000"/>
              </a:srgbClr>
            </a:outerShdw>
          </a:effectLst>
        </p:spPr>
      </p:pic>
      <p:pic>
        <p:nvPicPr>
          <p:cNvPr id="47" name="Picture 46"/>
          <p:cNvPicPr>
            <a:picLocks noChangeAspect="1"/>
          </p:cNvPicPr>
          <p:nvPr/>
        </p:nvPicPr>
        <p:blipFill>
          <a:blip r:embed="rId14"/>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29532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right)">
                                      <p:cBhvr>
                                        <p:cTn id="11" dur="500"/>
                                        <p:tgtEl>
                                          <p:spTgt spid="34"/>
                                        </p:tgtEl>
                                      </p:cBhvr>
                                    </p:animEffect>
                                  </p:childTnLst>
                                </p:cTn>
                              </p:par>
                              <p:par>
                                <p:cTn id="12" presetID="10" presetClass="entr" presetSubtype="0" fill="hold" nodeType="with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500"/>
                            </p:stCondLst>
                            <p:childTnLst>
                              <p:par>
                                <p:cTn id="21" presetID="22" presetClass="exit" presetSubtype="1" fill="hold" nodeType="afterEffect">
                                  <p:stCondLst>
                                    <p:cond delay="0"/>
                                  </p:stCondLst>
                                  <p:childTnLst>
                                    <p:animEffect transition="out" filter="wipe(up)">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2000"/>
                            </p:stCondLst>
                            <p:childTnLst>
                              <p:par>
                                <p:cTn id="31" presetID="53" presetClass="exit" presetSubtype="32" fill="hold" nodeType="afterEffect">
                                  <p:stCondLst>
                                    <p:cond delay="1000"/>
                                  </p:stCondLst>
                                  <p:childTnLst>
                                    <p:anim calcmode="lin" valueType="num">
                                      <p:cBhvr>
                                        <p:cTn id="32" dur="1000"/>
                                        <p:tgtEl>
                                          <p:spTgt spid="45"/>
                                        </p:tgtEl>
                                        <p:attrNameLst>
                                          <p:attrName>ppt_w</p:attrName>
                                        </p:attrNameLst>
                                      </p:cBhvr>
                                      <p:tavLst>
                                        <p:tav tm="0">
                                          <p:val>
                                            <p:strVal val="ppt_w"/>
                                          </p:val>
                                        </p:tav>
                                        <p:tav tm="100000">
                                          <p:val>
                                            <p:fltVal val="0"/>
                                          </p:val>
                                        </p:tav>
                                      </p:tavLst>
                                    </p:anim>
                                    <p:anim calcmode="lin" valueType="num">
                                      <p:cBhvr>
                                        <p:cTn id="33" dur="1000"/>
                                        <p:tgtEl>
                                          <p:spTgt spid="45"/>
                                        </p:tgtEl>
                                        <p:attrNameLst>
                                          <p:attrName>ppt_h</p:attrName>
                                        </p:attrNameLst>
                                      </p:cBhvr>
                                      <p:tavLst>
                                        <p:tav tm="0">
                                          <p:val>
                                            <p:strVal val="ppt_h"/>
                                          </p:val>
                                        </p:tav>
                                        <p:tav tm="100000">
                                          <p:val>
                                            <p:fltVal val="0"/>
                                          </p:val>
                                        </p:tav>
                                      </p:tavLst>
                                    </p:anim>
                                    <p:animEffect transition="out" filter="fade">
                                      <p:cBhvr>
                                        <p:cTn id="34" dur="1000"/>
                                        <p:tgtEl>
                                          <p:spTgt spid="45"/>
                                        </p:tgtEl>
                                      </p:cBhvr>
                                    </p:animEffect>
                                    <p:set>
                                      <p:cBhvr>
                                        <p:cTn id="35" dur="1" fill="hold">
                                          <p:stCondLst>
                                            <p:cond delay="999"/>
                                          </p:stCondLst>
                                        </p:cTn>
                                        <p:tgtEl>
                                          <p:spTgt spid="4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down)">
                                      <p:cBhvr>
                                        <p:cTn id="40" dur="500"/>
                                        <p:tgtEl>
                                          <p:spTgt spid="39"/>
                                        </p:tgtEl>
                                      </p:cBhvr>
                                    </p:animEffect>
                                  </p:childTnLst>
                                </p:cTn>
                              </p:par>
                            </p:childTnLst>
                          </p:cTn>
                        </p:par>
                        <p:par>
                          <p:cTn id="41" fill="hold">
                            <p:stCondLst>
                              <p:cond delay="500"/>
                            </p:stCondLst>
                            <p:childTnLst>
                              <p:par>
                                <p:cTn id="42" presetID="22" presetClass="exit" presetSubtype="4" fill="hold" nodeType="afterEffect">
                                  <p:stCondLst>
                                    <p:cond delay="0"/>
                                  </p:stCondLst>
                                  <p:childTnLst>
                                    <p:animEffect transition="out" filter="wipe(down)">
                                      <p:cBhvr>
                                        <p:cTn id="43" dur="500"/>
                                        <p:tgtEl>
                                          <p:spTgt spid="39"/>
                                        </p:tgtEl>
                                      </p:cBhvr>
                                    </p:animEffect>
                                    <p:set>
                                      <p:cBhvr>
                                        <p:cTn id="44" dur="1" fill="hold">
                                          <p:stCondLst>
                                            <p:cond delay="499"/>
                                          </p:stCondLst>
                                        </p:cTn>
                                        <p:tgtEl>
                                          <p:spTgt spid="39"/>
                                        </p:tgtEl>
                                        <p:attrNameLst>
                                          <p:attrName>style.visibility</p:attrName>
                                        </p:attrNameLst>
                                      </p:cBhvr>
                                      <p:to>
                                        <p:strVal val="hidden"/>
                                      </p:to>
                                    </p:set>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1000" fill="hold"/>
                                        <p:tgtEl>
                                          <p:spTgt spid="46"/>
                                        </p:tgtEl>
                                        <p:attrNameLst>
                                          <p:attrName>ppt_w</p:attrName>
                                        </p:attrNameLst>
                                      </p:cBhvr>
                                      <p:tavLst>
                                        <p:tav tm="0">
                                          <p:val>
                                            <p:fltVal val="0"/>
                                          </p:val>
                                        </p:tav>
                                        <p:tav tm="100000">
                                          <p:val>
                                            <p:strVal val="#ppt_w"/>
                                          </p:val>
                                        </p:tav>
                                      </p:tavLst>
                                    </p:anim>
                                    <p:anim calcmode="lin" valueType="num">
                                      <p:cBhvr>
                                        <p:cTn id="49" dur="1000" fill="hold"/>
                                        <p:tgtEl>
                                          <p:spTgt spid="46"/>
                                        </p:tgtEl>
                                        <p:attrNameLst>
                                          <p:attrName>ppt_h</p:attrName>
                                        </p:attrNameLst>
                                      </p:cBhvr>
                                      <p:tavLst>
                                        <p:tav tm="0">
                                          <p:val>
                                            <p:fltVal val="0"/>
                                          </p:val>
                                        </p:tav>
                                        <p:tav tm="100000">
                                          <p:val>
                                            <p:strVal val="#ppt_h"/>
                                          </p:val>
                                        </p:tav>
                                      </p:tavLst>
                                    </p:anim>
                                    <p:animEffect transition="in" filter="fade">
                                      <p:cBhvr>
                                        <p:cTn id="50" dur="1000"/>
                                        <p:tgtEl>
                                          <p:spTgt spid="46"/>
                                        </p:tgtEl>
                                      </p:cBhvr>
                                    </p:animEffect>
                                  </p:childTnLst>
                                </p:cTn>
                              </p:par>
                            </p:childTnLst>
                          </p:cTn>
                        </p:par>
                        <p:par>
                          <p:cTn id="51" fill="hold">
                            <p:stCondLst>
                              <p:cond delay="2000"/>
                            </p:stCondLst>
                            <p:childTnLst>
                              <p:par>
                                <p:cTn id="52" presetID="53" presetClass="exit" presetSubtype="32" fill="hold" nodeType="afterEffect">
                                  <p:stCondLst>
                                    <p:cond delay="1000"/>
                                  </p:stCondLst>
                                  <p:childTnLst>
                                    <p:anim calcmode="lin" valueType="num">
                                      <p:cBhvr>
                                        <p:cTn id="53" dur="1000"/>
                                        <p:tgtEl>
                                          <p:spTgt spid="46"/>
                                        </p:tgtEl>
                                        <p:attrNameLst>
                                          <p:attrName>ppt_w</p:attrName>
                                        </p:attrNameLst>
                                      </p:cBhvr>
                                      <p:tavLst>
                                        <p:tav tm="0">
                                          <p:val>
                                            <p:strVal val="ppt_w"/>
                                          </p:val>
                                        </p:tav>
                                        <p:tav tm="100000">
                                          <p:val>
                                            <p:fltVal val="0"/>
                                          </p:val>
                                        </p:tav>
                                      </p:tavLst>
                                    </p:anim>
                                    <p:anim calcmode="lin" valueType="num">
                                      <p:cBhvr>
                                        <p:cTn id="54" dur="1000"/>
                                        <p:tgtEl>
                                          <p:spTgt spid="46"/>
                                        </p:tgtEl>
                                        <p:attrNameLst>
                                          <p:attrName>ppt_h</p:attrName>
                                        </p:attrNameLst>
                                      </p:cBhvr>
                                      <p:tavLst>
                                        <p:tav tm="0">
                                          <p:val>
                                            <p:strVal val="ppt_h"/>
                                          </p:val>
                                        </p:tav>
                                        <p:tav tm="100000">
                                          <p:val>
                                            <p:fltVal val="0"/>
                                          </p:val>
                                        </p:tav>
                                      </p:tavLst>
                                    </p:anim>
                                    <p:animEffect transition="out" filter="fade">
                                      <p:cBhvr>
                                        <p:cTn id="55" dur="1000"/>
                                        <p:tgtEl>
                                          <p:spTgt spid="46"/>
                                        </p:tgtEl>
                                      </p:cBhvr>
                                    </p:animEffect>
                                    <p:set>
                                      <p:cBhvr>
                                        <p:cTn id="56" dur="1" fill="hold">
                                          <p:stCondLst>
                                            <p:cond delay="999"/>
                                          </p:stCondLst>
                                        </p:cTn>
                                        <p:tgtEl>
                                          <p:spTgt spid="4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xit" presetSubtype="8" fill="hold" nodeType="clickEffect">
                                  <p:stCondLst>
                                    <p:cond delay="0"/>
                                  </p:stCondLst>
                                  <p:childTnLst>
                                    <p:animEffect transition="out" filter="wipe(left)">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childTnLst>
                          </p:cTn>
                        </p:par>
                        <p:par>
                          <p:cTn id="65" fill="hold">
                            <p:stCondLst>
                              <p:cond delay="500"/>
                            </p:stCondLst>
                            <p:childTnLst>
                              <p:par>
                                <p:cTn id="66" presetID="22" presetClass="exit" presetSubtype="8" fill="hold" grpId="1" nodeType="afterEffect">
                                  <p:stCondLst>
                                    <p:cond delay="0"/>
                                  </p:stCondLst>
                                  <p:childTnLst>
                                    <p:animEffect transition="out" filter="wipe(left)">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childTnLst>
                          </p:cTn>
                        </p:par>
                        <p:par>
                          <p:cTn id="69" fill="hold">
                            <p:stCondLst>
                              <p:cond delay="1000"/>
                            </p:stCondLst>
                            <p:childTnLst>
                              <p:par>
                                <p:cTn id="70" presetID="10" presetClass="entr" presetSubtype="0"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par>
                          <p:cTn id="73" fill="hold">
                            <p:stCondLst>
                              <p:cond delay="1500"/>
                            </p:stCondLst>
                            <p:childTnLst>
                              <p:par>
                                <p:cTn id="74" presetID="10" presetClass="entr" presetSubtype="0"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141"/>
          <p:cNvCxnSpPr/>
          <p:nvPr/>
        </p:nvCxnSpPr>
        <p:spPr>
          <a:xfrm flipH="1">
            <a:off x="11472229" y="5453746"/>
            <a:ext cx="3438615"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2400" dirty="0" smtClean="0"/>
              <a:t>Best Practice</a:t>
            </a:r>
            <a:r>
              <a:rPr lang="en-US" dirty="0" smtClean="0"/>
              <a:t/>
            </a:r>
            <a:br>
              <a:rPr lang="en-US" dirty="0" smtClean="0"/>
            </a:br>
            <a:r>
              <a:rPr lang="ru-RU" dirty="0"/>
              <a:t>И</a:t>
            </a:r>
            <a:r>
              <a:rPr lang="ru-RU" dirty="0" smtClean="0"/>
              <a:t>спользуйте единый МСЭ для всех ВМ</a:t>
            </a:r>
            <a:endParaRPr lang="en-US" dirty="0"/>
          </a:p>
        </p:txBody>
      </p:sp>
      <p:sp>
        <p:nvSpPr>
          <p:cNvPr id="5" name="Content Placeholder 4"/>
          <p:cNvSpPr>
            <a:spLocks noGrp="1"/>
          </p:cNvSpPr>
          <p:nvPr>
            <p:ph idx="4294967295"/>
          </p:nvPr>
        </p:nvSpPr>
        <p:spPr>
          <a:xfrm>
            <a:off x="838200" y="1825624"/>
            <a:ext cx="10515600" cy="5014935"/>
          </a:xfrm>
          <a:prstGeom prst="rect">
            <a:avLst/>
          </a:prstGeom>
        </p:spPr>
        <p:txBody>
          <a:bodyPr>
            <a:normAutofit fontScale="85000" lnSpcReduction="20000"/>
          </a:bodyPr>
          <a:lstStyle/>
          <a:p>
            <a:r>
              <a:rPr lang="ru-RU" dirty="0" smtClean="0"/>
              <a:t>Управляйте трафиком на уровне сети</a:t>
            </a:r>
            <a:endParaRPr lang="en-US" dirty="0" smtClean="0"/>
          </a:p>
          <a:p>
            <a:pPr lvl="1"/>
            <a:r>
              <a:rPr lang="en-US" dirty="0" smtClean="0"/>
              <a:t>TCP, UDP, GRE, ICMP, IGMP, etc.</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sz="2000" dirty="0"/>
          </a:p>
          <a:p>
            <a:pPr marL="0" indent="0">
              <a:buNone/>
            </a:pPr>
            <a:r>
              <a:rPr lang="en-US" sz="2000" dirty="0" smtClean="0"/>
              <a:t>Hyper-V Guest OS List: </a:t>
            </a:r>
            <a:r>
              <a:rPr lang="en-US" sz="2000" dirty="0" smtClean="0">
                <a:hlinkClick r:id="rId3"/>
              </a:rPr>
              <a:t>aka.ms/</a:t>
            </a:r>
            <a:r>
              <a:rPr lang="en-US" sz="2000" dirty="0" err="1" smtClean="0">
                <a:hlinkClick r:id="rId3"/>
              </a:rPr>
              <a:t>HyperVGuestOS</a:t>
            </a:r>
            <a:endParaRPr lang="en-US" sz="2000" dirty="0" smtClean="0"/>
          </a:p>
          <a:p>
            <a:pPr marL="0" indent="0">
              <a:buNone/>
            </a:pPr>
            <a:endParaRPr lang="en-US" dirty="0"/>
          </a:p>
        </p:txBody>
      </p:sp>
      <p:sp>
        <p:nvSpPr>
          <p:cNvPr id="6" name="Freeform 7"/>
          <p:cNvSpPr>
            <a:spLocks noChangeAspect="1" noEditPoints="1"/>
          </p:cNvSpPr>
          <p:nvPr/>
        </p:nvSpPr>
        <p:spPr bwMode="auto">
          <a:xfrm>
            <a:off x="7365933" y="2471208"/>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00B0F0"/>
          </a:solidFill>
          <a:ln>
            <a:solidFill>
              <a:srgbClr val="00B0F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7" name="Freeform 7"/>
          <p:cNvSpPr>
            <a:spLocks noChangeAspect="1" noEditPoints="1"/>
          </p:cNvSpPr>
          <p:nvPr/>
        </p:nvSpPr>
        <p:spPr bwMode="auto">
          <a:xfrm>
            <a:off x="9436154" y="2471208"/>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C000"/>
          </a:solidFill>
          <a:ln>
            <a:solidFill>
              <a:srgbClr val="FFC000"/>
            </a:solidFill>
          </a:ln>
          <a:extLst/>
        </p:spPr>
        <p:txBody>
          <a:bodyPr vert="horz" wrap="square" lIns="87845" tIns="43923" rIns="87845" bIns="43923" numCol="1" anchor="t" anchorCtr="0" compatLnSpc="1">
            <a:prstTxWarp prst="textNoShape">
              <a:avLst/>
            </a:prstTxWarp>
          </a:bodyPr>
          <a:lstStyle/>
          <a:p>
            <a:endParaRPr lang="en-US" sz="1728" dirty="0">
              <a:ln w="0"/>
              <a:effectLst>
                <a:outerShdw blurRad="38100" dist="19050" dir="2700000" algn="tl" rotWithShape="0">
                  <a:schemeClr val="dk1">
                    <a:alpha val="40000"/>
                  </a:schemeClr>
                </a:outerShdw>
              </a:effectLst>
            </a:endParaRPr>
          </a:p>
        </p:txBody>
      </p:sp>
      <p:cxnSp>
        <p:nvCxnSpPr>
          <p:cNvPr id="9" name="Elbow Connector 141"/>
          <p:cNvCxnSpPr/>
          <p:nvPr/>
        </p:nvCxnSpPr>
        <p:spPr>
          <a:xfrm flipH="1" flipV="1">
            <a:off x="8254478" y="2799821"/>
            <a:ext cx="918293" cy="728638"/>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141"/>
          <p:cNvCxnSpPr/>
          <p:nvPr/>
        </p:nvCxnSpPr>
        <p:spPr>
          <a:xfrm>
            <a:off x="5997197" y="2868621"/>
            <a:ext cx="2655788" cy="777003"/>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Freeform 7"/>
          <p:cNvSpPr>
            <a:spLocks noChangeAspect="1" noEditPoints="1"/>
          </p:cNvSpPr>
          <p:nvPr/>
        </p:nvSpPr>
        <p:spPr bwMode="auto">
          <a:xfrm>
            <a:off x="5295712" y="2471208"/>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0000"/>
          </a:solidFill>
          <a:ln>
            <a:solidFill>
              <a:srgbClr val="FF000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16" name="TextBox 15"/>
          <p:cNvSpPr txBox="1"/>
          <p:nvPr/>
        </p:nvSpPr>
        <p:spPr>
          <a:xfrm>
            <a:off x="392591" y="3665986"/>
            <a:ext cx="2749464" cy="1846659"/>
          </a:xfrm>
          <a:prstGeom prst="rect">
            <a:avLst/>
          </a:prstGeom>
          <a:noFill/>
          <a:ln w="28575">
            <a:solidFill>
              <a:srgbClr val="FF0000"/>
            </a:solidFill>
            <a:prstDash val="solid"/>
          </a:ln>
        </p:spPr>
        <p:txBody>
          <a:bodyPr wrap="square" rtlCol="0">
            <a:spAutoFit/>
          </a:bodyPr>
          <a:lstStyle/>
          <a:p>
            <a:r>
              <a:rPr lang="en-US" b="1" dirty="0" smtClean="0"/>
              <a:t>Server</a:t>
            </a:r>
          </a:p>
          <a:p>
            <a:pPr marL="285750" indent="-285750">
              <a:buFont typeface="Arial" panose="020B0604020202020204" pitchFamily="34" charset="0"/>
              <a:buChar char="•"/>
            </a:pPr>
            <a:r>
              <a:rPr lang="en-US" sz="1600" dirty="0" smtClean="0"/>
              <a:t>Windows Server 2012 R2</a:t>
            </a:r>
          </a:p>
          <a:p>
            <a:pPr marL="285750" indent="-285750">
              <a:buFont typeface="Arial" panose="020B0604020202020204" pitchFamily="34" charset="0"/>
              <a:buChar char="•"/>
            </a:pPr>
            <a:r>
              <a:rPr lang="en-US" sz="1600" dirty="0" smtClean="0"/>
              <a:t>Windows Server 2012</a:t>
            </a:r>
          </a:p>
          <a:p>
            <a:pPr marL="285750" indent="-285750">
              <a:buFont typeface="Arial" panose="020B0604020202020204" pitchFamily="34" charset="0"/>
              <a:buChar char="•"/>
            </a:pPr>
            <a:r>
              <a:rPr lang="en-US" sz="1600" dirty="0" smtClean="0"/>
              <a:t>Windows Server 2008 R2</a:t>
            </a:r>
          </a:p>
          <a:p>
            <a:pPr marL="285750" indent="-285750">
              <a:buFont typeface="Arial" panose="020B0604020202020204" pitchFamily="34" charset="0"/>
              <a:buChar char="•"/>
            </a:pPr>
            <a:r>
              <a:rPr lang="en-US" sz="1600" dirty="0" smtClean="0"/>
              <a:t>Home Server 2011</a:t>
            </a:r>
          </a:p>
          <a:p>
            <a:pPr marL="285750" indent="-285750">
              <a:buFont typeface="Arial" panose="020B0604020202020204" pitchFamily="34" charset="0"/>
              <a:buChar char="•"/>
            </a:pPr>
            <a:r>
              <a:rPr lang="en-US" sz="1600" dirty="0" smtClean="0"/>
              <a:t>Small Business Server 2011</a:t>
            </a:r>
          </a:p>
          <a:p>
            <a:pPr marL="285750" indent="-285750">
              <a:buFont typeface="Arial" panose="020B0604020202020204" pitchFamily="34" charset="0"/>
              <a:buChar char="•"/>
            </a:pPr>
            <a:r>
              <a:rPr lang="en-US" sz="1600" dirty="0" smtClean="0"/>
              <a:t>Windows Server 2003</a:t>
            </a:r>
            <a:endParaRPr lang="en-US" sz="1600" dirty="0"/>
          </a:p>
        </p:txBody>
      </p:sp>
      <p:sp>
        <p:nvSpPr>
          <p:cNvPr id="18" name="Freeform 207"/>
          <p:cNvSpPr>
            <a:spLocks noChangeAspect="1" noEditPoints="1"/>
          </p:cNvSpPr>
          <p:nvPr/>
        </p:nvSpPr>
        <p:spPr bwMode="gray">
          <a:xfrm>
            <a:off x="7365933" y="4773637"/>
            <a:ext cx="3402324" cy="1382367"/>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accent6">
              <a:lumMod val="75000"/>
            </a:schemeClr>
          </a:solidFill>
          <a:ln>
            <a:noFill/>
          </a:ln>
          <a:extLst/>
        </p:spPr>
        <p:txBody>
          <a:bodyPr vert="horz" wrap="square" lIns="896425" tIns="0" rIns="0" bIns="206178" numCol="1" anchor="b" anchorCtr="0" compatLnSpc="1">
            <a:prstTxWarp prst="textNoShape">
              <a:avLst/>
            </a:prstTxWarp>
          </a:bodyPr>
          <a:lstStyle/>
          <a:p>
            <a:endParaRPr lang="en-US" sz="1372" dirty="0">
              <a:solidFill>
                <a:srgbClr val="EFEFEF"/>
              </a:solidFill>
            </a:endParaRPr>
          </a:p>
        </p:txBody>
      </p:sp>
      <p:cxnSp>
        <p:nvCxnSpPr>
          <p:cNvPr id="19" name="Elbow Connector 141"/>
          <p:cNvCxnSpPr/>
          <p:nvPr/>
        </p:nvCxnSpPr>
        <p:spPr>
          <a:xfrm flipV="1">
            <a:off x="9225337" y="3874538"/>
            <a:ext cx="0" cy="806782"/>
          </a:xfrm>
          <a:prstGeom prst="straightConnector1">
            <a:avLst/>
          </a:prstGeom>
          <a:ln w="762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41"/>
          <p:cNvCxnSpPr/>
          <p:nvPr/>
        </p:nvCxnSpPr>
        <p:spPr>
          <a:xfrm flipV="1">
            <a:off x="9771773" y="2868621"/>
            <a:ext cx="552926" cy="674667"/>
          </a:xfrm>
          <a:prstGeom prst="straightConnector1">
            <a:avLst/>
          </a:prstGeom>
          <a:ln w="508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08555" y="3663448"/>
            <a:ext cx="1781298" cy="1600438"/>
          </a:xfrm>
          <a:prstGeom prst="rect">
            <a:avLst/>
          </a:prstGeom>
          <a:noFill/>
          <a:ln w="28575">
            <a:solidFill>
              <a:schemeClr val="accent1"/>
            </a:solidFill>
          </a:ln>
        </p:spPr>
        <p:txBody>
          <a:bodyPr wrap="square" rtlCol="0">
            <a:spAutoFit/>
          </a:bodyPr>
          <a:lstStyle/>
          <a:p>
            <a:r>
              <a:rPr lang="en-US" b="1" dirty="0" smtClean="0"/>
              <a:t>Client</a:t>
            </a:r>
          </a:p>
          <a:p>
            <a:pPr marL="285750" indent="-285750">
              <a:buFont typeface="Arial" panose="020B0604020202020204" pitchFamily="34" charset="0"/>
              <a:buChar char="•"/>
            </a:pPr>
            <a:r>
              <a:rPr lang="en-US" sz="1600" dirty="0" smtClean="0"/>
              <a:t>Windows 8.1</a:t>
            </a:r>
          </a:p>
          <a:p>
            <a:pPr marL="285750" indent="-285750">
              <a:buFont typeface="Arial" panose="020B0604020202020204" pitchFamily="34" charset="0"/>
              <a:buChar char="•"/>
            </a:pPr>
            <a:r>
              <a:rPr lang="en-US" sz="1600" dirty="0" smtClean="0"/>
              <a:t>Windows 8</a:t>
            </a:r>
          </a:p>
          <a:p>
            <a:pPr marL="285750" indent="-285750">
              <a:buFont typeface="Arial" panose="020B0604020202020204" pitchFamily="34" charset="0"/>
              <a:buChar char="•"/>
            </a:pPr>
            <a:r>
              <a:rPr lang="en-US" sz="1600" dirty="0" smtClean="0"/>
              <a:t>Windows 7</a:t>
            </a:r>
          </a:p>
          <a:p>
            <a:pPr marL="285750" indent="-285750">
              <a:buFont typeface="Arial" panose="020B0604020202020204" pitchFamily="34" charset="0"/>
              <a:buChar char="•"/>
            </a:pPr>
            <a:r>
              <a:rPr lang="en-US" sz="1600" dirty="0" smtClean="0"/>
              <a:t>Windows Vista</a:t>
            </a:r>
          </a:p>
          <a:p>
            <a:pPr marL="285750" indent="-285750">
              <a:buFont typeface="Arial" panose="020B0604020202020204" pitchFamily="34" charset="0"/>
              <a:buChar char="•"/>
            </a:pPr>
            <a:r>
              <a:rPr lang="en-US" sz="1600" dirty="0" smtClean="0"/>
              <a:t>Windows XP</a:t>
            </a:r>
            <a:endParaRPr lang="en-US" sz="1600" dirty="0"/>
          </a:p>
        </p:txBody>
      </p:sp>
      <p:sp>
        <p:nvSpPr>
          <p:cNvPr id="26" name="TextBox 25"/>
          <p:cNvSpPr txBox="1"/>
          <p:nvPr/>
        </p:nvSpPr>
        <p:spPr>
          <a:xfrm>
            <a:off x="5429751" y="3663448"/>
            <a:ext cx="1781298" cy="2092881"/>
          </a:xfrm>
          <a:prstGeom prst="rect">
            <a:avLst/>
          </a:prstGeom>
          <a:noFill/>
          <a:ln w="28575">
            <a:solidFill>
              <a:schemeClr val="accent4"/>
            </a:solidFill>
          </a:ln>
        </p:spPr>
        <p:txBody>
          <a:bodyPr wrap="square" rtlCol="0">
            <a:spAutoFit/>
          </a:bodyPr>
          <a:lstStyle/>
          <a:p>
            <a:r>
              <a:rPr lang="en-US" b="1" dirty="0" smtClean="0"/>
              <a:t>Linux &amp; UNIX</a:t>
            </a:r>
          </a:p>
          <a:p>
            <a:pPr marL="285750" indent="-285750">
              <a:buFont typeface="Arial" panose="020B0604020202020204" pitchFamily="34" charset="0"/>
              <a:buChar char="•"/>
            </a:pPr>
            <a:r>
              <a:rPr lang="en-US" sz="1600" dirty="0" smtClean="0"/>
              <a:t>CentOS</a:t>
            </a:r>
          </a:p>
          <a:p>
            <a:pPr marL="285750" indent="-285750">
              <a:buFont typeface="Arial" panose="020B0604020202020204" pitchFamily="34" charset="0"/>
              <a:buChar char="•"/>
            </a:pPr>
            <a:r>
              <a:rPr lang="en-US" sz="1600" dirty="0" err="1" smtClean="0"/>
              <a:t>Debian</a:t>
            </a:r>
            <a:endParaRPr lang="en-US" sz="1600" dirty="0" smtClean="0"/>
          </a:p>
          <a:p>
            <a:pPr marL="285750" indent="-285750">
              <a:buFont typeface="Arial" panose="020B0604020202020204" pitchFamily="34" charset="0"/>
              <a:buChar char="•"/>
            </a:pPr>
            <a:r>
              <a:rPr lang="en-US" sz="1600" dirty="0" smtClean="0"/>
              <a:t>FreeBSD</a:t>
            </a:r>
          </a:p>
          <a:p>
            <a:pPr marL="285750" indent="-285750">
              <a:buFont typeface="Arial" panose="020B0604020202020204" pitchFamily="34" charset="0"/>
              <a:buChar char="•"/>
            </a:pPr>
            <a:r>
              <a:rPr lang="en-US" sz="1600" dirty="0"/>
              <a:t>Oracle </a:t>
            </a:r>
            <a:r>
              <a:rPr lang="en-US" sz="1600" dirty="0" smtClean="0"/>
              <a:t>Linux</a:t>
            </a:r>
          </a:p>
          <a:p>
            <a:pPr marL="285750" indent="-285750">
              <a:buFont typeface="Arial" panose="020B0604020202020204" pitchFamily="34" charset="0"/>
              <a:buChar char="•"/>
            </a:pPr>
            <a:r>
              <a:rPr lang="en-US" sz="1600" dirty="0" smtClean="0"/>
              <a:t>Red Hat RHEL</a:t>
            </a:r>
          </a:p>
          <a:p>
            <a:pPr marL="285750" indent="-285750">
              <a:buFont typeface="Arial" panose="020B0604020202020204" pitchFamily="34" charset="0"/>
              <a:buChar char="•"/>
            </a:pPr>
            <a:r>
              <a:rPr lang="en-US" sz="1600" dirty="0" smtClean="0"/>
              <a:t>SUSE</a:t>
            </a:r>
          </a:p>
          <a:p>
            <a:pPr marL="285750" indent="-285750">
              <a:buFont typeface="Arial" panose="020B0604020202020204" pitchFamily="34" charset="0"/>
              <a:buChar char="•"/>
            </a:pPr>
            <a:r>
              <a:rPr lang="en-US" sz="1600" dirty="0" smtClean="0"/>
              <a:t>Ubuntu</a:t>
            </a:r>
            <a:endParaRPr lang="en-US" sz="1600" dirty="0"/>
          </a:p>
        </p:txBody>
      </p:sp>
      <p:pic>
        <p:nvPicPr>
          <p:cNvPr id="29" name="Picture 28" descr="Untitled-4.png"/>
          <p:cNvPicPr>
            <a:picLocks noChangeAspect="1"/>
          </p:cNvPicPr>
          <p:nvPr/>
        </p:nvPicPr>
        <p:blipFill>
          <a:blip r:embed="rId4" cstate="screen">
            <a:duotone>
              <a:schemeClr val="accent6">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rot="16200000">
            <a:off x="10541368" y="5194714"/>
            <a:ext cx="1027341" cy="540213"/>
          </a:xfrm>
          <a:prstGeom prst="rect">
            <a:avLst/>
          </a:prstGeom>
          <a:noFill/>
          <a:ln>
            <a:noFill/>
          </a:ln>
        </p:spPr>
      </p:pic>
      <p:pic>
        <p:nvPicPr>
          <p:cNvPr id="31" name="Picture 30"/>
          <p:cNvPicPr>
            <a:picLocks noChangeAspect="1"/>
          </p:cNvPicPr>
          <p:nvPr/>
        </p:nvPicPr>
        <p:blipFill>
          <a:blip r:embed="rId6"/>
          <a:stretch>
            <a:fillRect/>
          </a:stretch>
        </p:blipFill>
        <p:spPr>
          <a:xfrm>
            <a:off x="2053642" y="2799821"/>
            <a:ext cx="2807316" cy="3173318"/>
          </a:xfrm>
          <a:prstGeom prst="rect">
            <a:avLst/>
          </a:prstGeom>
        </p:spPr>
      </p:pic>
      <p:sp>
        <p:nvSpPr>
          <p:cNvPr id="33" name="Oval 32"/>
          <p:cNvSpPr/>
          <p:nvPr/>
        </p:nvSpPr>
        <p:spPr bwMode="auto">
          <a:xfrm>
            <a:off x="11399847" y="5330357"/>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5541" y="3598956"/>
            <a:ext cx="947208" cy="3755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504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E-6 1.85185E-6 L -0.18633 -0.01065 L -0.1875 -0.24352 L -0.1875 -0.24352 " pathEditMode="relative" ptsTypes="AAAA">
                                      <p:cBhvr>
                                        <p:cTn id="6" dur="2000" fill="hold"/>
                                        <p:tgtEl>
                                          <p:spTgt spid="33"/>
                                        </p:tgtEl>
                                        <p:attrNameLst>
                                          <p:attrName>ppt_x</p:attrName>
                                          <p:attrName>ppt_y</p:attrName>
                                        </p:attrNameLst>
                                      </p:cBhvr>
                                    </p:animMotion>
                                  </p:childTnLst>
                                </p:cTn>
                              </p:par>
                            </p:childTnLst>
                          </p:cTn>
                        </p:par>
                        <p:par>
                          <p:cTn id="7" fill="hold">
                            <p:stCondLst>
                              <p:cond delay="2000"/>
                            </p:stCondLst>
                            <p:childTnLst>
                              <p:par>
                                <p:cTn id="8" presetID="6" presetClass="emph" presetSubtype="0" repeatCount="indefinite" fill="remove" nodeType="afterEffect">
                                  <p:stCondLst>
                                    <p:cond delay="0"/>
                                  </p:stCondLst>
                                  <p:endCondLst>
                                    <p:cond evt="onNext" delay="0">
                                      <p:tgtEl>
                                        <p:sldTgt/>
                                      </p:tgtEl>
                                    </p:cond>
                                  </p:endCondLst>
                                  <p:childTnLst>
                                    <p:animScale>
                                      <p:cBhvr>
                                        <p:cTn id="9" dur="2000" fill="hold"/>
                                        <p:tgtEl>
                                          <p:spTgt spid="21"/>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31"/>
                                        </p:tgtEl>
                                      </p:cBhvr>
                                    </p:animEffect>
                                    <p:set>
                                      <p:cBhvr>
                                        <p:cTn id="14" dur="1" fill="hold">
                                          <p:stCondLst>
                                            <p:cond delay="499"/>
                                          </p:stCondLst>
                                        </p:cTn>
                                        <p:tgtEl>
                                          <p:spTgt spid="31"/>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animEffect transition="in" filter="fade">
                                      <p:cBhvr>
                                        <p:cTn id="17" dur="500"/>
                                        <p:tgtEl>
                                          <p:spTgt spid="5">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6"/>
                                        </p:tgtEl>
                                        <p:attrNameLst>
                                          <p:attrName>r</p:attrName>
                                        </p:attrNameLst>
                                      </p:cBhvr>
                                    </p:animRot>
                                    <p:animRot by="-240000">
                                      <p:cBhvr>
                                        <p:cTn id="34" dur="200" fill="hold">
                                          <p:stCondLst>
                                            <p:cond delay="200"/>
                                          </p:stCondLst>
                                        </p:cTn>
                                        <p:tgtEl>
                                          <p:spTgt spid="6"/>
                                        </p:tgtEl>
                                        <p:attrNameLst>
                                          <p:attrName>r</p:attrName>
                                        </p:attrNameLst>
                                      </p:cBhvr>
                                    </p:animRot>
                                    <p:animRot by="240000">
                                      <p:cBhvr>
                                        <p:cTn id="35" dur="200" fill="hold">
                                          <p:stCondLst>
                                            <p:cond delay="400"/>
                                          </p:stCondLst>
                                        </p:cTn>
                                        <p:tgtEl>
                                          <p:spTgt spid="6"/>
                                        </p:tgtEl>
                                        <p:attrNameLst>
                                          <p:attrName>r</p:attrName>
                                        </p:attrNameLst>
                                      </p:cBhvr>
                                    </p:animRot>
                                    <p:animRot by="-240000">
                                      <p:cBhvr>
                                        <p:cTn id="36" dur="200" fill="hold">
                                          <p:stCondLst>
                                            <p:cond delay="600"/>
                                          </p:stCondLst>
                                        </p:cTn>
                                        <p:tgtEl>
                                          <p:spTgt spid="6"/>
                                        </p:tgtEl>
                                        <p:attrNameLst>
                                          <p:attrName>r</p:attrName>
                                        </p:attrNameLst>
                                      </p:cBhvr>
                                    </p:animRot>
                                    <p:animRot by="120000">
                                      <p:cBhvr>
                                        <p:cTn id="37" dur="200" fill="hold">
                                          <p:stCondLst>
                                            <p:cond delay="800"/>
                                          </p:stCondLst>
                                        </p:cTn>
                                        <p:tgtEl>
                                          <p:spTgt spid="6"/>
                                        </p:tgtEl>
                                        <p:attrNameLst>
                                          <p:attrName>r</p:attrName>
                                        </p:attrNameLst>
                                      </p:cBhvr>
                                    </p:animRo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7"/>
                                        </p:tgtEl>
                                        <p:attrNameLst>
                                          <p:attrName>r</p:attrName>
                                        </p:attrNameLst>
                                      </p:cBhvr>
                                    </p:animRot>
                                    <p:animRot by="-240000">
                                      <p:cBhvr>
                                        <p:cTn id="46" dur="200" fill="hold">
                                          <p:stCondLst>
                                            <p:cond delay="200"/>
                                          </p:stCondLst>
                                        </p:cTn>
                                        <p:tgtEl>
                                          <p:spTgt spid="7"/>
                                        </p:tgtEl>
                                        <p:attrNameLst>
                                          <p:attrName>r</p:attrName>
                                        </p:attrNameLst>
                                      </p:cBhvr>
                                    </p:animRot>
                                    <p:animRot by="240000">
                                      <p:cBhvr>
                                        <p:cTn id="47" dur="200" fill="hold">
                                          <p:stCondLst>
                                            <p:cond delay="400"/>
                                          </p:stCondLst>
                                        </p:cTn>
                                        <p:tgtEl>
                                          <p:spTgt spid="7"/>
                                        </p:tgtEl>
                                        <p:attrNameLst>
                                          <p:attrName>r</p:attrName>
                                        </p:attrNameLst>
                                      </p:cBhvr>
                                    </p:animRot>
                                    <p:animRot by="-240000">
                                      <p:cBhvr>
                                        <p:cTn id="48" dur="200" fill="hold">
                                          <p:stCondLst>
                                            <p:cond delay="600"/>
                                          </p:stCondLst>
                                        </p:cTn>
                                        <p:tgtEl>
                                          <p:spTgt spid="7"/>
                                        </p:tgtEl>
                                        <p:attrNameLst>
                                          <p:attrName>r</p:attrName>
                                        </p:attrNameLst>
                                      </p:cBhvr>
                                    </p:animRot>
                                    <p:animRot by="120000">
                                      <p:cBhvr>
                                        <p:cTn id="49" dur="200" fill="hold">
                                          <p:stCondLst>
                                            <p:cond delay="800"/>
                                          </p:stCondLst>
                                        </p:cTn>
                                        <p:tgtEl>
                                          <p:spTgt spid="7"/>
                                        </p:tgtEl>
                                        <p:attrNameLst>
                                          <p:attrName>r</p:attrName>
                                        </p:attrNameLst>
                                      </p:cBhvr>
                                    </p:animRo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P spid="16" grpId="0" animBg="1"/>
      <p:bldP spid="25" grpId="0" animBg="1"/>
      <p:bldP spid="26"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dirty="0" smtClean="0"/>
              <a:t>Быстрое АВ сканирование без влияния на производительность</a:t>
            </a:r>
            <a:endParaRPr lang="en-US" dirty="0"/>
          </a:p>
        </p:txBody>
      </p:sp>
      <p:sp>
        <p:nvSpPr>
          <p:cNvPr id="5" name="Content Placeholder 4"/>
          <p:cNvSpPr>
            <a:spLocks noGrp="1"/>
          </p:cNvSpPr>
          <p:nvPr>
            <p:ph sz="quarter" idx="10"/>
          </p:nvPr>
        </p:nvSpPr>
        <p:spPr/>
        <p:txBody>
          <a:bodyPr/>
          <a:lstStyle/>
          <a:p>
            <a:r>
              <a:rPr lang="ru-RU" sz="2800" dirty="0" err="1" smtClean="0"/>
              <a:t>Агентное</a:t>
            </a:r>
            <a:r>
              <a:rPr lang="ru-RU" sz="2800" dirty="0" smtClean="0"/>
              <a:t> сканирование приводит к </a:t>
            </a:r>
            <a:r>
              <a:rPr lang="en-US" sz="2800" dirty="0" smtClean="0"/>
              <a:t>“</a:t>
            </a:r>
            <a:r>
              <a:rPr lang="ru-RU" sz="2800" dirty="0" smtClean="0"/>
              <a:t>антивирусным штормам</a:t>
            </a:r>
            <a:r>
              <a:rPr lang="en-US" sz="2800" dirty="0" smtClean="0"/>
              <a:t>”</a:t>
            </a:r>
          </a:p>
          <a:p>
            <a:pPr lvl="1"/>
            <a:r>
              <a:rPr lang="ru-RU" sz="2400" dirty="0" smtClean="0"/>
              <a:t>Понижает  производительность всех ВМ на хосте</a:t>
            </a:r>
            <a:endParaRPr lang="en-US" sz="2400" dirty="0" smtClean="0"/>
          </a:p>
          <a:p>
            <a:pPr lvl="1"/>
            <a:r>
              <a:rPr lang="ru-RU" sz="2400" dirty="0" smtClean="0"/>
              <a:t>Уменьшает плотность виртуализации</a:t>
            </a:r>
            <a:endParaRPr lang="en-US" sz="2400" dirty="0" smtClean="0"/>
          </a:p>
          <a:p>
            <a:r>
              <a:rPr lang="en-US" sz="2800" dirty="0" smtClean="0"/>
              <a:t>5nine </a:t>
            </a:r>
            <a:r>
              <a:rPr lang="ru-RU" sz="2800" dirty="0" smtClean="0"/>
              <a:t>использует свой собственный драйвер</a:t>
            </a:r>
            <a:r>
              <a:rPr lang="en-US" sz="2800" dirty="0" smtClean="0"/>
              <a:t/>
            </a:r>
            <a:br>
              <a:rPr lang="en-US" sz="2800" dirty="0" smtClean="0"/>
            </a:br>
            <a:r>
              <a:rPr lang="en-US" sz="2800" dirty="0" smtClean="0"/>
              <a:t>Change Block Tracking (CBT)</a:t>
            </a:r>
          </a:p>
          <a:p>
            <a:pPr lvl="1"/>
            <a:r>
              <a:rPr lang="ru-RU" sz="2400" dirty="0" smtClean="0"/>
              <a:t>Сканирует только </a:t>
            </a:r>
          </a:p>
          <a:p>
            <a:pPr marL="457046" lvl="1" indent="0">
              <a:buNone/>
            </a:pPr>
            <a:r>
              <a:rPr lang="ru-RU" sz="2400" dirty="0" smtClean="0"/>
              <a:t>    изменившиеся блоки</a:t>
            </a:r>
          </a:p>
          <a:p>
            <a:pPr marL="457046" lvl="1" indent="0">
              <a:buNone/>
            </a:pPr>
            <a:r>
              <a:rPr lang="ru-RU" sz="2400" dirty="0"/>
              <a:t> </a:t>
            </a:r>
            <a:r>
              <a:rPr lang="ru-RU" sz="2400" dirty="0" smtClean="0"/>
              <a:t>   на диске</a:t>
            </a:r>
            <a:endParaRPr lang="en-US" sz="2400" dirty="0" smtClean="0"/>
          </a:p>
          <a:p>
            <a:pPr lvl="1"/>
            <a:r>
              <a:rPr lang="ru-RU" sz="2400" dirty="0" smtClean="0"/>
              <a:t>Скорость </a:t>
            </a:r>
          </a:p>
          <a:p>
            <a:pPr marL="457046" lvl="1" indent="0">
              <a:buNone/>
            </a:pPr>
            <a:r>
              <a:rPr lang="ru-RU" sz="2400" dirty="0"/>
              <a:t> </a:t>
            </a:r>
            <a:r>
              <a:rPr lang="ru-RU" sz="2400" dirty="0" smtClean="0"/>
              <a:t>  сканирования до</a:t>
            </a:r>
            <a:r>
              <a:rPr lang="en-US" sz="2400" dirty="0" smtClean="0"/>
              <a:t> 70x</a:t>
            </a:r>
            <a:endParaRPr lang="en-US" sz="2400" dirty="0"/>
          </a:p>
        </p:txBody>
      </p:sp>
      <p:sp>
        <p:nvSpPr>
          <p:cNvPr id="6" name="Rectangle 5"/>
          <p:cNvSpPr/>
          <p:nvPr/>
        </p:nvSpPr>
        <p:spPr bwMode="auto">
          <a:xfrm>
            <a:off x="11160280" y="5718225"/>
            <a:ext cx="152392" cy="152392"/>
          </a:xfrm>
          <a:prstGeom prst="rect">
            <a:avLst/>
          </a:prstGeom>
          <a:solidFill>
            <a:schemeClr val="accent6">
              <a:lumMod val="75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7" name="Rectangle 6"/>
          <p:cNvSpPr/>
          <p:nvPr/>
        </p:nvSpPr>
        <p:spPr bwMode="auto">
          <a:xfrm>
            <a:off x="4314969" y="5546398"/>
            <a:ext cx="152392" cy="152392"/>
          </a:xfrm>
          <a:prstGeom prst="rect">
            <a:avLst/>
          </a:prstGeom>
          <a:solidFill>
            <a:schemeClr val="accent2">
              <a:lumMod val="5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8" name="Rectangle 7"/>
          <p:cNvSpPr/>
          <p:nvPr/>
        </p:nvSpPr>
        <p:spPr bwMode="auto">
          <a:xfrm>
            <a:off x="4467361" y="4091642"/>
            <a:ext cx="152392" cy="152392"/>
          </a:xfrm>
          <a:prstGeom prst="rect">
            <a:avLst/>
          </a:prstGeom>
          <a:solidFill>
            <a:srgbClr val="7030A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9" name="Rectangle 8"/>
          <p:cNvSpPr/>
          <p:nvPr/>
        </p:nvSpPr>
        <p:spPr bwMode="auto">
          <a:xfrm>
            <a:off x="5093343" y="4281944"/>
            <a:ext cx="152392" cy="152392"/>
          </a:xfrm>
          <a:prstGeom prst="rect">
            <a:avLst/>
          </a:prstGeom>
          <a:solidFill>
            <a:srgbClr val="7030A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 name="Freeform 207"/>
          <p:cNvSpPr>
            <a:spLocks noEditPoints="1"/>
          </p:cNvSpPr>
          <p:nvPr/>
        </p:nvSpPr>
        <p:spPr bwMode="gray">
          <a:xfrm>
            <a:off x="6098673" y="3203800"/>
            <a:ext cx="3543166" cy="236606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EC6B13"/>
          </a:solidFill>
          <a:ln>
            <a:noFill/>
          </a:ln>
          <a:extLst/>
        </p:spPr>
        <p:txBody>
          <a:bodyPr vert="horz" wrap="square" lIns="89619" tIns="44809" rIns="89619" bIns="44809" numCol="1" anchor="t" anchorCtr="0" compatLnSpc="1">
            <a:prstTxWarp prst="textNoShape">
              <a:avLst/>
            </a:prstTxWarp>
          </a:bodyPr>
          <a:lstStyle/>
          <a:p>
            <a:pPr defTabSz="896350"/>
            <a:endParaRPr lang="en-US" sz="2156" dirty="0">
              <a:solidFill>
                <a:prstClr val="black"/>
              </a:solidFill>
            </a:endParaRPr>
          </a:p>
        </p:txBody>
      </p:sp>
      <p:cxnSp>
        <p:nvCxnSpPr>
          <p:cNvPr id="14" name="Straight Connector 13"/>
          <p:cNvCxnSpPr/>
          <p:nvPr/>
        </p:nvCxnSpPr>
        <p:spPr>
          <a:xfrm flipH="1">
            <a:off x="6098673" y="4991588"/>
            <a:ext cx="759340" cy="19012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Hyper-V logo"/>
          <p:cNvPicPr>
            <a:picLocks noChangeAspect="1" noChangeArrowheads="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5215544" y="5139702"/>
            <a:ext cx="1009685" cy="1071374"/>
          </a:xfrm>
          <a:prstGeom prst="rect">
            <a:avLst/>
          </a:prstGeom>
          <a:noFill/>
          <a:ln>
            <a:noFill/>
          </a:ln>
        </p:spPr>
      </p:pic>
      <p:sp>
        <p:nvSpPr>
          <p:cNvPr id="16" name="Freeform 79"/>
          <p:cNvSpPr>
            <a:spLocks noEditPoints="1"/>
          </p:cNvSpPr>
          <p:nvPr/>
        </p:nvSpPr>
        <p:spPr bwMode="black">
          <a:xfrm>
            <a:off x="5427877" y="5302905"/>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lumMod val="50000"/>
            </a:schemeClr>
          </a:solidFill>
          <a:ln>
            <a:solidFill>
              <a:schemeClr val="accent2">
                <a:lumMod val="50000"/>
              </a:schemeClr>
            </a:solid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sp>
        <p:nvSpPr>
          <p:cNvPr id="17" name="Freeform 79"/>
          <p:cNvSpPr>
            <a:spLocks noEditPoints="1"/>
          </p:cNvSpPr>
          <p:nvPr/>
        </p:nvSpPr>
        <p:spPr bwMode="black">
          <a:xfrm>
            <a:off x="5547611" y="3960956"/>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7030A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cxnSp>
        <p:nvCxnSpPr>
          <p:cNvPr id="18" name="Straight Connector 17"/>
          <p:cNvCxnSpPr>
            <a:endCxn id="19" idx="16"/>
          </p:cNvCxnSpPr>
          <p:nvPr/>
        </p:nvCxnSpPr>
        <p:spPr>
          <a:xfrm>
            <a:off x="8967703" y="4991589"/>
            <a:ext cx="986364" cy="57035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Freeform 79"/>
          <p:cNvSpPr>
            <a:spLocks noEditPoints="1"/>
          </p:cNvSpPr>
          <p:nvPr/>
        </p:nvSpPr>
        <p:spPr bwMode="black">
          <a:xfrm rot="16200000">
            <a:off x="9557251" y="5346864"/>
            <a:ext cx="1003608" cy="1245373"/>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accent6">
              <a:lumMod val="40000"/>
              <a:lumOff val="60000"/>
            </a:schemeClr>
          </a:solidFill>
          <a:ln>
            <a:noFill/>
          </a:ln>
          <a:extLst/>
        </p:spPr>
        <p:txBody>
          <a:bodyPr vert="horz" wrap="square" lIns="80666" tIns="40334" rIns="80666" bIns="40334" numCol="1" anchor="t" anchorCtr="0" compatLnSpc="1">
            <a:prstTxWarp prst="textNoShape">
              <a:avLst/>
            </a:prstTxWarp>
          </a:bodyPr>
          <a:lstStyle/>
          <a:p>
            <a:pPr defTabSz="896350"/>
            <a:endParaRPr lang="en-US" sz="2353" dirty="0">
              <a:solidFill>
                <a:prstClr val="black"/>
              </a:solidFill>
            </a:endParaRPr>
          </a:p>
        </p:txBody>
      </p:sp>
      <p:sp>
        <p:nvSpPr>
          <p:cNvPr id="20" name="Freeform 79"/>
          <p:cNvSpPr>
            <a:spLocks noEditPoints="1"/>
          </p:cNvSpPr>
          <p:nvPr/>
        </p:nvSpPr>
        <p:spPr bwMode="black">
          <a:xfrm>
            <a:off x="9775669" y="5653155"/>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6">
              <a:lumMod val="75000"/>
            </a:schemeClr>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pic>
        <p:nvPicPr>
          <p:cNvPr id="21" name="Picture 20" descr="Untitled-4.png"/>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16200000">
            <a:off x="10066493" y="3961998"/>
            <a:ext cx="1412764" cy="742882"/>
          </a:xfrm>
          <a:prstGeom prst="rect">
            <a:avLst/>
          </a:prstGeom>
          <a:noFill/>
          <a:ln>
            <a:noFill/>
          </a:ln>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54330" y="4043105"/>
            <a:ext cx="1413089" cy="560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3" name="Freeform 507"/>
          <p:cNvSpPr>
            <a:spLocks noEditPoints="1"/>
          </p:cNvSpPr>
          <p:nvPr/>
        </p:nvSpPr>
        <p:spPr bwMode="auto">
          <a:xfrm>
            <a:off x="4451772" y="4075555"/>
            <a:ext cx="793963" cy="565172"/>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rgbClr val="7030A0"/>
          </a:solidFill>
          <a:ln>
            <a:noFill/>
          </a:ln>
        </p:spPr>
        <p:txBody>
          <a:bodyPr vert="horz" wrap="square" lIns="119523" tIns="59762" rIns="119523" bIns="59762" numCol="1" anchor="t" anchorCtr="0" compatLnSpc="1">
            <a:prstTxWarp prst="textNoShape">
              <a:avLst/>
            </a:prstTxWarp>
          </a:bodyPr>
          <a:lstStyle/>
          <a:p>
            <a:endParaRPr lang="en-US" sz="2353">
              <a:solidFill>
                <a:prstClr val="black"/>
              </a:solidFill>
            </a:endParaRPr>
          </a:p>
        </p:txBody>
      </p:sp>
      <p:sp>
        <p:nvSpPr>
          <p:cNvPr id="24" name="Freeform 507"/>
          <p:cNvSpPr>
            <a:spLocks noEditPoints="1"/>
          </p:cNvSpPr>
          <p:nvPr/>
        </p:nvSpPr>
        <p:spPr bwMode="auto">
          <a:xfrm rot="10800000">
            <a:off x="4146576" y="5340008"/>
            <a:ext cx="793963" cy="565172"/>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accent2">
              <a:lumMod val="50000"/>
            </a:schemeClr>
          </a:solidFill>
          <a:ln>
            <a:noFill/>
          </a:ln>
        </p:spPr>
        <p:txBody>
          <a:bodyPr vert="horz" wrap="square" lIns="119523" tIns="59762" rIns="119523" bIns="59762" numCol="1" anchor="t" anchorCtr="0" compatLnSpc="1">
            <a:prstTxWarp prst="textNoShape">
              <a:avLst/>
            </a:prstTxWarp>
          </a:bodyPr>
          <a:lstStyle/>
          <a:p>
            <a:endParaRPr lang="en-US" sz="2353">
              <a:solidFill>
                <a:prstClr val="black"/>
              </a:solidFill>
            </a:endParaRPr>
          </a:p>
        </p:txBody>
      </p:sp>
      <p:sp>
        <p:nvSpPr>
          <p:cNvPr id="25" name="Freeform 507"/>
          <p:cNvSpPr>
            <a:spLocks noEditPoints="1"/>
          </p:cNvSpPr>
          <p:nvPr/>
        </p:nvSpPr>
        <p:spPr bwMode="auto">
          <a:xfrm>
            <a:off x="10987220" y="5718226"/>
            <a:ext cx="793963" cy="565172"/>
          </a:xfrm>
          <a:custGeom>
            <a:avLst/>
            <a:gdLst>
              <a:gd name="T0" fmla="*/ 0 w 732"/>
              <a:gd name="T1" fmla="*/ 541 h 541"/>
              <a:gd name="T2" fmla="*/ 732 w 732"/>
              <a:gd name="T3" fmla="*/ 541 h 541"/>
              <a:gd name="T4" fmla="*/ 732 w 732"/>
              <a:gd name="T5" fmla="*/ 376 h 541"/>
              <a:gd name="T6" fmla="*/ 0 w 732"/>
              <a:gd name="T7" fmla="*/ 376 h 541"/>
              <a:gd name="T8" fmla="*/ 0 w 732"/>
              <a:gd name="T9" fmla="*/ 541 h 541"/>
              <a:gd name="T10" fmla="*/ 449 w 732"/>
              <a:gd name="T11" fmla="*/ 398 h 541"/>
              <a:gd name="T12" fmla="*/ 568 w 732"/>
              <a:gd name="T13" fmla="*/ 398 h 541"/>
              <a:gd name="T14" fmla="*/ 568 w 732"/>
              <a:gd name="T15" fmla="*/ 518 h 541"/>
              <a:gd name="T16" fmla="*/ 449 w 732"/>
              <a:gd name="T17" fmla="*/ 518 h 541"/>
              <a:gd name="T18" fmla="*/ 449 w 732"/>
              <a:gd name="T19" fmla="*/ 398 h 541"/>
              <a:gd name="T20" fmla="*/ 306 w 732"/>
              <a:gd name="T21" fmla="*/ 398 h 541"/>
              <a:gd name="T22" fmla="*/ 426 w 732"/>
              <a:gd name="T23" fmla="*/ 398 h 541"/>
              <a:gd name="T24" fmla="*/ 426 w 732"/>
              <a:gd name="T25" fmla="*/ 518 h 541"/>
              <a:gd name="T26" fmla="*/ 306 w 732"/>
              <a:gd name="T27" fmla="*/ 518 h 541"/>
              <a:gd name="T28" fmla="*/ 306 w 732"/>
              <a:gd name="T29" fmla="*/ 398 h 541"/>
              <a:gd name="T30" fmla="*/ 0 w 732"/>
              <a:gd name="T31" fmla="*/ 353 h 541"/>
              <a:gd name="T32" fmla="*/ 732 w 732"/>
              <a:gd name="T33" fmla="*/ 353 h 541"/>
              <a:gd name="T34" fmla="*/ 732 w 732"/>
              <a:gd name="T35" fmla="*/ 188 h 541"/>
              <a:gd name="T36" fmla="*/ 0 w 732"/>
              <a:gd name="T37" fmla="*/ 188 h 541"/>
              <a:gd name="T38" fmla="*/ 0 w 732"/>
              <a:gd name="T39" fmla="*/ 353 h 541"/>
              <a:gd name="T40" fmla="*/ 591 w 732"/>
              <a:gd name="T41" fmla="*/ 211 h 541"/>
              <a:gd name="T42" fmla="*/ 710 w 732"/>
              <a:gd name="T43" fmla="*/ 211 h 541"/>
              <a:gd name="T44" fmla="*/ 710 w 732"/>
              <a:gd name="T45" fmla="*/ 330 h 541"/>
              <a:gd name="T46" fmla="*/ 591 w 732"/>
              <a:gd name="T47" fmla="*/ 330 h 541"/>
              <a:gd name="T48" fmla="*/ 591 w 732"/>
              <a:gd name="T49" fmla="*/ 211 h 541"/>
              <a:gd name="T50" fmla="*/ 449 w 732"/>
              <a:gd name="T51" fmla="*/ 211 h 541"/>
              <a:gd name="T52" fmla="*/ 568 w 732"/>
              <a:gd name="T53" fmla="*/ 211 h 541"/>
              <a:gd name="T54" fmla="*/ 568 w 732"/>
              <a:gd name="T55" fmla="*/ 330 h 541"/>
              <a:gd name="T56" fmla="*/ 449 w 732"/>
              <a:gd name="T57" fmla="*/ 330 h 541"/>
              <a:gd name="T58" fmla="*/ 449 w 732"/>
              <a:gd name="T59" fmla="*/ 211 h 541"/>
              <a:gd name="T60" fmla="*/ 0 w 732"/>
              <a:gd name="T61" fmla="*/ 0 h 541"/>
              <a:gd name="T62" fmla="*/ 0 w 732"/>
              <a:gd name="T63" fmla="*/ 165 h 541"/>
              <a:gd name="T64" fmla="*/ 732 w 732"/>
              <a:gd name="T65" fmla="*/ 165 h 541"/>
              <a:gd name="T66" fmla="*/ 732 w 732"/>
              <a:gd name="T67" fmla="*/ 0 h 541"/>
              <a:gd name="T68" fmla="*/ 0 w 732"/>
              <a:gd name="T69" fmla="*/ 0 h 541"/>
              <a:gd name="T70" fmla="*/ 141 w 732"/>
              <a:gd name="T71" fmla="*/ 143 h 541"/>
              <a:gd name="T72" fmla="*/ 22 w 732"/>
              <a:gd name="T73" fmla="*/ 143 h 541"/>
              <a:gd name="T74" fmla="*/ 22 w 732"/>
              <a:gd name="T75" fmla="*/ 23 h 541"/>
              <a:gd name="T76" fmla="*/ 141 w 732"/>
              <a:gd name="T77" fmla="*/ 23 h 541"/>
              <a:gd name="T78" fmla="*/ 141 w 732"/>
              <a:gd name="T79" fmla="*/ 143 h 541"/>
              <a:gd name="T80" fmla="*/ 284 w 732"/>
              <a:gd name="T81" fmla="*/ 143 h 541"/>
              <a:gd name="T82" fmla="*/ 164 w 732"/>
              <a:gd name="T83" fmla="*/ 143 h 541"/>
              <a:gd name="T84" fmla="*/ 164 w 732"/>
              <a:gd name="T85" fmla="*/ 23 h 541"/>
              <a:gd name="T86" fmla="*/ 284 w 732"/>
              <a:gd name="T87" fmla="*/ 23 h 541"/>
              <a:gd name="T88" fmla="*/ 284 w 732"/>
              <a:gd name="T89" fmla="*/ 143 h 541"/>
              <a:gd name="T90" fmla="*/ 426 w 732"/>
              <a:gd name="T91" fmla="*/ 143 h 541"/>
              <a:gd name="T92" fmla="*/ 306 w 732"/>
              <a:gd name="T93" fmla="*/ 143 h 541"/>
              <a:gd name="T94" fmla="*/ 306 w 732"/>
              <a:gd name="T95" fmla="*/ 23 h 541"/>
              <a:gd name="T96" fmla="*/ 426 w 732"/>
              <a:gd name="T97" fmla="*/ 23 h 541"/>
              <a:gd name="T98" fmla="*/ 426 w 732"/>
              <a:gd name="T99" fmla="*/ 14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32" h="541">
                <a:moveTo>
                  <a:pt x="0" y="541"/>
                </a:moveTo>
                <a:lnTo>
                  <a:pt x="732" y="541"/>
                </a:lnTo>
                <a:lnTo>
                  <a:pt x="732" y="376"/>
                </a:lnTo>
                <a:lnTo>
                  <a:pt x="0" y="376"/>
                </a:lnTo>
                <a:lnTo>
                  <a:pt x="0" y="541"/>
                </a:lnTo>
                <a:close/>
                <a:moveTo>
                  <a:pt x="449" y="398"/>
                </a:moveTo>
                <a:lnTo>
                  <a:pt x="568" y="398"/>
                </a:lnTo>
                <a:lnTo>
                  <a:pt x="568" y="518"/>
                </a:lnTo>
                <a:lnTo>
                  <a:pt x="449" y="518"/>
                </a:lnTo>
                <a:lnTo>
                  <a:pt x="449" y="398"/>
                </a:lnTo>
                <a:close/>
                <a:moveTo>
                  <a:pt x="306" y="398"/>
                </a:moveTo>
                <a:lnTo>
                  <a:pt x="426" y="398"/>
                </a:lnTo>
                <a:lnTo>
                  <a:pt x="426" y="518"/>
                </a:lnTo>
                <a:lnTo>
                  <a:pt x="306" y="518"/>
                </a:lnTo>
                <a:lnTo>
                  <a:pt x="306" y="398"/>
                </a:lnTo>
                <a:close/>
                <a:moveTo>
                  <a:pt x="0" y="353"/>
                </a:moveTo>
                <a:lnTo>
                  <a:pt x="732" y="353"/>
                </a:lnTo>
                <a:lnTo>
                  <a:pt x="732" y="188"/>
                </a:lnTo>
                <a:lnTo>
                  <a:pt x="0" y="188"/>
                </a:lnTo>
                <a:lnTo>
                  <a:pt x="0" y="353"/>
                </a:lnTo>
                <a:close/>
                <a:moveTo>
                  <a:pt x="591" y="211"/>
                </a:moveTo>
                <a:lnTo>
                  <a:pt x="710" y="211"/>
                </a:lnTo>
                <a:lnTo>
                  <a:pt x="710" y="330"/>
                </a:lnTo>
                <a:lnTo>
                  <a:pt x="591" y="330"/>
                </a:lnTo>
                <a:lnTo>
                  <a:pt x="591" y="211"/>
                </a:lnTo>
                <a:close/>
                <a:moveTo>
                  <a:pt x="449" y="211"/>
                </a:moveTo>
                <a:lnTo>
                  <a:pt x="568" y="211"/>
                </a:lnTo>
                <a:lnTo>
                  <a:pt x="568" y="330"/>
                </a:lnTo>
                <a:lnTo>
                  <a:pt x="449" y="330"/>
                </a:lnTo>
                <a:lnTo>
                  <a:pt x="449" y="211"/>
                </a:lnTo>
                <a:close/>
                <a:moveTo>
                  <a:pt x="0" y="0"/>
                </a:moveTo>
                <a:lnTo>
                  <a:pt x="0" y="165"/>
                </a:lnTo>
                <a:lnTo>
                  <a:pt x="732" y="165"/>
                </a:lnTo>
                <a:lnTo>
                  <a:pt x="732" y="0"/>
                </a:lnTo>
                <a:lnTo>
                  <a:pt x="0" y="0"/>
                </a:lnTo>
                <a:close/>
                <a:moveTo>
                  <a:pt x="141" y="143"/>
                </a:moveTo>
                <a:lnTo>
                  <a:pt x="22" y="143"/>
                </a:lnTo>
                <a:lnTo>
                  <a:pt x="22" y="23"/>
                </a:lnTo>
                <a:lnTo>
                  <a:pt x="141" y="23"/>
                </a:lnTo>
                <a:lnTo>
                  <a:pt x="141" y="143"/>
                </a:lnTo>
                <a:close/>
                <a:moveTo>
                  <a:pt x="284" y="143"/>
                </a:moveTo>
                <a:lnTo>
                  <a:pt x="164" y="143"/>
                </a:lnTo>
                <a:lnTo>
                  <a:pt x="164" y="23"/>
                </a:lnTo>
                <a:lnTo>
                  <a:pt x="284" y="23"/>
                </a:lnTo>
                <a:lnTo>
                  <a:pt x="284" y="143"/>
                </a:lnTo>
                <a:close/>
                <a:moveTo>
                  <a:pt x="426" y="143"/>
                </a:moveTo>
                <a:lnTo>
                  <a:pt x="306" y="143"/>
                </a:lnTo>
                <a:lnTo>
                  <a:pt x="306" y="23"/>
                </a:lnTo>
                <a:lnTo>
                  <a:pt x="426" y="23"/>
                </a:lnTo>
                <a:lnTo>
                  <a:pt x="426" y="143"/>
                </a:lnTo>
                <a:close/>
              </a:path>
            </a:pathLst>
          </a:custGeom>
          <a:solidFill>
            <a:schemeClr val="accent6">
              <a:lumMod val="75000"/>
            </a:schemeClr>
          </a:solidFill>
          <a:ln>
            <a:noFill/>
          </a:ln>
        </p:spPr>
        <p:txBody>
          <a:bodyPr vert="horz" wrap="square" lIns="119523" tIns="59762" rIns="119523" bIns="59762" numCol="1" anchor="t" anchorCtr="0" compatLnSpc="1">
            <a:prstTxWarp prst="textNoShape">
              <a:avLst/>
            </a:prstTxWarp>
          </a:bodyPr>
          <a:lstStyle/>
          <a:p>
            <a:endParaRPr lang="en-US" sz="2353">
              <a:solidFill>
                <a:prstClr val="black"/>
              </a:solidFill>
            </a:endParaRPr>
          </a:p>
        </p:txBody>
      </p:sp>
      <p:cxnSp>
        <p:nvCxnSpPr>
          <p:cNvPr id="26" name="Elbow Connector 141"/>
          <p:cNvCxnSpPr/>
          <p:nvPr/>
        </p:nvCxnSpPr>
        <p:spPr>
          <a:xfrm flipH="1">
            <a:off x="11372560" y="4332522"/>
            <a:ext cx="3438615"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bwMode="auto">
          <a:xfrm>
            <a:off x="13961574" y="4209093"/>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8" name="Oval 27"/>
          <p:cNvSpPr/>
          <p:nvPr/>
        </p:nvSpPr>
        <p:spPr bwMode="auto">
          <a:xfrm>
            <a:off x="13961574" y="4212315"/>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29" name="Oval 28"/>
          <p:cNvSpPr/>
          <p:nvPr/>
        </p:nvSpPr>
        <p:spPr bwMode="auto">
          <a:xfrm>
            <a:off x="13955805" y="4210578"/>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0" name="Oval 29"/>
          <p:cNvSpPr/>
          <p:nvPr/>
        </p:nvSpPr>
        <p:spPr bwMode="auto">
          <a:xfrm>
            <a:off x="13961574" y="4209093"/>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1" name="Oval 30"/>
          <p:cNvSpPr/>
          <p:nvPr/>
        </p:nvSpPr>
        <p:spPr bwMode="auto">
          <a:xfrm>
            <a:off x="13955805" y="4223676"/>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2" name="Oval 31"/>
          <p:cNvSpPr/>
          <p:nvPr/>
        </p:nvSpPr>
        <p:spPr bwMode="auto">
          <a:xfrm>
            <a:off x="13955805" y="4210578"/>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3" name="Rectangle 32"/>
          <p:cNvSpPr/>
          <p:nvPr/>
        </p:nvSpPr>
        <p:spPr bwMode="auto">
          <a:xfrm>
            <a:off x="4773927" y="4076737"/>
            <a:ext cx="152392" cy="152392"/>
          </a:xfrm>
          <a:prstGeom prst="rect">
            <a:avLst/>
          </a:prstGeom>
          <a:solidFill>
            <a:srgbClr val="7030A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4" name="Rectangle 33"/>
          <p:cNvSpPr/>
          <p:nvPr/>
        </p:nvSpPr>
        <p:spPr bwMode="auto">
          <a:xfrm>
            <a:off x="4773927" y="4477379"/>
            <a:ext cx="152392" cy="152392"/>
          </a:xfrm>
          <a:prstGeom prst="rect">
            <a:avLst/>
          </a:prstGeom>
          <a:solidFill>
            <a:srgbClr val="7030A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35" name="Freeform 7"/>
          <p:cNvSpPr>
            <a:spLocks noChangeAspect="1" noEditPoints="1"/>
          </p:cNvSpPr>
          <p:nvPr/>
        </p:nvSpPr>
        <p:spPr bwMode="auto">
          <a:xfrm>
            <a:off x="8295450" y="2383893"/>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00B0F0"/>
          </a:solidFill>
          <a:ln>
            <a:solidFill>
              <a:srgbClr val="00B0F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36" name="Freeform 7"/>
          <p:cNvSpPr>
            <a:spLocks noChangeAspect="1" noEditPoints="1"/>
          </p:cNvSpPr>
          <p:nvPr/>
        </p:nvSpPr>
        <p:spPr bwMode="auto">
          <a:xfrm>
            <a:off x="6225229" y="2383893"/>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0000"/>
          </a:solidFill>
          <a:ln>
            <a:solidFill>
              <a:srgbClr val="FF000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pic>
        <p:nvPicPr>
          <p:cNvPr id="37" name="Picture 36"/>
          <p:cNvPicPr>
            <a:picLocks noChangeAspect="1"/>
          </p:cNvPicPr>
          <p:nvPr/>
        </p:nvPicPr>
        <p:blipFill>
          <a:blip r:embed="rId8"/>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721623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1.04167E-6 3.33333E-6 L -0.78451 -0.02523 " pathEditMode="relative" rAng="0" ptsTypes="AA">
                                      <p:cBhvr>
                                        <p:cTn id="32" dur="1500" fill="hold"/>
                                        <p:tgtEl>
                                          <p:spTgt spid="31"/>
                                        </p:tgtEl>
                                        <p:attrNameLst>
                                          <p:attrName>ppt_x</p:attrName>
                                          <p:attrName>ppt_y</p:attrName>
                                        </p:attrNameLst>
                                      </p:cBhvr>
                                      <p:rCtr x="-39232" y="-1273"/>
                                    </p:animMotion>
                                  </p:childTnLst>
                                </p:cTn>
                              </p:par>
                              <p:par>
                                <p:cTn id="33" presetID="0" presetClass="path" presetSubtype="0" accel="50000" decel="50000" fill="hold" grpId="0" nodeType="withEffect">
                                  <p:stCondLst>
                                    <p:cond delay="500"/>
                                  </p:stCondLst>
                                  <p:childTnLst>
                                    <p:animMotion origin="layout" path="M -0.00026 -0.00069 L -0.73047 0.00301 " pathEditMode="relative" rAng="0" ptsTypes="AA">
                                      <p:cBhvr>
                                        <p:cTn id="34" dur="1500" fill="hold"/>
                                        <p:tgtEl>
                                          <p:spTgt spid="27"/>
                                        </p:tgtEl>
                                        <p:attrNameLst>
                                          <p:attrName>ppt_x</p:attrName>
                                          <p:attrName>ppt_y</p:attrName>
                                        </p:attrNameLst>
                                      </p:cBhvr>
                                      <p:rCtr x="-36510" y="185"/>
                                    </p:animMotion>
                                  </p:childTnLst>
                                </p:cTn>
                              </p:par>
                              <p:par>
                                <p:cTn id="35" presetID="0" presetClass="path" presetSubtype="0" accel="50000" decel="50000" fill="hold" grpId="0" nodeType="withEffect">
                                  <p:stCondLst>
                                    <p:cond delay="1000"/>
                                  </p:stCondLst>
                                  <p:childTnLst>
                                    <p:animMotion origin="layout" path="M -0.00065 0.0007 L -0.45651 0.00232 L -0.81185 0.18241 " pathEditMode="relative" rAng="0" ptsTypes="AAA">
                                      <p:cBhvr>
                                        <p:cTn id="36" dur="1500" fill="hold"/>
                                        <p:tgtEl>
                                          <p:spTgt spid="30"/>
                                        </p:tgtEl>
                                        <p:attrNameLst>
                                          <p:attrName>ppt_x</p:attrName>
                                          <p:attrName>ppt_y</p:attrName>
                                        </p:attrNameLst>
                                      </p:cBhvr>
                                      <p:rCtr x="-40560" y="9074"/>
                                    </p:animMotion>
                                  </p:childTnLst>
                                </p:cTn>
                              </p:par>
                              <p:par>
                                <p:cTn id="37" presetID="0" presetClass="path" presetSubtype="0" accel="50000" decel="50000" fill="hold" grpId="0" nodeType="withEffect">
                                  <p:stCondLst>
                                    <p:cond delay="1500"/>
                                  </p:stCondLst>
                                  <p:childTnLst>
                                    <p:animMotion origin="layout" path="M -0.00274 -0.00462 L -0.49024 0.00186 L -0.23229 0.21042 " pathEditMode="relative" rAng="0" ptsTypes="AAA">
                                      <p:cBhvr>
                                        <p:cTn id="38" dur="1500" fill="hold"/>
                                        <p:tgtEl>
                                          <p:spTgt spid="29"/>
                                        </p:tgtEl>
                                        <p:attrNameLst>
                                          <p:attrName>ppt_x</p:attrName>
                                          <p:attrName>ppt_y</p:attrName>
                                        </p:attrNameLst>
                                      </p:cBhvr>
                                      <p:rCtr x="-24375" y="10741"/>
                                    </p:animMotion>
                                  </p:childTnLst>
                                </p:cTn>
                              </p:par>
                            </p:childTnLst>
                          </p:cTn>
                        </p:par>
                      </p:childTnLst>
                    </p:cTn>
                  </p:par>
                  <p:par>
                    <p:cTn id="39" fill="hold">
                      <p:stCondLst>
                        <p:cond delay="indefinite"/>
                      </p:stCondLst>
                      <p:childTnLst>
                        <p:par>
                          <p:cTn id="40" fill="hold">
                            <p:stCondLst>
                              <p:cond delay="0"/>
                            </p:stCondLst>
                            <p:childTnLst>
                              <p:par>
                                <p:cTn id="41" presetID="6" presetClass="emph" presetSubtype="0" autoRev="1" fill="hold" nodeType="clickEffect">
                                  <p:stCondLst>
                                    <p:cond delay="0"/>
                                  </p:stCondLst>
                                  <p:childTnLst>
                                    <p:animScale>
                                      <p:cBhvr>
                                        <p:cTn id="42" dur="1250" fill="hold"/>
                                        <p:tgtEl>
                                          <p:spTgt spid="22"/>
                                        </p:tgtEl>
                                      </p:cBhvr>
                                      <p:by x="125000" y="125000"/>
                                    </p:animScale>
                                  </p:childTnLst>
                                </p:cTn>
                              </p:par>
                              <p:par>
                                <p:cTn id="43" presetID="6" presetClass="emph" presetSubtype="0" autoRev="1" fill="hold" grpId="1" nodeType="withEffect">
                                  <p:stCondLst>
                                    <p:cond delay="0"/>
                                  </p:stCondLst>
                                  <p:childTnLst>
                                    <p:animScale>
                                      <p:cBhvr>
                                        <p:cTn id="44" dur="1250" fill="hold"/>
                                        <p:tgtEl>
                                          <p:spTgt spid="31"/>
                                        </p:tgtEl>
                                      </p:cBhvr>
                                      <p:by x="175000" y="175000"/>
                                    </p:animScale>
                                  </p:childTnLst>
                                </p:cTn>
                              </p:par>
                              <p:par>
                                <p:cTn id="45" presetID="6" presetClass="emph" presetSubtype="0" autoRev="1" fill="hold" grpId="1" nodeType="withEffect">
                                  <p:stCondLst>
                                    <p:cond delay="0"/>
                                  </p:stCondLst>
                                  <p:childTnLst>
                                    <p:animScale>
                                      <p:cBhvr>
                                        <p:cTn id="46" dur="1250" fill="hold"/>
                                        <p:tgtEl>
                                          <p:spTgt spid="27"/>
                                        </p:tgtEl>
                                      </p:cBhvr>
                                      <p:by x="175000" y="175000"/>
                                    </p:animScale>
                                  </p:childTnLst>
                                </p:cTn>
                              </p:par>
                              <p:par>
                                <p:cTn id="47" presetID="6" presetClass="emph" presetSubtype="0" autoRev="1" fill="hold" grpId="1" nodeType="withEffect">
                                  <p:stCondLst>
                                    <p:cond delay="0"/>
                                  </p:stCondLst>
                                  <p:childTnLst>
                                    <p:animScale>
                                      <p:cBhvr>
                                        <p:cTn id="48" dur="1250" fill="hold"/>
                                        <p:tgtEl>
                                          <p:spTgt spid="30"/>
                                        </p:tgtEl>
                                      </p:cBhvr>
                                      <p:by x="175000" y="175000"/>
                                    </p:animScale>
                                  </p:childTnLst>
                                </p:cTn>
                              </p:par>
                              <p:par>
                                <p:cTn id="49" presetID="6" presetClass="emph" presetSubtype="0" autoRev="1" fill="hold" grpId="1" nodeType="withEffect">
                                  <p:stCondLst>
                                    <p:cond delay="0"/>
                                  </p:stCondLst>
                                  <p:childTnLst>
                                    <p:animScale>
                                      <p:cBhvr>
                                        <p:cTn id="50" dur="1250" fill="hold"/>
                                        <p:tgtEl>
                                          <p:spTgt spid="29"/>
                                        </p:tgtEl>
                                      </p:cBhvr>
                                      <p:by x="175000" y="175000"/>
                                    </p:animScale>
                                  </p:childTnLst>
                                </p:cTn>
                              </p:par>
                            </p:childTnLst>
                          </p:cTn>
                        </p:par>
                        <p:par>
                          <p:cTn id="51" fill="hold">
                            <p:stCondLst>
                              <p:cond delay="2500"/>
                            </p:stCondLst>
                            <p:childTnLst>
                              <p:par>
                                <p:cTn id="52" presetID="10" presetClass="exit" presetSubtype="0" fill="hold" grpId="2" nodeType="afterEffect">
                                  <p:stCondLst>
                                    <p:cond delay="0"/>
                                  </p:stCondLst>
                                  <p:childTnLst>
                                    <p:animEffect transition="out" filter="fade">
                                      <p:cBhvr>
                                        <p:cTn id="53" dur="1000"/>
                                        <p:tgtEl>
                                          <p:spTgt spid="31"/>
                                        </p:tgtEl>
                                      </p:cBhvr>
                                    </p:animEffect>
                                    <p:set>
                                      <p:cBhvr>
                                        <p:cTn id="54" dur="1" fill="hold">
                                          <p:stCondLst>
                                            <p:cond delay="999"/>
                                          </p:stCondLst>
                                        </p:cTn>
                                        <p:tgtEl>
                                          <p:spTgt spid="31"/>
                                        </p:tgtEl>
                                        <p:attrNameLst>
                                          <p:attrName>style.visibility</p:attrName>
                                        </p:attrNameLst>
                                      </p:cBhvr>
                                      <p:to>
                                        <p:strVal val="hidden"/>
                                      </p:to>
                                    </p:set>
                                  </p:childTnLst>
                                </p:cTn>
                              </p:par>
                              <p:par>
                                <p:cTn id="55" presetID="10" presetClass="exit" presetSubtype="0" fill="hold" grpId="2" nodeType="withEffect">
                                  <p:stCondLst>
                                    <p:cond delay="0"/>
                                  </p:stCondLst>
                                  <p:childTnLst>
                                    <p:animEffect transition="out" filter="fade">
                                      <p:cBhvr>
                                        <p:cTn id="56" dur="1000"/>
                                        <p:tgtEl>
                                          <p:spTgt spid="27"/>
                                        </p:tgtEl>
                                      </p:cBhvr>
                                    </p:animEffect>
                                    <p:set>
                                      <p:cBhvr>
                                        <p:cTn id="57" dur="1" fill="hold">
                                          <p:stCondLst>
                                            <p:cond delay="999"/>
                                          </p:stCondLst>
                                        </p:cTn>
                                        <p:tgtEl>
                                          <p:spTgt spid="27"/>
                                        </p:tgtEl>
                                        <p:attrNameLst>
                                          <p:attrName>style.visibility</p:attrName>
                                        </p:attrNameLst>
                                      </p:cBhvr>
                                      <p:to>
                                        <p:strVal val="hidden"/>
                                      </p:to>
                                    </p:set>
                                  </p:childTnLst>
                                </p:cTn>
                              </p:par>
                              <p:par>
                                <p:cTn id="58" presetID="10" presetClass="exit" presetSubtype="0" fill="hold" grpId="2" nodeType="withEffect">
                                  <p:stCondLst>
                                    <p:cond delay="0"/>
                                  </p:stCondLst>
                                  <p:childTnLst>
                                    <p:animEffect transition="out" filter="fade">
                                      <p:cBhvr>
                                        <p:cTn id="59" dur="1000"/>
                                        <p:tgtEl>
                                          <p:spTgt spid="30"/>
                                        </p:tgtEl>
                                      </p:cBhvr>
                                    </p:animEffect>
                                    <p:set>
                                      <p:cBhvr>
                                        <p:cTn id="60" dur="1" fill="hold">
                                          <p:stCondLst>
                                            <p:cond delay="999"/>
                                          </p:stCondLst>
                                        </p:cTn>
                                        <p:tgtEl>
                                          <p:spTgt spid="30"/>
                                        </p:tgtEl>
                                        <p:attrNameLst>
                                          <p:attrName>style.visibility</p:attrName>
                                        </p:attrNameLst>
                                      </p:cBhvr>
                                      <p:to>
                                        <p:strVal val="hidden"/>
                                      </p:to>
                                    </p:set>
                                  </p:childTnLst>
                                </p:cTn>
                              </p:par>
                              <p:par>
                                <p:cTn id="61" presetID="10" presetClass="exit" presetSubtype="0" fill="hold" grpId="2" nodeType="withEffect">
                                  <p:stCondLst>
                                    <p:cond delay="0"/>
                                  </p:stCondLst>
                                  <p:childTnLst>
                                    <p:animEffect transition="out" filter="fade">
                                      <p:cBhvr>
                                        <p:cTn id="62" dur="1000"/>
                                        <p:tgtEl>
                                          <p:spTgt spid="29"/>
                                        </p:tgtEl>
                                      </p:cBhvr>
                                    </p:animEffect>
                                    <p:set>
                                      <p:cBhvr>
                                        <p:cTn id="63" dur="1" fill="hold">
                                          <p:stCondLst>
                                            <p:cond delay="999"/>
                                          </p:stCondLst>
                                        </p:cTn>
                                        <p:tgtEl>
                                          <p:spTgt spid="29"/>
                                        </p:tgtEl>
                                        <p:attrNameLst>
                                          <p:attrName>style.visibility</p:attrName>
                                        </p:attrNameLst>
                                      </p:cBhvr>
                                      <p:to>
                                        <p:strVal val="hidden"/>
                                      </p:to>
                                    </p:se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25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250"/>
                                        <p:tgtEl>
                                          <p:spTgt spid="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250"/>
                                        <p:tgtEl>
                                          <p:spTgt spid="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
                                        </p:tgtEl>
                                        <p:attrNameLst>
                                          <p:attrName>style.visibility</p:attrName>
                                        </p:attrNameLst>
                                      </p:cBhvr>
                                      <p:to>
                                        <p:strVal val="visible"/>
                                      </p:to>
                                    </p:set>
                                    <p:animEffect transition="in" filter="fade">
                                      <p:cBhvr>
                                        <p:cTn id="76"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7" grpId="0" animBg="1"/>
      <p:bldP spid="27" grpId="1" animBg="1"/>
      <p:bldP spid="27" grpId="2" animBg="1"/>
      <p:bldP spid="29" grpId="0" animBg="1"/>
      <p:bldP spid="29" grpId="1" animBg="1"/>
      <p:bldP spid="29" grpId="2" animBg="1"/>
      <p:bldP spid="30" grpId="0" animBg="1"/>
      <p:bldP spid="30" grpId="1" animBg="1"/>
      <p:bldP spid="30" grpId="2" animBg="1"/>
      <p:bldP spid="31" grpId="0" animBg="1"/>
      <p:bldP spid="31" grpId="1" animBg="1"/>
      <p:bldP spid="31"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smtClean="0"/>
              <a:t>Активное обнаружение угрозы вторжения</a:t>
            </a:r>
            <a:endParaRPr lang="en-US" dirty="0"/>
          </a:p>
        </p:txBody>
      </p:sp>
      <p:sp>
        <p:nvSpPr>
          <p:cNvPr id="5" name="Content Placeholder 4"/>
          <p:cNvSpPr>
            <a:spLocks noGrp="1"/>
          </p:cNvSpPr>
          <p:nvPr>
            <p:ph sz="quarter" idx="10"/>
          </p:nvPr>
        </p:nvSpPr>
        <p:spPr/>
        <p:txBody>
          <a:bodyPr/>
          <a:lstStyle/>
          <a:p>
            <a:r>
              <a:rPr lang="ru-RU" dirty="0" smtClean="0"/>
              <a:t>Немедленное обнаружение угрозы в</a:t>
            </a:r>
            <a:endParaRPr lang="en-US" dirty="0" smtClean="0"/>
          </a:p>
          <a:p>
            <a:pPr lvl="1"/>
            <a:r>
              <a:rPr lang="ru-RU" sz="2400" dirty="0" err="1" smtClean="0"/>
              <a:t>Некриптованном</a:t>
            </a:r>
            <a:r>
              <a:rPr lang="ru-RU" sz="2400" dirty="0" smtClean="0"/>
              <a:t> трафике</a:t>
            </a:r>
            <a:endParaRPr lang="en-US" sz="2400" dirty="0" smtClean="0"/>
          </a:p>
          <a:p>
            <a:pPr lvl="1"/>
            <a:r>
              <a:rPr lang="en-US" sz="2400" dirty="0" smtClean="0"/>
              <a:t>HTTP (</a:t>
            </a:r>
            <a:r>
              <a:rPr lang="ru-RU" sz="2400" dirty="0" smtClean="0"/>
              <a:t>остальные виды в сл. </a:t>
            </a:r>
            <a:r>
              <a:rPr lang="ru-RU" sz="2400" dirty="0"/>
              <a:t>в</a:t>
            </a:r>
            <a:r>
              <a:rPr lang="ru-RU" sz="2400" dirty="0" smtClean="0"/>
              <a:t>ерсиях)</a:t>
            </a:r>
            <a:endParaRPr lang="en-US" sz="2400" dirty="0" smtClean="0"/>
          </a:p>
          <a:p>
            <a:pPr>
              <a:lnSpc>
                <a:spcPts val="1200"/>
              </a:lnSpc>
            </a:pPr>
            <a:r>
              <a:rPr lang="ru-RU" dirty="0" smtClean="0"/>
              <a:t>Автоматическое </a:t>
            </a:r>
          </a:p>
          <a:p>
            <a:pPr marL="0" indent="0">
              <a:lnSpc>
                <a:spcPts val="1200"/>
              </a:lnSpc>
              <a:buNone/>
            </a:pPr>
            <a:r>
              <a:rPr lang="ru-RU" dirty="0"/>
              <a:t> </a:t>
            </a:r>
            <a:r>
              <a:rPr lang="ru-RU" dirty="0" smtClean="0"/>
              <a:t>  уведомление админа</a:t>
            </a:r>
          </a:p>
          <a:p>
            <a:pPr marL="0" indent="0">
              <a:lnSpc>
                <a:spcPts val="1200"/>
              </a:lnSpc>
              <a:buNone/>
            </a:pPr>
            <a:endParaRPr lang="en-US" dirty="0" smtClean="0"/>
          </a:p>
          <a:p>
            <a:pPr lvl="1">
              <a:lnSpc>
                <a:spcPts val="1200"/>
              </a:lnSpc>
            </a:pPr>
            <a:r>
              <a:rPr lang="en-US" dirty="0" smtClean="0"/>
              <a:t>Email</a:t>
            </a:r>
          </a:p>
          <a:p>
            <a:pPr lvl="1"/>
            <a:r>
              <a:rPr lang="en-US" dirty="0" smtClean="0"/>
              <a:t>PowerShell</a:t>
            </a:r>
          </a:p>
          <a:p>
            <a:pPr lvl="1"/>
            <a:r>
              <a:rPr lang="ru-RU" dirty="0" err="1" smtClean="0"/>
              <a:t>Логи</a:t>
            </a:r>
            <a:r>
              <a:rPr lang="ru-RU" dirty="0" smtClean="0"/>
              <a:t> событий</a:t>
            </a:r>
            <a:endParaRPr lang="en-US" dirty="0" smtClean="0"/>
          </a:p>
        </p:txBody>
      </p:sp>
      <p:sp>
        <p:nvSpPr>
          <p:cNvPr id="6" name="Freeform 207"/>
          <p:cNvSpPr>
            <a:spLocks noEditPoints="1"/>
          </p:cNvSpPr>
          <p:nvPr/>
        </p:nvSpPr>
        <p:spPr bwMode="gray">
          <a:xfrm>
            <a:off x="4357077" y="3206361"/>
            <a:ext cx="3543166" cy="236606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EC6B13"/>
          </a:solidFill>
          <a:ln>
            <a:noFill/>
          </a:ln>
          <a:extLst/>
        </p:spPr>
        <p:txBody>
          <a:bodyPr vert="horz" wrap="square" lIns="89619" tIns="44809" rIns="89619" bIns="44809" numCol="1" anchor="t" anchorCtr="0" compatLnSpc="1">
            <a:prstTxWarp prst="textNoShape">
              <a:avLst/>
            </a:prstTxWarp>
          </a:bodyPr>
          <a:lstStyle/>
          <a:p>
            <a:pPr defTabSz="896350"/>
            <a:endParaRPr lang="en-US" sz="2156" dirty="0">
              <a:solidFill>
                <a:prstClr val="black"/>
              </a:solidFill>
            </a:endParaRPr>
          </a:p>
        </p:txBody>
      </p:sp>
      <p:sp>
        <p:nvSpPr>
          <p:cNvPr id="3" name="Isosceles Triangle 2"/>
          <p:cNvSpPr/>
          <p:nvPr/>
        </p:nvSpPr>
        <p:spPr>
          <a:xfrm>
            <a:off x="7284005" y="3840180"/>
            <a:ext cx="1367255" cy="1377514"/>
          </a:xfrm>
          <a:prstGeom prst="triangl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prstClr val="white"/>
              </a:solidFill>
            </a:endParaRPr>
          </a:p>
        </p:txBody>
      </p:sp>
      <p:pic>
        <p:nvPicPr>
          <p:cNvPr id="17" name="Picture 16" descr="Untitled-4.png"/>
          <p:cNvPicPr>
            <a:picLocks noChangeAspect="1"/>
          </p:cNvPicPr>
          <p:nvPr/>
        </p:nvPicPr>
        <p:blipFill>
          <a:blip r:embed="rId3" cstate="screen">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rot="16200000">
            <a:off x="8450334" y="3399108"/>
            <a:ext cx="1412764" cy="742882"/>
          </a:xfrm>
          <a:prstGeom prst="rect">
            <a:avLst/>
          </a:prstGeom>
          <a:noFill/>
          <a:ln>
            <a:noFill/>
          </a:ln>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8171" y="3480215"/>
            <a:ext cx="1413089" cy="560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cxnSp>
        <p:nvCxnSpPr>
          <p:cNvPr id="19" name="Elbow Connector 141"/>
          <p:cNvCxnSpPr/>
          <p:nvPr/>
        </p:nvCxnSpPr>
        <p:spPr>
          <a:xfrm flipH="1">
            <a:off x="9756401" y="3769632"/>
            <a:ext cx="3438615" cy="1834"/>
          </a:xfrm>
          <a:prstGeom prst="straightConnector1">
            <a:avLst/>
          </a:prstGeom>
          <a:ln w="127000">
            <a:solidFill>
              <a:schemeClr val="tx2">
                <a:lumMod val="40000"/>
                <a:lumOff val="6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12192001" y="3637272"/>
            <a:ext cx="268927" cy="268927"/>
          </a:xfrm>
          <a:prstGeom prst="ellipse">
            <a:avLst/>
          </a:prstGeom>
          <a:solidFill>
            <a:srgbClr val="FFC000"/>
          </a:solidFill>
          <a:ln w="3810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0">
                    <a:srgbClr val="FFFFFF"/>
                  </a:gs>
                  <a:gs pos="100000">
                    <a:srgbClr val="FFFFFF"/>
                  </a:gs>
                </a:gsLst>
                <a:lin ang="5400000" scaled="0"/>
              </a:gradFill>
            </a:endParaRPr>
          </a:p>
        </p:txBody>
      </p:sp>
      <p:sp>
        <p:nvSpPr>
          <p:cNvPr id="10" name="Rounded Rectangle 9"/>
          <p:cNvSpPr/>
          <p:nvPr/>
        </p:nvSpPr>
        <p:spPr>
          <a:xfrm>
            <a:off x="12378841" y="5225785"/>
            <a:ext cx="13925761" cy="538716"/>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01010011 01111001 01101101 01101111 01101110 00100000 01110010 01110101 01101110 </a:t>
            </a:r>
            <a:r>
              <a:rPr lang="en-US" dirty="0">
                <a:solidFill>
                  <a:srgbClr val="FF0000"/>
                </a:solidFill>
              </a:rPr>
              <a:t>01110011</a:t>
            </a:r>
            <a:r>
              <a:rPr lang="en-US" dirty="0">
                <a:solidFill>
                  <a:prstClr val="white"/>
                </a:solidFill>
              </a:rPr>
              <a:t> 00100000 00110101 01101110 01101001 01101110 01100101 00100000 01010011 01101111 01100110 01110100 01110111 01100001 </a:t>
            </a:r>
            <a:r>
              <a:rPr lang="en-US" dirty="0">
                <a:solidFill>
                  <a:srgbClr val="FF0000"/>
                </a:solidFill>
              </a:rPr>
              <a:t>01110010</a:t>
            </a:r>
            <a:r>
              <a:rPr lang="en-US" dirty="0">
                <a:solidFill>
                  <a:prstClr val="white"/>
                </a:solidFill>
              </a:rPr>
              <a:t> 01100101 00100000 00111010 00101001 </a:t>
            </a:r>
          </a:p>
        </p:txBody>
      </p:sp>
      <p:sp>
        <p:nvSpPr>
          <p:cNvPr id="11" name="Rectangle 10"/>
          <p:cNvSpPr/>
          <p:nvPr/>
        </p:nvSpPr>
        <p:spPr>
          <a:xfrm>
            <a:off x="7283102" y="5223699"/>
            <a:ext cx="1368158" cy="540802"/>
          </a:xfrm>
          <a:prstGeom prst="rect">
            <a:avLst/>
          </a:prstGeom>
          <a:solidFill>
            <a:schemeClr val="accent4">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2" name="Picture 21" descr="AnnotationWarning2.png"/>
          <p:cNvPicPr>
            <a:picLocks noChangeAspect="1"/>
          </p:cNvPicPr>
          <p:nvPr/>
        </p:nvPicPr>
        <p:blipFill>
          <a:blip r:embed="rId6" cstate="print"/>
          <a:stretch>
            <a:fillRect/>
          </a:stretch>
        </p:blipFill>
        <p:spPr>
          <a:xfrm>
            <a:off x="7596630" y="5827349"/>
            <a:ext cx="741102" cy="741102"/>
          </a:xfrm>
          <a:prstGeom prst="rect">
            <a:avLst/>
          </a:prstGeom>
        </p:spPr>
      </p:pic>
      <p:sp>
        <p:nvSpPr>
          <p:cNvPr id="16" name="Freeform 7"/>
          <p:cNvSpPr>
            <a:spLocks noChangeAspect="1" noEditPoints="1"/>
          </p:cNvSpPr>
          <p:nvPr/>
        </p:nvSpPr>
        <p:spPr bwMode="auto">
          <a:xfrm>
            <a:off x="8248836" y="2150054"/>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00B0F0"/>
          </a:solidFill>
          <a:ln>
            <a:solidFill>
              <a:srgbClr val="00B0F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23" name="Freeform 7"/>
          <p:cNvSpPr>
            <a:spLocks noChangeAspect="1" noEditPoints="1"/>
          </p:cNvSpPr>
          <p:nvPr/>
        </p:nvSpPr>
        <p:spPr bwMode="auto">
          <a:xfrm>
            <a:off x="6178615" y="2150054"/>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0000"/>
          </a:solidFill>
          <a:ln>
            <a:solidFill>
              <a:srgbClr val="FF000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pic>
        <p:nvPicPr>
          <p:cNvPr id="15" name="Picture 14"/>
          <p:cNvPicPr>
            <a:picLocks noChangeAspect="1"/>
          </p:cNvPicPr>
          <p:nvPr/>
        </p:nvPicPr>
        <p:blipFill>
          <a:blip r:embed="rId7"/>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324611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repeatCount="indefinite" accel="50000" decel="50000" fill="hold" grpId="0" nodeType="clickEffect">
                                  <p:stCondLst>
                                    <p:cond delay="0"/>
                                  </p:stCondLst>
                                  <p:childTnLst>
                                    <p:animMotion origin="layout" path="M 2.5E-6 0 L -0.35261 -0.00023 " pathEditMode="relative" rAng="0" ptsTypes="AA">
                                      <p:cBhvr>
                                        <p:cTn id="6" dur="2000" fill="hold"/>
                                        <p:tgtEl>
                                          <p:spTgt spid="20"/>
                                        </p:tgtEl>
                                        <p:attrNameLst>
                                          <p:attrName>ppt_x</p:attrName>
                                          <p:attrName>ppt_y</p:attrName>
                                        </p:attrNameLst>
                                      </p:cBhvr>
                                      <p:rCtr x="-17630" y="-23"/>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000"/>
                            </p:stCondLst>
                            <p:childTnLst>
                              <p:par>
                                <p:cTn id="17" presetID="35" presetClass="path" presetSubtype="0" accel="50000" decel="50000" fill="hold" grpId="0" nodeType="afterEffect">
                                  <p:stCondLst>
                                    <p:cond delay="0"/>
                                  </p:stCondLst>
                                  <p:childTnLst>
                                    <p:animMotion origin="layout" path="M 1.66667E-6 2.59259E-6 L -1.12982 -0.00301 " pathEditMode="relative" rAng="0" ptsTypes="AA">
                                      <p:cBhvr>
                                        <p:cTn id="18" dur="5000" fill="hold"/>
                                        <p:tgtEl>
                                          <p:spTgt spid="10"/>
                                        </p:tgtEl>
                                        <p:attrNameLst>
                                          <p:attrName>ppt_x</p:attrName>
                                          <p:attrName>ppt_y</p:attrName>
                                        </p:attrNameLst>
                                      </p:cBhvr>
                                      <p:rCtr x="-56497" y="-162"/>
                                    </p:animMotion>
                                  </p:childTnLst>
                                </p:cTn>
                              </p:par>
                            </p:childTnLst>
                          </p:cTn>
                        </p:par>
                        <p:par>
                          <p:cTn id="19" fill="hold">
                            <p:stCondLst>
                              <p:cond delay="6000"/>
                            </p:stCondLst>
                            <p:childTnLst>
                              <p:par>
                                <p:cTn id="20" presetID="10" presetClass="entr" presetSubtype="0" repeatCount="indefinite" fill="hold" nodeType="afterEffect">
                                  <p:stCondLst>
                                    <p:cond delay="10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00000"/>
              </a:lnSpc>
            </a:pPr>
            <a:r>
              <a:rPr lang="ru-RU" dirty="0" smtClean="0"/>
              <a:t>Автоматизация задач управления </a:t>
            </a:r>
            <a:br>
              <a:rPr lang="ru-RU" dirty="0" smtClean="0"/>
            </a:br>
            <a:r>
              <a:rPr lang="ru-RU" dirty="0" smtClean="0"/>
              <a:t>безопасностью</a:t>
            </a:r>
            <a:endParaRPr lang="en-US" dirty="0"/>
          </a:p>
        </p:txBody>
      </p:sp>
      <p:sp>
        <p:nvSpPr>
          <p:cNvPr id="5" name="Content Placeholder 4"/>
          <p:cNvSpPr>
            <a:spLocks noGrp="1"/>
          </p:cNvSpPr>
          <p:nvPr>
            <p:ph sz="quarter" idx="10"/>
          </p:nvPr>
        </p:nvSpPr>
        <p:spPr>
          <a:xfrm>
            <a:off x="379413" y="2321294"/>
            <a:ext cx="11525250" cy="4357320"/>
          </a:xfrm>
        </p:spPr>
        <p:txBody>
          <a:bodyPr/>
          <a:lstStyle/>
          <a:p>
            <a:r>
              <a:rPr lang="ru-RU" dirty="0" smtClean="0"/>
              <a:t>Поддержка </a:t>
            </a:r>
            <a:r>
              <a:rPr lang="en-US" dirty="0" smtClean="0"/>
              <a:t>PowerShell </a:t>
            </a:r>
          </a:p>
          <a:p>
            <a:r>
              <a:rPr lang="ru-RU" dirty="0" smtClean="0"/>
              <a:t>Назначение задач по расписанию</a:t>
            </a:r>
            <a:endParaRPr lang="en-US" dirty="0" smtClean="0"/>
          </a:p>
          <a:p>
            <a:r>
              <a:rPr lang="ru-RU" dirty="0" smtClean="0"/>
              <a:t>Быстрое масштабирование</a:t>
            </a:r>
          </a:p>
          <a:p>
            <a:r>
              <a:rPr lang="ru-RU" dirty="0" smtClean="0"/>
              <a:t>Уменьшает возможность </a:t>
            </a:r>
          </a:p>
          <a:p>
            <a:pPr marL="0" indent="0">
              <a:buNone/>
            </a:pPr>
            <a:r>
              <a:rPr lang="ru-RU" dirty="0"/>
              <a:t> </a:t>
            </a:r>
            <a:r>
              <a:rPr lang="ru-RU" dirty="0" smtClean="0"/>
              <a:t>   ошибок персонала</a:t>
            </a:r>
          </a:p>
        </p:txBody>
      </p:sp>
      <p:sp>
        <p:nvSpPr>
          <p:cNvPr id="6" name="Freeform 207"/>
          <p:cNvSpPr>
            <a:spLocks noEditPoints="1"/>
          </p:cNvSpPr>
          <p:nvPr/>
        </p:nvSpPr>
        <p:spPr bwMode="gray">
          <a:xfrm>
            <a:off x="7552670" y="2321294"/>
            <a:ext cx="3543166" cy="2366063"/>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EC6B13"/>
          </a:solidFill>
          <a:ln>
            <a:noFill/>
          </a:ln>
          <a:extLst/>
        </p:spPr>
        <p:txBody>
          <a:bodyPr vert="horz" wrap="square" lIns="89619" tIns="44809" rIns="89619" bIns="44809" numCol="1" anchor="t" anchorCtr="0" compatLnSpc="1">
            <a:prstTxWarp prst="textNoShape">
              <a:avLst/>
            </a:prstTxWarp>
          </a:bodyPr>
          <a:lstStyle/>
          <a:p>
            <a:pPr defTabSz="896350"/>
            <a:endParaRPr lang="en-US" sz="2156" dirty="0">
              <a:solidFill>
                <a:prstClr val="black"/>
              </a:solidFill>
            </a:endParaRPr>
          </a:p>
        </p:txBody>
      </p:sp>
      <p:cxnSp>
        <p:nvCxnSpPr>
          <p:cNvPr id="10" name="Straight Connector 9"/>
          <p:cNvCxnSpPr/>
          <p:nvPr/>
        </p:nvCxnSpPr>
        <p:spPr>
          <a:xfrm flipH="1">
            <a:off x="7254455" y="4109082"/>
            <a:ext cx="759340" cy="19012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1" name="Hyper-V logo"/>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6371326" y="4257196"/>
            <a:ext cx="1009685" cy="1071374"/>
          </a:xfrm>
          <a:prstGeom prst="rect">
            <a:avLst/>
          </a:prstGeom>
          <a:noFill/>
          <a:ln>
            <a:noFill/>
          </a:ln>
        </p:spPr>
      </p:pic>
      <p:sp>
        <p:nvSpPr>
          <p:cNvPr id="12" name="Freeform 79"/>
          <p:cNvSpPr>
            <a:spLocks noEditPoints="1"/>
          </p:cNvSpPr>
          <p:nvPr/>
        </p:nvSpPr>
        <p:spPr bwMode="black">
          <a:xfrm>
            <a:off x="6583659" y="4420399"/>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BAD80A"/>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sp>
        <p:nvSpPr>
          <p:cNvPr id="13" name="Freeform 79"/>
          <p:cNvSpPr>
            <a:spLocks noEditPoints="1"/>
          </p:cNvSpPr>
          <p:nvPr/>
        </p:nvSpPr>
        <p:spPr bwMode="black">
          <a:xfrm>
            <a:off x="7001608" y="3078450"/>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7030A0"/>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cxnSp>
        <p:nvCxnSpPr>
          <p:cNvPr id="14" name="Straight Connector 13"/>
          <p:cNvCxnSpPr>
            <a:endCxn id="15" idx="16"/>
          </p:cNvCxnSpPr>
          <p:nvPr/>
        </p:nvCxnSpPr>
        <p:spPr>
          <a:xfrm>
            <a:off x="10123485" y="4109083"/>
            <a:ext cx="986364" cy="57035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Freeform 79"/>
          <p:cNvSpPr>
            <a:spLocks noEditPoints="1"/>
          </p:cNvSpPr>
          <p:nvPr/>
        </p:nvSpPr>
        <p:spPr bwMode="black">
          <a:xfrm rot="16200000">
            <a:off x="10713033" y="4464358"/>
            <a:ext cx="1003608" cy="1245373"/>
          </a:xfrm>
          <a:custGeom>
            <a:avLst/>
            <a:gdLst>
              <a:gd name="T0" fmla="*/ 277 w 277"/>
              <a:gd name="T1" fmla="*/ 171 h 344"/>
              <a:gd name="T2" fmla="*/ 277 w 277"/>
              <a:gd name="T3" fmla="*/ 251 h 344"/>
              <a:gd name="T4" fmla="*/ 274 w 277"/>
              <a:gd name="T5" fmla="*/ 258 h 344"/>
              <a:gd name="T6" fmla="*/ 251 w 277"/>
              <a:gd name="T7" fmla="*/ 280 h 344"/>
              <a:gd name="T8" fmla="*/ 251 w 277"/>
              <a:gd name="T9" fmla="*/ 295 h 344"/>
              <a:gd name="T10" fmla="*/ 248 w 277"/>
              <a:gd name="T11" fmla="*/ 302 h 344"/>
              <a:gd name="T12" fmla="*/ 241 w 277"/>
              <a:gd name="T13" fmla="*/ 305 h 344"/>
              <a:gd name="T14" fmla="*/ 10 w 277"/>
              <a:gd name="T15" fmla="*/ 305 h 344"/>
              <a:gd name="T16" fmla="*/ 3 w 277"/>
              <a:gd name="T17" fmla="*/ 302 h 344"/>
              <a:gd name="T18" fmla="*/ 0 w 277"/>
              <a:gd name="T19" fmla="*/ 295 h 344"/>
              <a:gd name="T20" fmla="*/ 0 w 277"/>
              <a:gd name="T21" fmla="*/ 9 h 344"/>
              <a:gd name="T22" fmla="*/ 3 w 277"/>
              <a:gd name="T23" fmla="*/ 2 h 344"/>
              <a:gd name="T24" fmla="*/ 10 w 277"/>
              <a:gd name="T25" fmla="*/ 0 h 344"/>
              <a:gd name="T26" fmla="*/ 241 w 277"/>
              <a:gd name="T27" fmla="*/ 0 h 344"/>
              <a:gd name="T28" fmla="*/ 248 w 277"/>
              <a:gd name="T29" fmla="*/ 2 h 344"/>
              <a:gd name="T30" fmla="*/ 251 w 277"/>
              <a:gd name="T31" fmla="*/ 9 h 344"/>
              <a:gd name="T32" fmla="*/ 251 w 277"/>
              <a:gd name="T33" fmla="*/ 143 h 344"/>
              <a:gd name="T34" fmla="*/ 274 w 277"/>
              <a:gd name="T35" fmla="*/ 164 h 344"/>
              <a:gd name="T36" fmla="*/ 277 w 277"/>
              <a:gd name="T37" fmla="*/ 171 h 344"/>
              <a:gd name="T38" fmla="*/ 3 w 277"/>
              <a:gd name="T39" fmla="*/ 2 h 344"/>
              <a:gd name="T40" fmla="*/ 0 w 277"/>
              <a:gd name="T41" fmla="*/ 9 h 344"/>
              <a:gd name="T42" fmla="*/ 0 w 277"/>
              <a:gd name="T43" fmla="*/ 295 h 344"/>
              <a:gd name="T44" fmla="*/ 3 w 277"/>
              <a:gd name="T45" fmla="*/ 302 h 344"/>
              <a:gd name="T46" fmla="*/ 10 w 277"/>
              <a:gd name="T47" fmla="*/ 305 h 344"/>
              <a:gd name="T48" fmla="*/ 199 w 277"/>
              <a:gd name="T49" fmla="*/ 305 h 344"/>
              <a:gd name="T50" fmla="*/ 199 w 277"/>
              <a:gd name="T51" fmla="*/ 191 h 344"/>
              <a:gd name="T52" fmla="*/ 216 w 277"/>
              <a:gd name="T53" fmla="*/ 171 h 344"/>
              <a:gd name="T54" fmla="*/ 222 w 277"/>
              <a:gd name="T55" fmla="*/ 155 h 344"/>
              <a:gd name="T56" fmla="*/ 222 w 277"/>
              <a:gd name="T57" fmla="*/ 56 h 344"/>
              <a:gd name="T58" fmla="*/ 202 w 277"/>
              <a:gd name="T59" fmla="*/ 32 h 344"/>
              <a:gd name="T60" fmla="*/ 31 w 277"/>
              <a:gd name="T61" fmla="*/ 0 h 344"/>
              <a:gd name="T62" fmla="*/ 10 w 277"/>
              <a:gd name="T63" fmla="*/ 0 h 344"/>
              <a:gd name="T64" fmla="*/ 3 w 277"/>
              <a:gd name="T65" fmla="*/ 2 h 344"/>
              <a:gd name="T66" fmla="*/ 200 w 277"/>
              <a:gd name="T67" fmla="*/ 47 h 344"/>
              <a:gd name="T68" fmla="*/ 11 w 277"/>
              <a:gd name="T69" fmla="*/ 11 h 344"/>
              <a:gd name="T70" fmla="*/ 4 w 277"/>
              <a:gd name="T71" fmla="*/ 13 h 344"/>
              <a:gd name="T72" fmla="*/ 0 w 277"/>
              <a:gd name="T73" fmla="*/ 20 h 344"/>
              <a:gd name="T74" fmla="*/ 0 w 277"/>
              <a:gd name="T75" fmla="*/ 302 h 344"/>
              <a:gd name="T76" fmla="*/ 8 w 277"/>
              <a:gd name="T77" fmla="*/ 311 h 344"/>
              <a:gd name="T78" fmla="*/ 173 w 277"/>
              <a:gd name="T79" fmla="*/ 343 h 344"/>
              <a:gd name="T80" fmla="*/ 181 w 277"/>
              <a:gd name="T81" fmla="*/ 341 h 344"/>
              <a:gd name="T82" fmla="*/ 184 w 277"/>
              <a:gd name="T83" fmla="*/ 334 h 344"/>
              <a:gd name="T84" fmla="*/ 184 w 277"/>
              <a:gd name="T85" fmla="*/ 185 h 344"/>
              <a:gd name="T86" fmla="*/ 205 w 277"/>
              <a:gd name="T87" fmla="*/ 161 h 344"/>
              <a:gd name="T88" fmla="*/ 207 w 277"/>
              <a:gd name="T89" fmla="*/ 155 h 344"/>
              <a:gd name="T90" fmla="*/ 207 w 277"/>
              <a:gd name="T91" fmla="*/ 56 h 344"/>
              <a:gd name="T92" fmla="*/ 200 w 277"/>
              <a:gd name="T93" fmla="*/ 4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7" h="344">
                <a:moveTo>
                  <a:pt x="277" y="171"/>
                </a:moveTo>
                <a:cubicBezTo>
                  <a:pt x="277" y="251"/>
                  <a:pt x="277" y="251"/>
                  <a:pt x="277" y="251"/>
                </a:cubicBezTo>
                <a:cubicBezTo>
                  <a:pt x="277" y="254"/>
                  <a:pt x="276" y="256"/>
                  <a:pt x="274" y="258"/>
                </a:cubicBezTo>
                <a:cubicBezTo>
                  <a:pt x="251" y="280"/>
                  <a:pt x="251" y="280"/>
                  <a:pt x="251" y="280"/>
                </a:cubicBezTo>
                <a:cubicBezTo>
                  <a:pt x="251" y="295"/>
                  <a:pt x="251" y="295"/>
                  <a:pt x="251" y="295"/>
                </a:cubicBezTo>
                <a:cubicBezTo>
                  <a:pt x="251" y="298"/>
                  <a:pt x="250" y="300"/>
                  <a:pt x="248" y="302"/>
                </a:cubicBezTo>
                <a:cubicBezTo>
                  <a:pt x="246" y="304"/>
                  <a:pt x="244" y="305"/>
                  <a:pt x="241" y="305"/>
                </a:cubicBezTo>
                <a:cubicBezTo>
                  <a:pt x="10" y="305"/>
                  <a:pt x="10" y="305"/>
                  <a:pt x="10" y="305"/>
                </a:cubicBezTo>
                <a:cubicBezTo>
                  <a:pt x="7" y="305"/>
                  <a:pt x="5" y="304"/>
                  <a:pt x="3" y="302"/>
                </a:cubicBezTo>
                <a:cubicBezTo>
                  <a:pt x="1" y="300"/>
                  <a:pt x="0" y="298"/>
                  <a:pt x="0" y="295"/>
                </a:cubicBezTo>
                <a:cubicBezTo>
                  <a:pt x="0" y="9"/>
                  <a:pt x="0" y="9"/>
                  <a:pt x="0" y="9"/>
                </a:cubicBezTo>
                <a:cubicBezTo>
                  <a:pt x="0" y="6"/>
                  <a:pt x="1" y="4"/>
                  <a:pt x="3" y="2"/>
                </a:cubicBezTo>
                <a:cubicBezTo>
                  <a:pt x="5" y="1"/>
                  <a:pt x="7" y="0"/>
                  <a:pt x="10" y="0"/>
                </a:cubicBezTo>
                <a:cubicBezTo>
                  <a:pt x="241" y="0"/>
                  <a:pt x="241" y="0"/>
                  <a:pt x="241" y="0"/>
                </a:cubicBezTo>
                <a:cubicBezTo>
                  <a:pt x="244" y="0"/>
                  <a:pt x="246" y="1"/>
                  <a:pt x="248" y="2"/>
                </a:cubicBezTo>
                <a:cubicBezTo>
                  <a:pt x="250" y="4"/>
                  <a:pt x="251" y="6"/>
                  <a:pt x="251" y="9"/>
                </a:cubicBezTo>
                <a:cubicBezTo>
                  <a:pt x="251" y="143"/>
                  <a:pt x="251" y="143"/>
                  <a:pt x="251" y="143"/>
                </a:cubicBezTo>
                <a:cubicBezTo>
                  <a:pt x="274" y="164"/>
                  <a:pt x="274" y="164"/>
                  <a:pt x="274" y="164"/>
                </a:cubicBezTo>
                <a:cubicBezTo>
                  <a:pt x="276" y="166"/>
                  <a:pt x="277" y="169"/>
                  <a:pt x="277" y="171"/>
                </a:cubicBezTo>
                <a:close/>
                <a:moveTo>
                  <a:pt x="3" y="2"/>
                </a:moveTo>
                <a:cubicBezTo>
                  <a:pt x="1" y="4"/>
                  <a:pt x="0" y="6"/>
                  <a:pt x="0" y="9"/>
                </a:cubicBezTo>
                <a:cubicBezTo>
                  <a:pt x="0" y="295"/>
                  <a:pt x="0" y="295"/>
                  <a:pt x="0" y="295"/>
                </a:cubicBezTo>
                <a:cubicBezTo>
                  <a:pt x="0" y="298"/>
                  <a:pt x="1" y="300"/>
                  <a:pt x="3" y="302"/>
                </a:cubicBezTo>
                <a:cubicBezTo>
                  <a:pt x="5" y="304"/>
                  <a:pt x="7" y="305"/>
                  <a:pt x="10" y="305"/>
                </a:cubicBezTo>
                <a:cubicBezTo>
                  <a:pt x="199" y="305"/>
                  <a:pt x="199" y="305"/>
                  <a:pt x="199" y="305"/>
                </a:cubicBezTo>
                <a:cubicBezTo>
                  <a:pt x="199" y="191"/>
                  <a:pt x="199" y="191"/>
                  <a:pt x="199" y="191"/>
                </a:cubicBezTo>
                <a:cubicBezTo>
                  <a:pt x="204" y="185"/>
                  <a:pt x="216" y="171"/>
                  <a:pt x="216" y="171"/>
                </a:cubicBezTo>
                <a:cubicBezTo>
                  <a:pt x="220" y="166"/>
                  <a:pt x="222" y="161"/>
                  <a:pt x="222" y="155"/>
                </a:cubicBezTo>
                <a:cubicBezTo>
                  <a:pt x="222" y="56"/>
                  <a:pt x="222" y="56"/>
                  <a:pt x="222" y="56"/>
                </a:cubicBezTo>
                <a:cubicBezTo>
                  <a:pt x="222" y="44"/>
                  <a:pt x="214" y="35"/>
                  <a:pt x="202" y="32"/>
                </a:cubicBezTo>
                <a:cubicBezTo>
                  <a:pt x="31" y="0"/>
                  <a:pt x="31" y="0"/>
                  <a:pt x="31" y="0"/>
                </a:cubicBezTo>
                <a:cubicBezTo>
                  <a:pt x="10" y="0"/>
                  <a:pt x="10" y="0"/>
                  <a:pt x="10" y="0"/>
                </a:cubicBezTo>
                <a:cubicBezTo>
                  <a:pt x="7" y="0"/>
                  <a:pt x="5" y="1"/>
                  <a:pt x="3" y="2"/>
                </a:cubicBezTo>
                <a:close/>
                <a:moveTo>
                  <a:pt x="200" y="47"/>
                </a:moveTo>
                <a:cubicBezTo>
                  <a:pt x="11" y="11"/>
                  <a:pt x="11" y="11"/>
                  <a:pt x="11" y="11"/>
                </a:cubicBezTo>
                <a:cubicBezTo>
                  <a:pt x="9" y="10"/>
                  <a:pt x="6" y="11"/>
                  <a:pt x="4" y="13"/>
                </a:cubicBezTo>
                <a:cubicBezTo>
                  <a:pt x="2" y="14"/>
                  <a:pt x="0" y="17"/>
                  <a:pt x="0" y="20"/>
                </a:cubicBezTo>
                <a:cubicBezTo>
                  <a:pt x="0" y="302"/>
                  <a:pt x="0" y="302"/>
                  <a:pt x="0" y="302"/>
                </a:cubicBezTo>
                <a:cubicBezTo>
                  <a:pt x="0" y="307"/>
                  <a:pt x="4" y="311"/>
                  <a:pt x="8" y="311"/>
                </a:cubicBezTo>
                <a:cubicBezTo>
                  <a:pt x="173" y="343"/>
                  <a:pt x="173" y="343"/>
                  <a:pt x="173" y="343"/>
                </a:cubicBezTo>
                <a:cubicBezTo>
                  <a:pt x="176" y="344"/>
                  <a:pt x="179" y="343"/>
                  <a:pt x="181" y="341"/>
                </a:cubicBezTo>
                <a:cubicBezTo>
                  <a:pt x="183" y="339"/>
                  <a:pt x="184" y="337"/>
                  <a:pt x="184" y="334"/>
                </a:cubicBezTo>
                <a:cubicBezTo>
                  <a:pt x="184" y="185"/>
                  <a:pt x="184" y="185"/>
                  <a:pt x="184" y="185"/>
                </a:cubicBezTo>
                <a:cubicBezTo>
                  <a:pt x="205" y="161"/>
                  <a:pt x="205" y="161"/>
                  <a:pt x="205" y="161"/>
                </a:cubicBezTo>
                <a:cubicBezTo>
                  <a:pt x="206" y="159"/>
                  <a:pt x="207" y="157"/>
                  <a:pt x="207" y="155"/>
                </a:cubicBezTo>
                <a:cubicBezTo>
                  <a:pt x="207" y="56"/>
                  <a:pt x="207" y="56"/>
                  <a:pt x="207" y="56"/>
                </a:cubicBezTo>
                <a:cubicBezTo>
                  <a:pt x="207" y="51"/>
                  <a:pt x="204" y="48"/>
                  <a:pt x="200" y="47"/>
                </a:cubicBezTo>
                <a:close/>
              </a:path>
            </a:pathLst>
          </a:custGeom>
          <a:solidFill>
            <a:schemeClr val="accent6">
              <a:lumMod val="40000"/>
              <a:lumOff val="60000"/>
            </a:schemeClr>
          </a:solidFill>
          <a:ln>
            <a:noFill/>
          </a:ln>
          <a:extLst/>
        </p:spPr>
        <p:txBody>
          <a:bodyPr vert="horz" wrap="square" lIns="80666" tIns="40334" rIns="80666" bIns="40334" numCol="1" anchor="t" anchorCtr="0" compatLnSpc="1">
            <a:prstTxWarp prst="textNoShape">
              <a:avLst/>
            </a:prstTxWarp>
          </a:bodyPr>
          <a:lstStyle/>
          <a:p>
            <a:pPr defTabSz="896350"/>
            <a:endParaRPr lang="en-US" sz="2353" dirty="0">
              <a:solidFill>
                <a:prstClr val="black"/>
              </a:solidFill>
            </a:endParaRPr>
          </a:p>
        </p:txBody>
      </p:sp>
      <p:sp>
        <p:nvSpPr>
          <p:cNvPr id="16" name="Freeform 79"/>
          <p:cNvSpPr>
            <a:spLocks noEditPoints="1"/>
          </p:cNvSpPr>
          <p:nvPr/>
        </p:nvSpPr>
        <p:spPr bwMode="black">
          <a:xfrm>
            <a:off x="10931451" y="4770649"/>
            <a:ext cx="551062" cy="74496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6">
              <a:lumMod val="75000"/>
            </a:schemeClr>
          </a:solidFill>
          <a:ln>
            <a:noFill/>
          </a:ln>
        </p:spPr>
        <p:txBody>
          <a:bodyPr vert="horz" wrap="square" lIns="80658" tIns="40329" rIns="80658" bIns="40329" numCol="1" anchor="t" anchorCtr="0" compatLnSpc="1">
            <a:prstTxWarp prst="textNoShape">
              <a:avLst/>
            </a:prstTxWarp>
          </a:bodyPr>
          <a:lstStyle/>
          <a:p>
            <a:pPr defTabSz="895841"/>
            <a:endParaRPr lang="en-US" sz="2353" dirty="0">
              <a:solidFill>
                <a:prstClr val="black"/>
              </a:solidFill>
            </a:endParaRPr>
          </a:p>
        </p:txBody>
      </p:sp>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10112" y="3160599"/>
            <a:ext cx="1413089" cy="560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7" name="Freeform 7"/>
          <p:cNvSpPr>
            <a:spLocks noChangeAspect="1" noEditPoints="1"/>
          </p:cNvSpPr>
          <p:nvPr/>
        </p:nvSpPr>
        <p:spPr bwMode="auto">
          <a:xfrm>
            <a:off x="9451232" y="1504228"/>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00B0F0"/>
          </a:solidFill>
          <a:ln>
            <a:solidFill>
              <a:srgbClr val="00B0F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sp>
        <p:nvSpPr>
          <p:cNvPr id="19" name="Freeform 7"/>
          <p:cNvSpPr>
            <a:spLocks noChangeAspect="1" noEditPoints="1"/>
          </p:cNvSpPr>
          <p:nvPr/>
        </p:nvSpPr>
        <p:spPr bwMode="auto">
          <a:xfrm>
            <a:off x="7381011" y="1504228"/>
            <a:ext cx="1644604" cy="794827"/>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rgbClr val="FF0000"/>
          </a:solidFill>
          <a:ln>
            <a:solidFill>
              <a:srgbClr val="FF0000"/>
            </a:solidFill>
          </a:ln>
          <a:extLst/>
        </p:spPr>
        <p:txBody>
          <a:bodyPr vert="horz" wrap="square" lIns="87845" tIns="43923" rIns="87845" bIns="43923" numCol="1" anchor="t" anchorCtr="0" compatLnSpc="1">
            <a:prstTxWarp prst="textNoShape">
              <a:avLst/>
            </a:prstTxWarp>
          </a:bodyPr>
          <a:lstStyle/>
          <a:p>
            <a:endParaRPr lang="en-US" sz="1728" dirty="0">
              <a:solidFill>
                <a:srgbClr val="FFFFFF"/>
              </a:solidFill>
            </a:endParaRPr>
          </a:p>
        </p:txBody>
      </p:sp>
      <p:pic>
        <p:nvPicPr>
          <p:cNvPr id="20" name="Picture 19"/>
          <p:cNvPicPr>
            <a:picLocks noChangeAspect="1"/>
          </p:cNvPicPr>
          <p:nvPr/>
        </p:nvPicPr>
        <p:blipFill>
          <a:blip r:embed="rId6"/>
          <a:stretch>
            <a:fillRect/>
          </a:stretch>
        </p:blipFill>
        <p:spPr>
          <a:xfrm>
            <a:off x="11431840" y="119221"/>
            <a:ext cx="657379" cy="778851"/>
          </a:xfrm>
          <a:prstGeom prst="rect">
            <a:avLst/>
          </a:prstGeom>
        </p:spPr>
      </p:pic>
    </p:spTree>
    <p:extLst>
      <p:ext uri="{BB962C8B-B14F-4D97-AF65-F5344CB8AC3E}">
        <p14:creationId xmlns:p14="http://schemas.microsoft.com/office/powerpoint/2010/main" val="257116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afterEffect">
                                  <p:stCondLst>
                                    <p:cond delay="0"/>
                                  </p:stCondLst>
                                  <p:childTnLst>
                                    <p:animScale>
                                      <p:cBhvr>
                                        <p:cTn id="6" dur="750" fill="hold"/>
                                        <p:tgtEl>
                                          <p:spTgt spid="18"/>
                                        </p:tgtEl>
                                      </p:cBhvr>
                                      <p:by x="150000" y="150000"/>
                                    </p:animScale>
                                  </p:childTnLst>
                                </p:cTn>
                              </p:par>
                              <p:par>
                                <p:cTn id="7" presetID="6" presetClass="emph" presetSubtype="0" autoRev="1" fill="hold" grpId="0" nodeType="withEffect">
                                  <p:stCondLst>
                                    <p:cond delay="0"/>
                                  </p:stCondLst>
                                  <p:childTnLst>
                                    <p:animScale>
                                      <p:cBhvr>
                                        <p:cTn id="8" dur="750" fill="hold"/>
                                        <p:tgtEl>
                                          <p:spTgt spid="13"/>
                                        </p:tgtEl>
                                      </p:cBhvr>
                                      <p:by x="150000" y="150000"/>
                                    </p:animScale>
                                  </p:childTnLst>
                                </p:cTn>
                              </p:par>
                            </p:childTnLst>
                          </p:cTn>
                        </p:par>
                        <p:par>
                          <p:cTn id="9" fill="hold">
                            <p:stCondLst>
                              <p:cond delay="1500"/>
                            </p:stCondLst>
                            <p:childTnLst>
                              <p:par>
                                <p:cTn id="10" presetID="6" presetClass="emph" presetSubtype="0" autoRev="1" fill="hold" nodeType="afterEffect">
                                  <p:stCondLst>
                                    <p:cond delay="0"/>
                                  </p:stCondLst>
                                  <p:childTnLst>
                                    <p:animScale>
                                      <p:cBhvr>
                                        <p:cTn id="11" dur="750" fill="hold"/>
                                        <p:tgtEl>
                                          <p:spTgt spid="18"/>
                                        </p:tgtEl>
                                      </p:cBhvr>
                                      <p:by x="150000" y="150000"/>
                                    </p:animScale>
                                  </p:childTnLst>
                                </p:cTn>
                              </p:par>
                              <p:par>
                                <p:cTn id="12" presetID="6" presetClass="emph" presetSubtype="0" autoRev="1" fill="hold" grpId="0" nodeType="withEffect">
                                  <p:stCondLst>
                                    <p:cond delay="0"/>
                                  </p:stCondLst>
                                  <p:childTnLst>
                                    <p:animScale>
                                      <p:cBhvr>
                                        <p:cTn id="13" dur="750" fill="hold"/>
                                        <p:tgtEl>
                                          <p:spTgt spid="12"/>
                                        </p:tgtEl>
                                      </p:cBhvr>
                                      <p:by x="150000" y="150000"/>
                                    </p:animScale>
                                  </p:childTnLst>
                                </p:cTn>
                              </p:par>
                            </p:childTnLst>
                          </p:cTn>
                        </p:par>
                        <p:par>
                          <p:cTn id="14" fill="hold">
                            <p:stCondLst>
                              <p:cond delay="3000"/>
                            </p:stCondLst>
                            <p:childTnLst>
                              <p:par>
                                <p:cTn id="15" presetID="6" presetClass="emph" presetSubtype="0" autoRev="1" fill="hold" nodeType="afterEffect">
                                  <p:stCondLst>
                                    <p:cond delay="0"/>
                                  </p:stCondLst>
                                  <p:childTnLst>
                                    <p:animScale>
                                      <p:cBhvr>
                                        <p:cTn id="16" dur="750" fill="hold"/>
                                        <p:tgtEl>
                                          <p:spTgt spid="18"/>
                                        </p:tgtEl>
                                      </p:cBhvr>
                                      <p:by x="150000" y="150000"/>
                                    </p:animScale>
                                  </p:childTnLst>
                                </p:cTn>
                              </p:par>
                              <p:par>
                                <p:cTn id="17" presetID="6" presetClass="emph" presetSubtype="0" autoRev="1" fill="hold" grpId="0" nodeType="withEffect">
                                  <p:stCondLst>
                                    <p:cond delay="0"/>
                                  </p:stCondLst>
                                  <p:childTnLst>
                                    <p:animScale>
                                      <p:cBhvr>
                                        <p:cTn id="18" dur="750" fill="hold"/>
                                        <p:tgtEl>
                                          <p:spTgt spid="16"/>
                                        </p:tgtEl>
                                      </p:cBhvr>
                                      <p:by x="150000" y="150000"/>
                                    </p:animScale>
                                  </p:childTnLst>
                                </p:cTn>
                              </p:par>
                            </p:childTnLst>
                          </p:cTn>
                        </p:par>
                        <p:par>
                          <p:cTn id="19" fill="hold">
                            <p:stCondLst>
                              <p:cond delay="4500"/>
                            </p:stCondLst>
                            <p:childTnLst>
                              <p:par>
                                <p:cTn id="20" presetID="6" presetClass="emph" presetSubtype="0" autoRev="1" fill="hold" nodeType="afterEffect">
                                  <p:stCondLst>
                                    <p:cond delay="0"/>
                                  </p:stCondLst>
                                  <p:childTnLst>
                                    <p:animScale>
                                      <p:cBhvr>
                                        <p:cTn id="21" dur="750" fill="hold"/>
                                        <p:tgtEl>
                                          <p:spTgt spid="18"/>
                                        </p:tgtEl>
                                      </p:cBhvr>
                                      <p:by x="150000" y="150000"/>
                                    </p:animScale>
                                  </p:childTnLst>
                                </p:cTn>
                              </p:par>
                              <p:par>
                                <p:cTn id="22" presetID="6" presetClass="emph" presetSubtype="0" autoRev="1" fill="hold" grpId="1" nodeType="withEffect">
                                  <p:stCondLst>
                                    <p:cond delay="0"/>
                                  </p:stCondLst>
                                  <p:childTnLst>
                                    <p:animScale>
                                      <p:cBhvr>
                                        <p:cTn id="23" dur="750" fill="hold"/>
                                        <p:tgtEl>
                                          <p:spTgt spid="13"/>
                                        </p:tgtEl>
                                      </p:cBhvr>
                                      <p:by x="150000" y="150000"/>
                                    </p:animScale>
                                  </p:childTnLst>
                                </p:cTn>
                              </p:par>
                            </p:childTnLst>
                          </p:cTn>
                        </p:par>
                        <p:par>
                          <p:cTn id="24" fill="hold">
                            <p:stCondLst>
                              <p:cond delay="6000"/>
                            </p:stCondLst>
                            <p:childTnLst>
                              <p:par>
                                <p:cTn id="25" presetID="6" presetClass="emph" presetSubtype="0" autoRev="1" fill="hold" nodeType="afterEffect">
                                  <p:stCondLst>
                                    <p:cond delay="0"/>
                                  </p:stCondLst>
                                  <p:childTnLst>
                                    <p:animScale>
                                      <p:cBhvr>
                                        <p:cTn id="26" dur="750" fill="hold"/>
                                        <p:tgtEl>
                                          <p:spTgt spid="18"/>
                                        </p:tgtEl>
                                      </p:cBhvr>
                                      <p:by x="150000" y="150000"/>
                                    </p:animScale>
                                  </p:childTnLst>
                                </p:cTn>
                              </p:par>
                              <p:par>
                                <p:cTn id="27" presetID="6" presetClass="emph" presetSubtype="0" autoRev="1" fill="hold" grpId="1" nodeType="withEffect">
                                  <p:stCondLst>
                                    <p:cond delay="0"/>
                                  </p:stCondLst>
                                  <p:childTnLst>
                                    <p:animScale>
                                      <p:cBhvr>
                                        <p:cTn id="28" dur="750" fill="hold"/>
                                        <p:tgtEl>
                                          <p:spTgt spid="12"/>
                                        </p:tgtEl>
                                      </p:cBhvr>
                                      <p:by x="150000" y="150000"/>
                                    </p:animScale>
                                  </p:childTnLst>
                                </p:cTn>
                              </p:par>
                            </p:childTnLst>
                          </p:cTn>
                        </p:par>
                        <p:par>
                          <p:cTn id="29" fill="hold">
                            <p:stCondLst>
                              <p:cond delay="7500"/>
                            </p:stCondLst>
                            <p:childTnLst>
                              <p:par>
                                <p:cTn id="30" presetID="6" presetClass="emph" presetSubtype="0" autoRev="1" fill="hold" nodeType="afterEffect">
                                  <p:stCondLst>
                                    <p:cond delay="0"/>
                                  </p:stCondLst>
                                  <p:childTnLst>
                                    <p:animScale>
                                      <p:cBhvr>
                                        <p:cTn id="31" dur="750" fill="hold"/>
                                        <p:tgtEl>
                                          <p:spTgt spid="18"/>
                                        </p:tgtEl>
                                      </p:cBhvr>
                                      <p:by x="150000" y="150000"/>
                                    </p:animScale>
                                  </p:childTnLst>
                                </p:cTn>
                              </p:par>
                              <p:par>
                                <p:cTn id="32" presetID="6" presetClass="emph" presetSubtype="0" autoRev="1" fill="hold" grpId="1" nodeType="withEffect">
                                  <p:stCondLst>
                                    <p:cond delay="0"/>
                                  </p:stCondLst>
                                  <p:childTnLst>
                                    <p:animScale>
                                      <p:cBhvr>
                                        <p:cTn id="33" dur="750" fill="hold"/>
                                        <p:tgtEl>
                                          <p:spTgt spid="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6" grpId="0" animBg="1"/>
      <p:bldP spid="16" grpId="1"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docProps/app.xml><?xml version="1.0" encoding="utf-8"?>
<Properties xmlns="http://schemas.openxmlformats.org/officeDocument/2006/extended-properties" xmlns:vt="http://schemas.openxmlformats.org/officeDocument/2006/docPropsVTypes">
  <TotalTime>0</TotalTime>
  <Words>2311</Words>
  <Application>Microsoft Office PowerPoint</Application>
  <PresentationFormat>Широкоэкранный</PresentationFormat>
  <Paragraphs>269</Paragraphs>
  <Slides>23</Slides>
  <Notes>16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23</vt:i4>
      </vt:variant>
    </vt:vector>
  </HeadingPairs>
  <TitlesOfParts>
    <vt:vector size="31" baseType="lpstr">
      <vt:lpstr>Arial</vt:lpstr>
      <vt:lpstr>Calibri</vt:lpstr>
      <vt:lpstr>Segoe UI</vt:lpstr>
      <vt:lpstr>Segoe UI Light</vt:lpstr>
      <vt:lpstr>Times New Roman</vt:lpstr>
      <vt:lpstr>Wingdings</vt:lpstr>
      <vt:lpstr>1_Office Theme</vt:lpstr>
      <vt:lpstr>2_Office Theme</vt:lpstr>
      <vt:lpstr>Презентация PowerPoint</vt:lpstr>
      <vt:lpstr>О 5nine Software</vt:lpstr>
      <vt:lpstr>Автоматическая и немедленная защита виртуальной среды</vt:lpstr>
      <vt:lpstr>Как обеспечивается безопасность на уровне гипервизора</vt:lpstr>
      <vt:lpstr>Защита на уровне хоста Hyper-V при помощи МСЭ, Антивируса и IDS</vt:lpstr>
      <vt:lpstr>Best Practice Используйте единый МСЭ для всех ВМ</vt:lpstr>
      <vt:lpstr>Быстрое АВ сканирование без влияния на производительность</vt:lpstr>
      <vt:lpstr>Активное обнаружение угрозы вторжения</vt:lpstr>
      <vt:lpstr>Автоматизация задач управления  безопасностью</vt:lpstr>
      <vt:lpstr>5nine Cloud Security</vt:lpstr>
      <vt:lpstr>Безопасность для ЦОД с высокой доступностью</vt:lpstr>
      <vt:lpstr>Защита от входящих, исходящих и внутренних  угроз</vt:lpstr>
      <vt:lpstr>Расширенная платформа для аналитики</vt:lpstr>
      <vt:lpstr>Azure Pack (WAP) Extension</vt:lpstr>
      <vt:lpstr>Управление ВМ в 5nine Cloud Security WAP Extension </vt:lpstr>
      <vt:lpstr>Управление МСЭ в 5nine Cloud Security WAP Extension </vt:lpstr>
      <vt:lpstr>Управление СОВ в 5nine Cloud Security WAP Extension </vt:lpstr>
      <vt:lpstr>Best Practice Изолируйте всех и управляйте                   ресурсами</vt:lpstr>
      <vt:lpstr>Best Practice Избегайте аппаратных средств для обеспечения               безопасности виртуальной среды</vt:lpstr>
      <vt:lpstr>Best Practice Не доверяйте пользователям</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2015-10-14T13:31:03Z</dcterms:created>
  <dcterms:modified xsi:type="dcterms:W3CDTF">2015-11-19T13:30:59Z</dcterms:modified>
</cp:coreProperties>
</file>