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289" r:id="rId2"/>
    <p:sldId id="407" r:id="rId3"/>
    <p:sldId id="430" r:id="rId4"/>
    <p:sldId id="417" r:id="rId5"/>
    <p:sldId id="418" r:id="rId6"/>
    <p:sldId id="419" r:id="rId7"/>
    <p:sldId id="421" r:id="rId8"/>
    <p:sldId id="420" r:id="rId9"/>
    <p:sldId id="424" r:id="rId10"/>
    <p:sldId id="422" r:id="rId11"/>
    <p:sldId id="427" r:id="rId12"/>
    <p:sldId id="425" r:id="rId13"/>
    <p:sldId id="428" r:id="rId14"/>
    <p:sldId id="429" r:id="rId15"/>
    <p:sldId id="426" r:id="rId16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CC3300"/>
    <a:srgbClr val="FFFF00"/>
    <a:srgbClr val="FFCC00"/>
    <a:srgbClr val="800000"/>
    <a:srgbClr val="FF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0323" autoAdjust="0"/>
  </p:normalViewPr>
  <p:slideViewPr>
    <p:cSldViewPr snapToGrid="0">
      <p:cViewPr>
        <p:scale>
          <a:sx n="80" d="100"/>
          <a:sy n="80" d="100"/>
        </p:scale>
        <p:origin x="-2418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96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КЭС-энергетические решения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B6BCA38-021E-4C4A-A4AB-35FAA68B1E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410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КЭС-энергетические решения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8E39BF9-D0C1-4F13-B65B-BEF44EF953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306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/>
          <a:lstStyle/>
          <a:p>
            <a:pPr eaLnBrk="1" hangingPunct="1">
              <a:lnSpc>
                <a:spcPct val="80000"/>
              </a:lnSpc>
            </a:pPr>
            <a:endParaRPr lang="ru-RU" altLang="ru-RU" sz="900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6794986A-930E-4459-B6B5-4F62BA77659E}" type="slidenum">
              <a:rPr lang="ru-RU" altLang="ru-RU" sz="1200">
                <a:latin typeface="Arial" charset="0"/>
              </a:rPr>
              <a:pPr algn="r" eaLnBrk="1" hangingPunct="1"/>
              <a:t>10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/>
          <a:lstStyle/>
          <a:p>
            <a:pPr eaLnBrk="1" hangingPunct="1">
              <a:lnSpc>
                <a:spcPct val="80000"/>
              </a:lnSpc>
            </a:pPr>
            <a:endParaRPr lang="ru-RU" altLang="ru-RU" sz="900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CFAD194D-BC92-4577-BD10-D8DEE187D2CC}" type="slidenum">
              <a:rPr lang="ru-RU" altLang="ru-RU" sz="1200">
                <a:latin typeface="Arial" charset="0"/>
              </a:rPr>
              <a:pPr algn="r" eaLnBrk="1" hangingPunct="1"/>
              <a:t>11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/>
          <a:lstStyle/>
          <a:p>
            <a:pPr eaLnBrk="1" hangingPunct="1">
              <a:lnSpc>
                <a:spcPct val="80000"/>
              </a:lnSpc>
            </a:pPr>
            <a:endParaRPr lang="ru-RU" altLang="ru-RU" sz="900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F7117A5F-2578-49EB-9329-6B471E3D9396}" type="slidenum">
              <a:rPr lang="ru-RU" altLang="ru-RU" sz="1200">
                <a:latin typeface="Arial" charset="0"/>
              </a:rPr>
              <a:pPr algn="r" eaLnBrk="1" hangingPunct="1"/>
              <a:t>12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/>
          <a:lstStyle/>
          <a:p>
            <a:pPr eaLnBrk="1" hangingPunct="1">
              <a:lnSpc>
                <a:spcPct val="80000"/>
              </a:lnSpc>
            </a:pPr>
            <a:endParaRPr lang="ru-RU" altLang="ru-RU" sz="90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D9906609-EACF-470A-AFDB-8C7CB8DCF81D}" type="slidenum">
              <a:rPr lang="ru-RU" altLang="ru-RU" sz="1200">
                <a:latin typeface="Arial" charset="0"/>
              </a:rPr>
              <a:pPr algn="r" eaLnBrk="1" hangingPunct="1"/>
              <a:t>13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/>
          <a:lstStyle/>
          <a:p>
            <a:pPr eaLnBrk="1" hangingPunct="1">
              <a:lnSpc>
                <a:spcPct val="80000"/>
              </a:lnSpc>
            </a:pPr>
            <a:endParaRPr lang="ru-RU" altLang="ru-RU" sz="900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C91DA42C-7318-4387-AFDE-687D8DA0E1CA}" type="slidenum">
              <a:rPr lang="ru-RU" altLang="ru-RU" sz="1200">
                <a:latin typeface="Arial" charset="0"/>
              </a:rPr>
              <a:pPr algn="r" eaLnBrk="1" hangingPunct="1"/>
              <a:t>14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/>
          <a:lstStyle/>
          <a:p>
            <a:pPr eaLnBrk="1" hangingPunct="1">
              <a:lnSpc>
                <a:spcPct val="80000"/>
              </a:lnSpc>
            </a:pPr>
            <a:endParaRPr lang="ru-RU" altLang="ru-RU" sz="900" smtClean="0"/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318F2665-87B2-4CF5-B2FE-99CEB9B2FBEE}" type="slidenum">
              <a:rPr lang="ru-RU" altLang="ru-RU" sz="1200">
                <a:latin typeface="Arial" charset="0"/>
              </a:rPr>
              <a:pPr algn="r" eaLnBrk="1" hangingPunct="1"/>
              <a:t>15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/>
          <a:lstStyle/>
          <a:p>
            <a:pPr eaLnBrk="1" hangingPunct="1">
              <a:lnSpc>
                <a:spcPct val="80000"/>
              </a:lnSpc>
            </a:pPr>
            <a:endParaRPr lang="ru-RU" altLang="ru-RU" sz="900" smtClean="0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346A25E8-8C3B-49F1-AF99-E8D6EA058B8F}" type="slidenum">
              <a:rPr lang="ru-RU" altLang="ru-RU" sz="1200">
                <a:latin typeface="Arial" charset="0"/>
              </a:rPr>
              <a:pPr algn="r" eaLnBrk="1" hangingPunct="1"/>
              <a:t>2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/>
          <a:lstStyle/>
          <a:p>
            <a:pPr eaLnBrk="1" hangingPunct="1">
              <a:lnSpc>
                <a:spcPct val="80000"/>
              </a:lnSpc>
            </a:pPr>
            <a:endParaRPr lang="ru-RU" altLang="ru-RU" sz="900" smtClean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680C329-F0EB-496A-BA80-D5B8E2C01D39}" type="slidenum">
              <a:rPr lang="ru-RU" altLang="ru-RU" sz="1200">
                <a:latin typeface="Arial" charset="0"/>
              </a:rPr>
              <a:pPr algn="r" eaLnBrk="1" hangingPunct="1"/>
              <a:t>3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/>
          <a:lstStyle/>
          <a:p>
            <a:pPr eaLnBrk="1" hangingPunct="1">
              <a:lnSpc>
                <a:spcPct val="80000"/>
              </a:lnSpc>
            </a:pPr>
            <a:endParaRPr lang="ru-RU" altLang="ru-RU" sz="90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614E5E97-4DA6-4B05-95AF-B5015431001C}" type="slidenum">
              <a:rPr lang="ru-RU" altLang="ru-RU" sz="1200">
                <a:latin typeface="Arial" charset="0"/>
              </a:rPr>
              <a:pPr algn="r" eaLnBrk="1" hangingPunct="1"/>
              <a:t>4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/>
          <a:lstStyle/>
          <a:p>
            <a:pPr eaLnBrk="1" hangingPunct="1">
              <a:lnSpc>
                <a:spcPct val="80000"/>
              </a:lnSpc>
            </a:pPr>
            <a:endParaRPr lang="ru-RU" altLang="ru-RU" sz="900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6660D7B5-1405-4A05-BA8E-C3ACCEA2DE49}" type="slidenum">
              <a:rPr lang="ru-RU" altLang="ru-RU" sz="1200">
                <a:latin typeface="Arial" charset="0"/>
              </a:rPr>
              <a:pPr algn="r" eaLnBrk="1" hangingPunct="1"/>
              <a:t>5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/>
          <a:lstStyle/>
          <a:p>
            <a:pPr eaLnBrk="1" hangingPunct="1">
              <a:lnSpc>
                <a:spcPct val="80000"/>
              </a:lnSpc>
            </a:pPr>
            <a:endParaRPr lang="ru-RU" altLang="ru-RU" sz="900" smtClean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7B2382A1-3DB8-4A3C-BD80-1B163E514823}" type="slidenum">
              <a:rPr lang="ru-RU" altLang="ru-RU" sz="1200">
                <a:latin typeface="Arial" charset="0"/>
              </a:rPr>
              <a:pPr algn="r" eaLnBrk="1" hangingPunct="1"/>
              <a:t>6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/>
          <a:lstStyle/>
          <a:p>
            <a:pPr eaLnBrk="1" hangingPunct="1">
              <a:lnSpc>
                <a:spcPct val="80000"/>
              </a:lnSpc>
            </a:pPr>
            <a:endParaRPr lang="ru-RU" altLang="ru-RU" sz="900" smtClean="0"/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EFA3AA06-0603-4E06-B315-90E3E2C76F63}" type="slidenum">
              <a:rPr lang="ru-RU" altLang="ru-RU" sz="1200">
                <a:latin typeface="Arial" charset="0"/>
              </a:rPr>
              <a:pPr algn="r" eaLnBrk="1" hangingPunct="1"/>
              <a:t>7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/>
          <a:lstStyle/>
          <a:p>
            <a:pPr eaLnBrk="1" hangingPunct="1">
              <a:lnSpc>
                <a:spcPct val="80000"/>
              </a:lnSpc>
            </a:pPr>
            <a:endParaRPr lang="ru-RU" altLang="ru-RU" sz="900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E44D7579-83D2-49DA-BFC5-807D69EF287E}" type="slidenum">
              <a:rPr lang="ru-RU" altLang="ru-RU" sz="1200">
                <a:latin typeface="Arial" charset="0"/>
              </a:rPr>
              <a:pPr algn="r" eaLnBrk="1" hangingPunct="1"/>
              <a:t>8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/>
          <a:lstStyle/>
          <a:p>
            <a:pPr eaLnBrk="1" hangingPunct="1">
              <a:lnSpc>
                <a:spcPct val="80000"/>
              </a:lnSpc>
            </a:pPr>
            <a:endParaRPr lang="ru-RU" altLang="ru-RU" sz="900" smtClean="0"/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80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E161434D-0916-461A-9BB0-975DFB9A4BE5}" type="slidenum">
              <a:rPr lang="ru-RU" altLang="ru-RU" sz="1200">
                <a:latin typeface="Arial" charset="0"/>
              </a:rPr>
              <a:pPr algn="r" eaLnBrk="1" hangingPunct="1"/>
              <a:t>9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90"/>
          <p:cNvGrpSpPr>
            <a:grpSpLocks/>
          </p:cNvGrpSpPr>
          <p:nvPr userDrawn="1"/>
        </p:nvGrpSpPr>
        <p:grpSpPr bwMode="auto">
          <a:xfrm>
            <a:off x="242888" y="6254750"/>
            <a:ext cx="5018087" cy="373063"/>
            <a:chOff x="153" y="3940"/>
            <a:chExt cx="3161" cy="235"/>
          </a:xfrm>
        </p:grpSpPr>
        <p:sp>
          <p:nvSpPr>
            <p:cNvPr id="5" name="Rectangle 0"/>
            <p:cNvSpPr>
              <a:spLocks noChangeArrowheads="1"/>
            </p:cNvSpPr>
            <p:nvPr userDrawn="1"/>
          </p:nvSpPr>
          <p:spPr bwMode="auto">
            <a:xfrm>
              <a:off x="153" y="3940"/>
              <a:ext cx="2086" cy="234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Rectangle 1"/>
            <p:cNvSpPr>
              <a:spLocks noChangeArrowheads="1"/>
            </p:cNvSpPr>
            <p:nvPr userDrawn="1"/>
          </p:nvSpPr>
          <p:spPr bwMode="auto">
            <a:xfrm>
              <a:off x="2125" y="3940"/>
              <a:ext cx="1189" cy="235"/>
            </a:xfrm>
            <a:prstGeom prst="rect">
              <a:avLst/>
            </a:prstGeom>
            <a:gradFill rotWithShape="1">
              <a:gsLst>
                <a:gs pos="0">
                  <a:srgbClr val="333399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7" name="AutoShape 21"/>
          <p:cNvSpPr>
            <a:spLocks noChangeAspect="1" noChangeArrowheads="1" noTextEdit="1"/>
          </p:cNvSpPr>
          <p:nvPr userDrawn="1"/>
        </p:nvSpPr>
        <p:spPr bwMode="auto">
          <a:xfrm>
            <a:off x="5508625" y="3198813"/>
            <a:ext cx="3430588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8" name="Picture 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163888"/>
            <a:ext cx="3430588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089"/>
          <p:cNvGrpSpPr>
            <a:grpSpLocks/>
          </p:cNvGrpSpPr>
          <p:nvPr userDrawn="1"/>
        </p:nvGrpSpPr>
        <p:grpSpPr bwMode="auto">
          <a:xfrm>
            <a:off x="2979738" y="198438"/>
            <a:ext cx="5991225" cy="865187"/>
            <a:chOff x="1889" y="155"/>
            <a:chExt cx="3762" cy="545"/>
          </a:xfrm>
        </p:grpSpPr>
        <p:sp>
          <p:nvSpPr>
            <p:cNvPr id="10" name="Rectangle 1025"/>
            <p:cNvSpPr>
              <a:spLocks noChangeArrowheads="1"/>
            </p:cNvSpPr>
            <p:nvPr userDrawn="1"/>
          </p:nvSpPr>
          <p:spPr bwMode="auto">
            <a:xfrm>
              <a:off x="3897" y="155"/>
              <a:ext cx="1754" cy="545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Rectangle 1026"/>
            <p:cNvSpPr>
              <a:spLocks noChangeArrowheads="1"/>
            </p:cNvSpPr>
            <p:nvPr userDrawn="1"/>
          </p:nvSpPr>
          <p:spPr bwMode="auto">
            <a:xfrm>
              <a:off x="1889" y="156"/>
              <a:ext cx="2032" cy="54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2" name="Group 1092"/>
          <p:cNvGrpSpPr>
            <a:grpSpLocks/>
          </p:cNvGrpSpPr>
          <p:nvPr userDrawn="1"/>
        </p:nvGrpSpPr>
        <p:grpSpPr bwMode="auto">
          <a:xfrm>
            <a:off x="207963" y="187325"/>
            <a:ext cx="2743200" cy="884238"/>
            <a:chOff x="119" y="118"/>
            <a:chExt cx="1728" cy="557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134" y="118"/>
              <a:ext cx="1713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4" name="Group 1046"/>
            <p:cNvGrpSpPr>
              <a:grpSpLocks/>
            </p:cNvGrpSpPr>
            <p:nvPr userDrawn="1"/>
          </p:nvGrpSpPr>
          <p:grpSpPr bwMode="auto">
            <a:xfrm>
              <a:off x="119" y="123"/>
              <a:ext cx="549" cy="550"/>
              <a:chOff x="155" y="153"/>
              <a:chExt cx="549" cy="550"/>
            </a:xfrm>
          </p:grpSpPr>
          <p:sp>
            <p:nvSpPr>
              <p:cNvPr id="30" name="Rectangle 9"/>
              <p:cNvSpPr>
                <a:spLocks noChangeArrowheads="1"/>
              </p:cNvSpPr>
              <p:nvPr userDrawn="1"/>
            </p:nvSpPr>
            <p:spPr bwMode="auto">
              <a:xfrm>
                <a:off x="155" y="158"/>
                <a:ext cx="549" cy="545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31" name="Group 1045"/>
              <p:cNvGrpSpPr>
                <a:grpSpLocks/>
              </p:cNvGrpSpPr>
              <p:nvPr userDrawn="1"/>
            </p:nvGrpSpPr>
            <p:grpSpPr bwMode="auto">
              <a:xfrm>
                <a:off x="189" y="153"/>
                <a:ext cx="467" cy="511"/>
                <a:chOff x="189" y="153"/>
                <a:chExt cx="467" cy="511"/>
              </a:xfrm>
            </p:grpSpPr>
            <p:sp>
              <p:nvSpPr>
                <p:cNvPr id="32" name="Freeform 10"/>
                <p:cNvSpPr>
                  <a:spLocks/>
                </p:cNvSpPr>
                <p:nvPr userDrawn="1"/>
              </p:nvSpPr>
              <p:spPr bwMode="auto">
                <a:xfrm>
                  <a:off x="284" y="463"/>
                  <a:ext cx="146" cy="84"/>
                </a:xfrm>
                <a:custGeom>
                  <a:avLst/>
                  <a:gdLst>
                    <a:gd name="T0" fmla="*/ 67 w 102"/>
                    <a:gd name="T1" fmla="*/ 20 h 59"/>
                    <a:gd name="T2" fmla="*/ 209 w 102"/>
                    <a:gd name="T3" fmla="*/ 0 h 59"/>
                    <a:gd name="T4" fmla="*/ 67 w 102"/>
                    <a:gd name="T5" fmla="*/ 20 h 5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2" h="59">
                      <a:moveTo>
                        <a:pt x="33" y="10"/>
                      </a:moveTo>
                      <a:cubicBezTo>
                        <a:pt x="0" y="59"/>
                        <a:pt x="60" y="57"/>
                        <a:pt x="102" y="0"/>
                      </a:cubicBezTo>
                      <a:cubicBezTo>
                        <a:pt x="64" y="39"/>
                        <a:pt x="22" y="43"/>
                        <a:pt x="33" y="10"/>
                      </a:cubicBez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33" name="Freeform 11"/>
                <p:cNvSpPr>
                  <a:spLocks/>
                </p:cNvSpPr>
                <p:nvPr userDrawn="1"/>
              </p:nvSpPr>
              <p:spPr bwMode="auto">
                <a:xfrm>
                  <a:off x="404" y="291"/>
                  <a:ext cx="76" cy="163"/>
                </a:xfrm>
                <a:custGeom>
                  <a:avLst/>
                  <a:gdLst>
                    <a:gd name="T0" fmla="*/ 109 w 53"/>
                    <a:gd name="T1" fmla="*/ 115 h 115"/>
                    <a:gd name="T2" fmla="*/ 29 w 53"/>
                    <a:gd name="T3" fmla="*/ 231 h 115"/>
                    <a:gd name="T4" fmla="*/ 109 w 53"/>
                    <a:gd name="T5" fmla="*/ 115 h 1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3" h="115">
                      <a:moveTo>
                        <a:pt x="53" y="57"/>
                      </a:moveTo>
                      <a:cubicBezTo>
                        <a:pt x="39" y="0"/>
                        <a:pt x="0" y="46"/>
                        <a:pt x="14" y="115"/>
                      </a:cubicBezTo>
                      <a:cubicBezTo>
                        <a:pt x="11" y="61"/>
                        <a:pt x="36" y="27"/>
                        <a:pt x="53" y="57"/>
                      </a:cubicBez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34" name="Freeform 13"/>
                <p:cNvSpPr>
                  <a:spLocks/>
                </p:cNvSpPr>
                <p:nvPr userDrawn="1"/>
              </p:nvSpPr>
              <p:spPr bwMode="auto">
                <a:xfrm>
                  <a:off x="189" y="494"/>
                  <a:ext cx="275" cy="156"/>
                </a:xfrm>
                <a:custGeom>
                  <a:avLst/>
                  <a:gdLst>
                    <a:gd name="T0" fmla="*/ 128 w 193"/>
                    <a:gd name="T1" fmla="*/ 37 h 110"/>
                    <a:gd name="T2" fmla="*/ 392 w 193"/>
                    <a:gd name="T3" fmla="*/ 0 h 110"/>
                    <a:gd name="T4" fmla="*/ 128 w 193"/>
                    <a:gd name="T5" fmla="*/ 37 h 1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3" h="110">
                      <a:moveTo>
                        <a:pt x="63" y="18"/>
                      </a:moveTo>
                      <a:cubicBezTo>
                        <a:pt x="0" y="110"/>
                        <a:pt x="114" y="107"/>
                        <a:pt x="193" y="0"/>
                      </a:cubicBezTo>
                      <a:cubicBezTo>
                        <a:pt x="121" y="73"/>
                        <a:pt x="42" y="80"/>
                        <a:pt x="63" y="18"/>
                      </a:cubicBez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35" name="Freeform 14"/>
                <p:cNvSpPr>
                  <a:spLocks/>
                </p:cNvSpPr>
                <p:nvPr userDrawn="1"/>
              </p:nvSpPr>
              <p:spPr bwMode="auto">
                <a:xfrm>
                  <a:off x="343" y="153"/>
                  <a:ext cx="140" cy="305"/>
                </a:xfrm>
                <a:custGeom>
                  <a:avLst/>
                  <a:gdLst>
                    <a:gd name="T0" fmla="*/ 198 w 99"/>
                    <a:gd name="T1" fmla="*/ 216 h 216"/>
                    <a:gd name="T2" fmla="*/ 52 w 99"/>
                    <a:gd name="T3" fmla="*/ 431 h 216"/>
                    <a:gd name="T4" fmla="*/ 198 w 99"/>
                    <a:gd name="T5" fmla="*/ 216 h 2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9" h="216">
                      <a:moveTo>
                        <a:pt x="99" y="108"/>
                      </a:moveTo>
                      <a:cubicBezTo>
                        <a:pt x="73" y="0"/>
                        <a:pt x="0" y="86"/>
                        <a:pt x="26" y="216"/>
                      </a:cubicBezTo>
                      <a:cubicBezTo>
                        <a:pt x="20" y="114"/>
                        <a:pt x="67" y="51"/>
                        <a:pt x="99" y="108"/>
                      </a:cubicBez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36" name="Freeform 15"/>
                <p:cNvSpPr>
                  <a:spLocks/>
                </p:cNvSpPr>
                <p:nvPr userDrawn="1"/>
              </p:nvSpPr>
              <p:spPr bwMode="auto">
                <a:xfrm>
                  <a:off x="465" y="415"/>
                  <a:ext cx="191" cy="249"/>
                </a:xfrm>
                <a:custGeom>
                  <a:avLst/>
                  <a:gdLst>
                    <a:gd name="T0" fmla="*/ 71 w 134"/>
                    <a:gd name="T1" fmla="*/ 252 h 176"/>
                    <a:gd name="T2" fmla="*/ 0 w 134"/>
                    <a:gd name="T3" fmla="*/ 0 h 176"/>
                    <a:gd name="T4" fmla="*/ 71 w 134"/>
                    <a:gd name="T5" fmla="*/ 252 h 1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4" h="176">
                      <a:moveTo>
                        <a:pt x="35" y="126"/>
                      </a:moveTo>
                      <a:cubicBezTo>
                        <a:pt x="134" y="176"/>
                        <a:pt x="116" y="64"/>
                        <a:pt x="0" y="0"/>
                      </a:cubicBezTo>
                      <a:cubicBezTo>
                        <a:pt x="81" y="62"/>
                        <a:pt x="99" y="139"/>
                        <a:pt x="35" y="126"/>
                      </a:cubicBez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grpSp>
              <p:nvGrpSpPr>
                <p:cNvPr id="37" name="Group 16"/>
                <p:cNvGrpSpPr>
                  <a:grpSpLocks/>
                </p:cNvGrpSpPr>
                <p:nvPr userDrawn="1"/>
              </p:nvGrpSpPr>
              <p:grpSpPr bwMode="auto">
                <a:xfrm>
                  <a:off x="237" y="223"/>
                  <a:ext cx="362" cy="406"/>
                  <a:chOff x="204" y="194"/>
                  <a:chExt cx="223" cy="252"/>
                </a:xfrm>
              </p:grpSpPr>
              <p:sp>
                <p:nvSpPr>
                  <p:cNvPr id="39" name="Freeform 17"/>
                  <p:cNvSpPr>
                    <a:spLocks/>
                  </p:cNvSpPr>
                  <p:nvPr userDrawn="1"/>
                </p:nvSpPr>
                <p:spPr bwMode="auto">
                  <a:xfrm>
                    <a:off x="204" y="349"/>
                    <a:ext cx="135" cy="77"/>
                  </a:xfrm>
                  <a:custGeom>
                    <a:avLst/>
                    <a:gdLst>
                      <a:gd name="T0" fmla="*/ 39 w 153"/>
                      <a:gd name="T1" fmla="*/ 11 h 88"/>
                      <a:gd name="T2" fmla="*/ 119 w 153"/>
                      <a:gd name="T3" fmla="*/ 0 h 88"/>
                      <a:gd name="T4" fmla="*/ 39 w 153"/>
                      <a:gd name="T5" fmla="*/ 11 h 8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53" h="88">
                        <a:moveTo>
                          <a:pt x="50" y="15"/>
                        </a:moveTo>
                        <a:cubicBezTo>
                          <a:pt x="0" y="88"/>
                          <a:pt x="90" y="85"/>
                          <a:pt x="153" y="0"/>
                        </a:cubicBezTo>
                        <a:cubicBezTo>
                          <a:pt x="96" y="58"/>
                          <a:pt x="33" y="64"/>
                          <a:pt x="50" y="15"/>
                        </a:cubicBez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40" name="Freeform 18"/>
                  <p:cNvSpPr>
                    <a:spLocks/>
                  </p:cNvSpPr>
                  <p:nvPr userDrawn="1"/>
                </p:nvSpPr>
                <p:spPr bwMode="auto">
                  <a:xfrm>
                    <a:off x="289" y="194"/>
                    <a:ext cx="69" cy="152"/>
                  </a:xfrm>
                  <a:custGeom>
                    <a:avLst/>
                    <a:gdLst>
                      <a:gd name="T0" fmla="*/ 60 w 79"/>
                      <a:gd name="T1" fmla="*/ 67 h 173"/>
                      <a:gd name="T2" fmla="*/ 16 w 79"/>
                      <a:gd name="T3" fmla="*/ 134 h 173"/>
                      <a:gd name="T4" fmla="*/ 60 w 79"/>
                      <a:gd name="T5" fmla="*/ 67 h 17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9" h="173">
                        <a:moveTo>
                          <a:pt x="79" y="87"/>
                        </a:moveTo>
                        <a:cubicBezTo>
                          <a:pt x="59" y="0"/>
                          <a:pt x="0" y="69"/>
                          <a:pt x="21" y="173"/>
                        </a:cubicBezTo>
                        <a:cubicBezTo>
                          <a:pt x="16" y="92"/>
                          <a:pt x="54" y="41"/>
                          <a:pt x="79" y="87"/>
                        </a:cubicBez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41" name="Freeform 19"/>
                  <p:cNvSpPr>
                    <a:spLocks/>
                  </p:cNvSpPr>
                  <p:nvPr userDrawn="1"/>
                </p:nvSpPr>
                <p:spPr bwMode="auto">
                  <a:xfrm>
                    <a:off x="333" y="322"/>
                    <a:ext cx="94" cy="124"/>
                  </a:xfrm>
                  <a:custGeom>
                    <a:avLst/>
                    <a:gdLst>
                      <a:gd name="T0" fmla="*/ 22 w 107"/>
                      <a:gd name="T1" fmla="*/ 79 h 140"/>
                      <a:gd name="T2" fmla="*/ 0 w 107"/>
                      <a:gd name="T3" fmla="*/ 0 h 140"/>
                      <a:gd name="T4" fmla="*/ 22 w 107"/>
                      <a:gd name="T5" fmla="*/ 79 h 14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07" h="140">
                        <a:moveTo>
                          <a:pt x="28" y="100"/>
                        </a:moveTo>
                        <a:cubicBezTo>
                          <a:pt x="107" y="140"/>
                          <a:pt x="93" y="51"/>
                          <a:pt x="0" y="0"/>
                        </a:cubicBezTo>
                        <a:cubicBezTo>
                          <a:pt x="65" y="49"/>
                          <a:pt x="79" y="110"/>
                          <a:pt x="28" y="100"/>
                        </a:cubicBez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sp>
              <p:nvSpPr>
                <p:cNvPr id="38" name="Freeform 20"/>
                <p:cNvSpPr>
                  <a:spLocks/>
                </p:cNvSpPr>
                <p:nvPr userDrawn="1"/>
              </p:nvSpPr>
              <p:spPr bwMode="auto">
                <a:xfrm>
                  <a:off x="439" y="452"/>
                  <a:ext cx="102" cy="134"/>
                </a:xfrm>
                <a:custGeom>
                  <a:avLst/>
                  <a:gdLst>
                    <a:gd name="T0" fmla="*/ 38 w 72"/>
                    <a:gd name="T1" fmla="*/ 137 h 94"/>
                    <a:gd name="T2" fmla="*/ 0 w 72"/>
                    <a:gd name="T3" fmla="*/ 0 h 94"/>
                    <a:gd name="T4" fmla="*/ 38 w 72"/>
                    <a:gd name="T5" fmla="*/ 137 h 9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2" h="94">
                      <a:moveTo>
                        <a:pt x="19" y="67"/>
                      </a:moveTo>
                      <a:cubicBezTo>
                        <a:pt x="72" y="94"/>
                        <a:pt x="62" y="34"/>
                        <a:pt x="0" y="0"/>
                      </a:cubicBezTo>
                      <a:cubicBezTo>
                        <a:pt x="44" y="33"/>
                        <a:pt x="53" y="74"/>
                        <a:pt x="19" y="67"/>
                      </a:cubicBez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  <p:grpSp>
          <p:nvGrpSpPr>
            <p:cNvPr id="15" name="Group 1088"/>
            <p:cNvGrpSpPr>
              <a:grpSpLocks/>
            </p:cNvGrpSpPr>
            <p:nvPr userDrawn="1"/>
          </p:nvGrpSpPr>
          <p:grpSpPr bwMode="auto">
            <a:xfrm>
              <a:off x="700" y="128"/>
              <a:ext cx="547" cy="545"/>
              <a:chOff x="736" y="158"/>
              <a:chExt cx="547" cy="545"/>
            </a:xfrm>
          </p:grpSpPr>
          <p:sp>
            <p:nvSpPr>
              <p:cNvPr id="18" name="Rectangle 25"/>
              <p:cNvSpPr>
                <a:spLocks noChangeArrowheads="1"/>
              </p:cNvSpPr>
              <p:nvPr userDrawn="1"/>
            </p:nvSpPr>
            <p:spPr bwMode="auto">
              <a:xfrm>
                <a:off x="736" y="158"/>
                <a:ext cx="547" cy="545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>
                  <a:latin typeface="Arial" charset="0"/>
                </a:endParaRPr>
              </a:p>
            </p:txBody>
          </p:sp>
          <p:grpSp>
            <p:nvGrpSpPr>
              <p:cNvPr id="19" name="Group 1044"/>
              <p:cNvGrpSpPr>
                <a:grpSpLocks/>
              </p:cNvGrpSpPr>
              <p:nvPr userDrawn="1"/>
            </p:nvGrpSpPr>
            <p:grpSpPr bwMode="auto">
              <a:xfrm>
                <a:off x="823" y="311"/>
                <a:ext cx="375" cy="252"/>
                <a:chOff x="823" y="311"/>
                <a:chExt cx="375" cy="252"/>
              </a:xfrm>
            </p:grpSpPr>
            <p:sp>
              <p:nvSpPr>
                <p:cNvPr id="20" name="Freeform 1033"/>
                <p:cNvSpPr>
                  <a:spLocks/>
                </p:cNvSpPr>
                <p:nvPr userDrawn="1"/>
              </p:nvSpPr>
              <p:spPr bwMode="auto">
                <a:xfrm>
                  <a:off x="823" y="315"/>
                  <a:ext cx="119" cy="144"/>
                </a:xfrm>
                <a:custGeom>
                  <a:avLst/>
                  <a:gdLst>
                    <a:gd name="T0" fmla="*/ 2 w 1429"/>
                    <a:gd name="T1" fmla="*/ 5 h 1723"/>
                    <a:gd name="T2" fmla="*/ 7 w 1429"/>
                    <a:gd name="T3" fmla="*/ 0 h 1723"/>
                    <a:gd name="T4" fmla="*/ 10 w 1429"/>
                    <a:gd name="T5" fmla="*/ 0 h 1723"/>
                    <a:gd name="T6" fmla="*/ 5 w 1429"/>
                    <a:gd name="T7" fmla="*/ 6 h 1723"/>
                    <a:gd name="T8" fmla="*/ 10 w 1429"/>
                    <a:gd name="T9" fmla="*/ 12 h 1723"/>
                    <a:gd name="T10" fmla="*/ 7 w 1429"/>
                    <a:gd name="T11" fmla="*/ 12 h 1723"/>
                    <a:gd name="T12" fmla="*/ 3 w 1429"/>
                    <a:gd name="T13" fmla="*/ 7 h 1723"/>
                    <a:gd name="T14" fmla="*/ 2 w 1429"/>
                    <a:gd name="T15" fmla="*/ 7 h 1723"/>
                    <a:gd name="T16" fmla="*/ 2 w 1429"/>
                    <a:gd name="T17" fmla="*/ 12 h 1723"/>
                    <a:gd name="T18" fmla="*/ 0 w 1429"/>
                    <a:gd name="T19" fmla="*/ 12 h 1723"/>
                    <a:gd name="T20" fmla="*/ 0 w 1429"/>
                    <a:gd name="T21" fmla="*/ 0 h 1723"/>
                    <a:gd name="T22" fmla="*/ 2 w 1429"/>
                    <a:gd name="T23" fmla="*/ 0 h 1723"/>
                    <a:gd name="T24" fmla="*/ 2 w 1429"/>
                    <a:gd name="T25" fmla="*/ 5 h 172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29" h="1723">
                      <a:moveTo>
                        <a:pt x="335" y="728"/>
                      </a:moveTo>
                      <a:lnTo>
                        <a:pt x="968" y="0"/>
                      </a:lnTo>
                      <a:lnTo>
                        <a:pt x="1391" y="0"/>
                      </a:lnTo>
                      <a:lnTo>
                        <a:pt x="664" y="794"/>
                      </a:lnTo>
                      <a:lnTo>
                        <a:pt x="1429" y="1723"/>
                      </a:lnTo>
                      <a:lnTo>
                        <a:pt x="985" y="1723"/>
                      </a:lnTo>
                      <a:lnTo>
                        <a:pt x="373" y="950"/>
                      </a:lnTo>
                      <a:lnTo>
                        <a:pt x="335" y="988"/>
                      </a:lnTo>
                      <a:lnTo>
                        <a:pt x="335" y="1723"/>
                      </a:lnTo>
                      <a:lnTo>
                        <a:pt x="0" y="1723"/>
                      </a:lnTo>
                      <a:lnTo>
                        <a:pt x="0" y="0"/>
                      </a:lnTo>
                      <a:lnTo>
                        <a:pt x="335" y="0"/>
                      </a:lnTo>
                      <a:lnTo>
                        <a:pt x="335" y="728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1" name="Freeform 1034"/>
                <p:cNvSpPr>
                  <a:spLocks/>
                </p:cNvSpPr>
                <p:nvPr userDrawn="1"/>
              </p:nvSpPr>
              <p:spPr bwMode="auto">
                <a:xfrm>
                  <a:off x="957" y="311"/>
                  <a:ext cx="113" cy="151"/>
                </a:xfrm>
                <a:custGeom>
                  <a:avLst/>
                  <a:gdLst>
                    <a:gd name="T0" fmla="*/ 0 w 571"/>
                    <a:gd name="T1" fmla="*/ 22 h 762"/>
                    <a:gd name="T2" fmla="*/ 8 w 571"/>
                    <a:gd name="T3" fmla="*/ 25 h 762"/>
                    <a:gd name="T4" fmla="*/ 17 w 571"/>
                    <a:gd name="T5" fmla="*/ 17 h 762"/>
                    <a:gd name="T6" fmla="*/ 4 w 571"/>
                    <a:gd name="T7" fmla="*/ 17 h 762"/>
                    <a:gd name="T8" fmla="*/ 4 w 571"/>
                    <a:gd name="T9" fmla="*/ 12 h 762"/>
                    <a:gd name="T10" fmla="*/ 17 w 571"/>
                    <a:gd name="T11" fmla="*/ 12 h 762"/>
                    <a:gd name="T12" fmla="*/ 8 w 571"/>
                    <a:gd name="T13" fmla="*/ 5 h 762"/>
                    <a:gd name="T14" fmla="*/ 0 w 571"/>
                    <a:gd name="T15" fmla="*/ 8 h 762"/>
                    <a:gd name="T16" fmla="*/ 0 w 571"/>
                    <a:gd name="T17" fmla="*/ 2 h 762"/>
                    <a:gd name="T18" fmla="*/ 8 w 571"/>
                    <a:gd name="T19" fmla="*/ 0 h 762"/>
                    <a:gd name="T20" fmla="*/ 18 w 571"/>
                    <a:gd name="T21" fmla="*/ 4 h 762"/>
                    <a:gd name="T22" fmla="*/ 22 w 571"/>
                    <a:gd name="T23" fmla="*/ 15 h 762"/>
                    <a:gd name="T24" fmla="*/ 18 w 571"/>
                    <a:gd name="T25" fmla="*/ 26 h 762"/>
                    <a:gd name="T26" fmla="*/ 8 w 571"/>
                    <a:gd name="T27" fmla="*/ 30 h 762"/>
                    <a:gd name="T28" fmla="*/ 0 w 571"/>
                    <a:gd name="T29" fmla="*/ 28 h 762"/>
                    <a:gd name="T30" fmla="*/ 0 w 571"/>
                    <a:gd name="T31" fmla="*/ 22 h 76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71" h="762">
                      <a:moveTo>
                        <a:pt x="0" y="553"/>
                      </a:moveTo>
                      <a:cubicBezTo>
                        <a:pt x="57" y="611"/>
                        <a:pt x="128" y="633"/>
                        <a:pt x="192" y="633"/>
                      </a:cubicBezTo>
                      <a:cubicBezTo>
                        <a:pt x="298" y="633"/>
                        <a:pt x="404" y="569"/>
                        <a:pt x="425" y="441"/>
                      </a:cubicBezTo>
                      <a:cubicBezTo>
                        <a:pt x="98" y="441"/>
                        <a:pt x="98" y="441"/>
                        <a:pt x="98" y="441"/>
                      </a:cubicBezTo>
                      <a:cubicBezTo>
                        <a:pt x="98" y="318"/>
                        <a:pt x="98" y="318"/>
                        <a:pt x="98" y="318"/>
                      </a:cubicBezTo>
                      <a:cubicBezTo>
                        <a:pt x="423" y="318"/>
                        <a:pt x="423" y="318"/>
                        <a:pt x="423" y="318"/>
                      </a:cubicBezTo>
                      <a:cubicBezTo>
                        <a:pt x="402" y="193"/>
                        <a:pt x="299" y="129"/>
                        <a:pt x="198" y="129"/>
                      </a:cubicBezTo>
                      <a:cubicBezTo>
                        <a:pt x="146" y="129"/>
                        <a:pt x="67" y="144"/>
                        <a:pt x="0" y="211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70" y="9"/>
                        <a:pt x="135" y="0"/>
                        <a:pt x="190" y="0"/>
                      </a:cubicBezTo>
                      <a:cubicBezTo>
                        <a:pt x="330" y="0"/>
                        <a:pt x="415" y="52"/>
                        <a:pt x="462" y="97"/>
                      </a:cubicBezTo>
                      <a:cubicBezTo>
                        <a:pt x="532" y="164"/>
                        <a:pt x="571" y="273"/>
                        <a:pt x="571" y="382"/>
                      </a:cubicBezTo>
                      <a:cubicBezTo>
                        <a:pt x="571" y="537"/>
                        <a:pt x="499" y="626"/>
                        <a:pt x="463" y="661"/>
                      </a:cubicBezTo>
                      <a:cubicBezTo>
                        <a:pt x="405" y="718"/>
                        <a:pt x="317" y="762"/>
                        <a:pt x="191" y="762"/>
                      </a:cubicBezTo>
                      <a:cubicBezTo>
                        <a:pt x="97" y="762"/>
                        <a:pt x="34" y="736"/>
                        <a:pt x="0" y="720"/>
                      </a:cubicBezTo>
                      <a:lnTo>
                        <a:pt x="0" y="553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2" name="Freeform 1035"/>
                <p:cNvSpPr>
                  <a:spLocks/>
                </p:cNvSpPr>
                <p:nvPr userDrawn="1"/>
              </p:nvSpPr>
              <p:spPr bwMode="auto">
                <a:xfrm>
                  <a:off x="1087" y="311"/>
                  <a:ext cx="111" cy="151"/>
                </a:xfrm>
                <a:custGeom>
                  <a:avLst/>
                  <a:gdLst>
                    <a:gd name="T0" fmla="*/ 22 w 564"/>
                    <a:gd name="T1" fmla="*/ 28 h 762"/>
                    <a:gd name="T2" fmla="*/ 15 w 564"/>
                    <a:gd name="T3" fmla="*/ 30 h 762"/>
                    <a:gd name="T4" fmla="*/ 5 w 564"/>
                    <a:gd name="T5" fmla="*/ 26 h 762"/>
                    <a:gd name="T6" fmla="*/ 0 w 564"/>
                    <a:gd name="T7" fmla="*/ 15 h 762"/>
                    <a:gd name="T8" fmla="*/ 5 w 564"/>
                    <a:gd name="T9" fmla="*/ 4 h 762"/>
                    <a:gd name="T10" fmla="*/ 15 w 564"/>
                    <a:gd name="T11" fmla="*/ 0 h 762"/>
                    <a:gd name="T12" fmla="*/ 22 w 564"/>
                    <a:gd name="T13" fmla="*/ 2 h 762"/>
                    <a:gd name="T14" fmla="*/ 22 w 564"/>
                    <a:gd name="T15" fmla="*/ 8 h 762"/>
                    <a:gd name="T16" fmla="*/ 15 w 564"/>
                    <a:gd name="T17" fmla="*/ 5 h 762"/>
                    <a:gd name="T18" fmla="*/ 6 w 564"/>
                    <a:gd name="T19" fmla="*/ 15 h 762"/>
                    <a:gd name="T20" fmla="*/ 15 w 564"/>
                    <a:gd name="T21" fmla="*/ 25 h 762"/>
                    <a:gd name="T22" fmla="*/ 22 w 564"/>
                    <a:gd name="T23" fmla="*/ 22 h 762"/>
                    <a:gd name="T24" fmla="*/ 22 w 564"/>
                    <a:gd name="T25" fmla="*/ 28 h 76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64" h="762">
                      <a:moveTo>
                        <a:pt x="564" y="720"/>
                      </a:moveTo>
                      <a:cubicBezTo>
                        <a:pt x="521" y="742"/>
                        <a:pt x="463" y="762"/>
                        <a:pt x="384" y="762"/>
                      </a:cubicBezTo>
                      <a:cubicBezTo>
                        <a:pt x="256" y="762"/>
                        <a:pt x="179" y="718"/>
                        <a:pt x="117" y="661"/>
                      </a:cubicBezTo>
                      <a:cubicBezTo>
                        <a:pt x="33" y="580"/>
                        <a:pt x="0" y="489"/>
                        <a:pt x="0" y="382"/>
                      </a:cubicBezTo>
                      <a:cubicBezTo>
                        <a:pt x="0" y="250"/>
                        <a:pt x="55" y="155"/>
                        <a:pt x="117" y="97"/>
                      </a:cubicBezTo>
                      <a:cubicBezTo>
                        <a:pt x="191" y="28"/>
                        <a:pt x="281" y="0"/>
                        <a:pt x="385" y="0"/>
                      </a:cubicBezTo>
                      <a:cubicBezTo>
                        <a:pt x="437" y="0"/>
                        <a:pt x="498" y="9"/>
                        <a:pt x="564" y="45"/>
                      </a:cubicBezTo>
                      <a:cubicBezTo>
                        <a:pt x="564" y="211"/>
                        <a:pt x="564" y="211"/>
                        <a:pt x="564" y="211"/>
                      </a:cubicBezTo>
                      <a:cubicBezTo>
                        <a:pt x="498" y="135"/>
                        <a:pt x="415" y="129"/>
                        <a:pt x="388" y="129"/>
                      </a:cubicBezTo>
                      <a:cubicBezTo>
                        <a:pt x="242" y="129"/>
                        <a:pt x="147" y="250"/>
                        <a:pt x="147" y="384"/>
                      </a:cubicBezTo>
                      <a:cubicBezTo>
                        <a:pt x="147" y="546"/>
                        <a:pt x="272" y="633"/>
                        <a:pt x="394" y="633"/>
                      </a:cubicBezTo>
                      <a:cubicBezTo>
                        <a:pt x="462" y="633"/>
                        <a:pt x="522" y="604"/>
                        <a:pt x="564" y="553"/>
                      </a:cubicBezTo>
                      <a:lnTo>
                        <a:pt x="564" y="72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3" name="Freeform 1036"/>
                <p:cNvSpPr>
                  <a:spLocks/>
                </p:cNvSpPr>
                <p:nvPr userDrawn="1"/>
              </p:nvSpPr>
              <p:spPr bwMode="auto">
                <a:xfrm>
                  <a:off x="823" y="498"/>
                  <a:ext cx="48" cy="53"/>
                </a:xfrm>
                <a:custGeom>
                  <a:avLst/>
                  <a:gdLst>
                    <a:gd name="T0" fmla="*/ 1 w 579"/>
                    <a:gd name="T1" fmla="*/ 2 h 628"/>
                    <a:gd name="T2" fmla="*/ 0 w 579"/>
                    <a:gd name="T3" fmla="*/ 0 h 628"/>
                    <a:gd name="T4" fmla="*/ 1 w 579"/>
                    <a:gd name="T5" fmla="*/ 0 h 628"/>
                    <a:gd name="T6" fmla="*/ 2 w 579"/>
                    <a:gd name="T7" fmla="*/ 1 h 628"/>
                    <a:gd name="T8" fmla="*/ 3 w 579"/>
                    <a:gd name="T9" fmla="*/ 0 h 628"/>
                    <a:gd name="T10" fmla="*/ 4 w 579"/>
                    <a:gd name="T11" fmla="*/ 0 h 628"/>
                    <a:gd name="T12" fmla="*/ 2 w 579"/>
                    <a:gd name="T13" fmla="*/ 2 h 628"/>
                    <a:gd name="T14" fmla="*/ 4 w 579"/>
                    <a:gd name="T15" fmla="*/ 4 h 628"/>
                    <a:gd name="T16" fmla="*/ 3 w 579"/>
                    <a:gd name="T17" fmla="*/ 4 h 628"/>
                    <a:gd name="T18" fmla="*/ 2 w 579"/>
                    <a:gd name="T19" fmla="*/ 3 h 628"/>
                    <a:gd name="T20" fmla="*/ 1 w 579"/>
                    <a:gd name="T21" fmla="*/ 4 h 628"/>
                    <a:gd name="T22" fmla="*/ 0 w 579"/>
                    <a:gd name="T23" fmla="*/ 4 h 628"/>
                    <a:gd name="T24" fmla="*/ 1 w 579"/>
                    <a:gd name="T25" fmla="*/ 2 h 6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79" h="628">
                      <a:moveTo>
                        <a:pt x="222" y="298"/>
                      </a:moveTo>
                      <a:lnTo>
                        <a:pt x="35" y="0"/>
                      </a:lnTo>
                      <a:lnTo>
                        <a:pt x="182" y="0"/>
                      </a:lnTo>
                      <a:lnTo>
                        <a:pt x="293" y="194"/>
                      </a:lnTo>
                      <a:lnTo>
                        <a:pt x="409" y="0"/>
                      </a:lnTo>
                      <a:lnTo>
                        <a:pt x="555" y="0"/>
                      </a:lnTo>
                      <a:lnTo>
                        <a:pt x="361" y="298"/>
                      </a:lnTo>
                      <a:lnTo>
                        <a:pt x="579" y="628"/>
                      </a:lnTo>
                      <a:lnTo>
                        <a:pt x="430" y="628"/>
                      </a:lnTo>
                      <a:lnTo>
                        <a:pt x="293" y="399"/>
                      </a:lnTo>
                      <a:lnTo>
                        <a:pt x="146" y="628"/>
                      </a:lnTo>
                      <a:lnTo>
                        <a:pt x="0" y="628"/>
                      </a:lnTo>
                      <a:lnTo>
                        <a:pt x="222" y="298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4" name="Freeform 1037"/>
                <p:cNvSpPr>
                  <a:spLocks noEditPoints="1"/>
                </p:cNvSpPr>
                <p:nvPr userDrawn="1"/>
              </p:nvSpPr>
              <p:spPr bwMode="auto">
                <a:xfrm>
                  <a:off x="875" y="497"/>
                  <a:ext cx="56" cy="55"/>
                </a:xfrm>
                <a:custGeom>
                  <a:avLst/>
                  <a:gdLst>
                    <a:gd name="T0" fmla="*/ 11 w 285"/>
                    <a:gd name="T1" fmla="*/ 6 h 278"/>
                    <a:gd name="T2" fmla="*/ 6 w 285"/>
                    <a:gd name="T3" fmla="*/ 11 h 278"/>
                    <a:gd name="T4" fmla="*/ 0 w 285"/>
                    <a:gd name="T5" fmla="*/ 6 h 278"/>
                    <a:gd name="T6" fmla="*/ 6 w 285"/>
                    <a:gd name="T7" fmla="*/ 0 h 278"/>
                    <a:gd name="T8" fmla="*/ 11 w 285"/>
                    <a:gd name="T9" fmla="*/ 6 h 278"/>
                    <a:gd name="T10" fmla="*/ 9 w 285"/>
                    <a:gd name="T11" fmla="*/ 6 h 278"/>
                    <a:gd name="T12" fmla="*/ 6 w 285"/>
                    <a:gd name="T13" fmla="*/ 2 h 278"/>
                    <a:gd name="T14" fmla="*/ 2 w 285"/>
                    <a:gd name="T15" fmla="*/ 6 h 278"/>
                    <a:gd name="T16" fmla="*/ 6 w 285"/>
                    <a:gd name="T17" fmla="*/ 9 h 278"/>
                    <a:gd name="T18" fmla="*/ 9 w 285"/>
                    <a:gd name="T19" fmla="*/ 6 h 2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85" h="278">
                      <a:moveTo>
                        <a:pt x="285" y="139"/>
                      </a:moveTo>
                      <a:cubicBezTo>
                        <a:pt x="285" y="220"/>
                        <a:pt x="227" y="278"/>
                        <a:pt x="143" y="278"/>
                      </a:cubicBezTo>
                      <a:cubicBezTo>
                        <a:pt x="59" y="278"/>
                        <a:pt x="0" y="220"/>
                        <a:pt x="0" y="139"/>
                      </a:cubicBezTo>
                      <a:cubicBezTo>
                        <a:pt x="0" y="58"/>
                        <a:pt x="59" y="0"/>
                        <a:pt x="143" y="0"/>
                      </a:cubicBezTo>
                      <a:cubicBezTo>
                        <a:pt x="227" y="0"/>
                        <a:pt x="285" y="58"/>
                        <a:pt x="285" y="139"/>
                      </a:cubicBezTo>
                      <a:close/>
                      <a:moveTo>
                        <a:pt x="231" y="139"/>
                      </a:moveTo>
                      <a:cubicBezTo>
                        <a:pt x="231" y="85"/>
                        <a:pt x="195" y="47"/>
                        <a:pt x="143" y="47"/>
                      </a:cubicBezTo>
                      <a:cubicBezTo>
                        <a:pt x="91" y="47"/>
                        <a:pt x="54" y="85"/>
                        <a:pt x="54" y="139"/>
                      </a:cubicBezTo>
                      <a:cubicBezTo>
                        <a:pt x="54" y="193"/>
                        <a:pt x="91" y="231"/>
                        <a:pt x="143" y="231"/>
                      </a:cubicBezTo>
                      <a:cubicBezTo>
                        <a:pt x="195" y="231"/>
                        <a:pt x="231" y="193"/>
                        <a:pt x="231" y="139"/>
                      </a:cubicBez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5" name="Freeform 1038"/>
                <p:cNvSpPr>
                  <a:spLocks/>
                </p:cNvSpPr>
                <p:nvPr userDrawn="1"/>
              </p:nvSpPr>
              <p:spPr bwMode="auto">
                <a:xfrm>
                  <a:off x="936" y="498"/>
                  <a:ext cx="46" cy="53"/>
                </a:xfrm>
                <a:custGeom>
                  <a:avLst/>
                  <a:gdLst>
                    <a:gd name="T0" fmla="*/ 9 w 234"/>
                    <a:gd name="T1" fmla="*/ 0 h 269"/>
                    <a:gd name="T2" fmla="*/ 9 w 234"/>
                    <a:gd name="T3" fmla="*/ 10 h 269"/>
                    <a:gd name="T4" fmla="*/ 7 w 234"/>
                    <a:gd name="T5" fmla="*/ 10 h 269"/>
                    <a:gd name="T6" fmla="*/ 7 w 234"/>
                    <a:gd name="T7" fmla="*/ 2 h 269"/>
                    <a:gd name="T8" fmla="*/ 4 w 234"/>
                    <a:gd name="T9" fmla="*/ 2 h 269"/>
                    <a:gd name="T10" fmla="*/ 4 w 234"/>
                    <a:gd name="T11" fmla="*/ 6 h 269"/>
                    <a:gd name="T12" fmla="*/ 3 w 234"/>
                    <a:gd name="T13" fmla="*/ 10 h 269"/>
                    <a:gd name="T14" fmla="*/ 1 w 234"/>
                    <a:gd name="T15" fmla="*/ 10 h 269"/>
                    <a:gd name="T16" fmla="*/ 0 w 234"/>
                    <a:gd name="T17" fmla="*/ 10 h 269"/>
                    <a:gd name="T18" fmla="*/ 0 w 234"/>
                    <a:gd name="T19" fmla="*/ 9 h 269"/>
                    <a:gd name="T20" fmla="*/ 1 w 234"/>
                    <a:gd name="T21" fmla="*/ 9 h 269"/>
                    <a:gd name="T22" fmla="*/ 2 w 234"/>
                    <a:gd name="T23" fmla="*/ 8 h 269"/>
                    <a:gd name="T24" fmla="*/ 2 w 234"/>
                    <a:gd name="T25" fmla="*/ 6 h 269"/>
                    <a:gd name="T26" fmla="*/ 2 w 234"/>
                    <a:gd name="T27" fmla="*/ 0 h 269"/>
                    <a:gd name="T28" fmla="*/ 9 w 234"/>
                    <a:gd name="T29" fmla="*/ 0 h 2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34" h="269">
                      <a:moveTo>
                        <a:pt x="234" y="0"/>
                      </a:moveTo>
                      <a:cubicBezTo>
                        <a:pt x="234" y="266"/>
                        <a:pt x="234" y="266"/>
                        <a:pt x="234" y="266"/>
                      </a:cubicBezTo>
                      <a:cubicBezTo>
                        <a:pt x="182" y="266"/>
                        <a:pt x="182" y="266"/>
                        <a:pt x="182" y="266"/>
                      </a:cubicBezTo>
                      <a:cubicBezTo>
                        <a:pt x="182" y="44"/>
                        <a:pt x="182" y="44"/>
                        <a:pt x="182" y="44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4" y="163"/>
                        <a:pt x="104" y="163"/>
                        <a:pt x="104" y="163"/>
                      </a:cubicBezTo>
                      <a:cubicBezTo>
                        <a:pt x="104" y="190"/>
                        <a:pt x="105" y="227"/>
                        <a:pt x="75" y="251"/>
                      </a:cubicBezTo>
                      <a:cubicBezTo>
                        <a:pt x="65" y="260"/>
                        <a:pt x="48" y="269"/>
                        <a:pt x="22" y="269"/>
                      </a:cubicBezTo>
                      <a:cubicBezTo>
                        <a:pt x="15" y="269"/>
                        <a:pt x="7" y="268"/>
                        <a:pt x="0" y="266"/>
                      </a:cubicBezTo>
                      <a:cubicBezTo>
                        <a:pt x="0" y="221"/>
                        <a:pt x="0" y="221"/>
                        <a:pt x="0" y="221"/>
                      </a:cubicBezTo>
                      <a:cubicBezTo>
                        <a:pt x="4" y="223"/>
                        <a:pt x="9" y="224"/>
                        <a:pt x="15" y="224"/>
                      </a:cubicBezTo>
                      <a:cubicBezTo>
                        <a:pt x="27" y="224"/>
                        <a:pt x="35" y="219"/>
                        <a:pt x="39" y="214"/>
                      </a:cubicBezTo>
                      <a:cubicBezTo>
                        <a:pt x="53" y="201"/>
                        <a:pt x="52" y="178"/>
                        <a:pt x="52" y="152"/>
                      </a:cubicBezTo>
                      <a:cubicBezTo>
                        <a:pt x="52" y="0"/>
                        <a:pt x="52" y="0"/>
                        <a:pt x="52" y="0"/>
                      </a:cubicBez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6" name="Freeform 1039"/>
                <p:cNvSpPr>
                  <a:spLocks/>
                </p:cNvSpPr>
                <p:nvPr userDrawn="1"/>
              </p:nvSpPr>
              <p:spPr bwMode="auto">
                <a:xfrm>
                  <a:off x="1053" y="497"/>
                  <a:ext cx="46" cy="55"/>
                </a:xfrm>
                <a:custGeom>
                  <a:avLst/>
                  <a:gdLst>
                    <a:gd name="T0" fmla="*/ 1 w 555"/>
                    <a:gd name="T1" fmla="*/ 0 h 657"/>
                    <a:gd name="T2" fmla="*/ 1 w 555"/>
                    <a:gd name="T3" fmla="*/ 3 h 657"/>
                    <a:gd name="T4" fmla="*/ 3 w 555"/>
                    <a:gd name="T5" fmla="*/ 0 h 657"/>
                    <a:gd name="T6" fmla="*/ 4 w 555"/>
                    <a:gd name="T7" fmla="*/ 0 h 657"/>
                    <a:gd name="T8" fmla="*/ 4 w 555"/>
                    <a:gd name="T9" fmla="*/ 5 h 657"/>
                    <a:gd name="T10" fmla="*/ 3 w 555"/>
                    <a:gd name="T11" fmla="*/ 5 h 657"/>
                    <a:gd name="T12" fmla="*/ 3 w 555"/>
                    <a:gd name="T13" fmla="*/ 2 h 657"/>
                    <a:gd name="T14" fmla="*/ 1 w 555"/>
                    <a:gd name="T15" fmla="*/ 5 h 657"/>
                    <a:gd name="T16" fmla="*/ 0 w 555"/>
                    <a:gd name="T17" fmla="*/ 5 h 657"/>
                    <a:gd name="T18" fmla="*/ 0 w 555"/>
                    <a:gd name="T19" fmla="*/ 0 h 657"/>
                    <a:gd name="T20" fmla="*/ 1 w 555"/>
                    <a:gd name="T21" fmla="*/ 0 h 6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5" h="657">
                      <a:moveTo>
                        <a:pt x="123" y="14"/>
                      </a:moveTo>
                      <a:lnTo>
                        <a:pt x="123" y="437"/>
                      </a:lnTo>
                      <a:lnTo>
                        <a:pt x="470" y="0"/>
                      </a:lnTo>
                      <a:lnTo>
                        <a:pt x="555" y="0"/>
                      </a:lnTo>
                      <a:lnTo>
                        <a:pt x="555" y="642"/>
                      </a:lnTo>
                      <a:lnTo>
                        <a:pt x="432" y="642"/>
                      </a:lnTo>
                      <a:lnTo>
                        <a:pt x="432" y="217"/>
                      </a:lnTo>
                      <a:lnTo>
                        <a:pt x="85" y="657"/>
                      </a:lnTo>
                      <a:lnTo>
                        <a:pt x="0" y="657"/>
                      </a:lnTo>
                      <a:lnTo>
                        <a:pt x="0" y="14"/>
                      </a:lnTo>
                      <a:lnTo>
                        <a:pt x="123" y="14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7" name="Freeform 1040"/>
                <p:cNvSpPr>
                  <a:spLocks/>
                </p:cNvSpPr>
                <p:nvPr userDrawn="1"/>
              </p:nvSpPr>
              <p:spPr bwMode="auto">
                <a:xfrm>
                  <a:off x="1114" y="498"/>
                  <a:ext cx="42" cy="53"/>
                </a:xfrm>
                <a:custGeom>
                  <a:avLst/>
                  <a:gdLst>
                    <a:gd name="T0" fmla="*/ 1 w 511"/>
                    <a:gd name="T1" fmla="*/ 2 h 628"/>
                    <a:gd name="T2" fmla="*/ 3 w 511"/>
                    <a:gd name="T3" fmla="*/ 2 h 628"/>
                    <a:gd name="T4" fmla="*/ 3 w 511"/>
                    <a:gd name="T5" fmla="*/ 0 h 628"/>
                    <a:gd name="T6" fmla="*/ 3 w 511"/>
                    <a:gd name="T7" fmla="*/ 0 h 628"/>
                    <a:gd name="T8" fmla="*/ 3 w 511"/>
                    <a:gd name="T9" fmla="*/ 4 h 628"/>
                    <a:gd name="T10" fmla="*/ 3 w 511"/>
                    <a:gd name="T11" fmla="*/ 4 h 628"/>
                    <a:gd name="T12" fmla="*/ 3 w 511"/>
                    <a:gd name="T13" fmla="*/ 3 h 628"/>
                    <a:gd name="T14" fmla="*/ 1 w 511"/>
                    <a:gd name="T15" fmla="*/ 3 h 628"/>
                    <a:gd name="T16" fmla="*/ 1 w 511"/>
                    <a:gd name="T17" fmla="*/ 4 h 628"/>
                    <a:gd name="T18" fmla="*/ 0 w 511"/>
                    <a:gd name="T19" fmla="*/ 4 h 628"/>
                    <a:gd name="T20" fmla="*/ 0 w 511"/>
                    <a:gd name="T21" fmla="*/ 0 h 628"/>
                    <a:gd name="T22" fmla="*/ 1 w 511"/>
                    <a:gd name="T23" fmla="*/ 0 h 628"/>
                    <a:gd name="T24" fmla="*/ 1 w 511"/>
                    <a:gd name="T25" fmla="*/ 2 h 6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11" h="628">
                      <a:moveTo>
                        <a:pt x="121" y="243"/>
                      </a:moveTo>
                      <a:lnTo>
                        <a:pt x="388" y="243"/>
                      </a:lnTo>
                      <a:lnTo>
                        <a:pt x="388" y="0"/>
                      </a:lnTo>
                      <a:lnTo>
                        <a:pt x="511" y="0"/>
                      </a:lnTo>
                      <a:lnTo>
                        <a:pt x="511" y="628"/>
                      </a:lnTo>
                      <a:lnTo>
                        <a:pt x="388" y="628"/>
                      </a:lnTo>
                      <a:lnTo>
                        <a:pt x="388" y="350"/>
                      </a:lnTo>
                      <a:lnTo>
                        <a:pt x="121" y="350"/>
                      </a:lnTo>
                      <a:lnTo>
                        <a:pt x="121" y="628"/>
                      </a:lnTo>
                      <a:lnTo>
                        <a:pt x="0" y="628"/>
                      </a:lnTo>
                      <a:lnTo>
                        <a:pt x="0" y="0"/>
                      </a:lnTo>
                      <a:lnTo>
                        <a:pt x="121" y="0"/>
                      </a:lnTo>
                      <a:lnTo>
                        <a:pt x="121" y="243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8" name="Freeform 1041"/>
                <p:cNvSpPr>
                  <a:spLocks/>
                </p:cNvSpPr>
                <p:nvPr userDrawn="1"/>
              </p:nvSpPr>
              <p:spPr bwMode="auto">
                <a:xfrm>
                  <a:off x="1171" y="498"/>
                  <a:ext cx="27" cy="53"/>
                </a:xfrm>
                <a:custGeom>
                  <a:avLst/>
                  <a:gdLst>
                    <a:gd name="T0" fmla="*/ 2 w 333"/>
                    <a:gd name="T1" fmla="*/ 1 h 628"/>
                    <a:gd name="T2" fmla="*/ 1 w 333"/>
                    <a:gd name="T3" fmla="*/ 1 h 628"/>
                    <a:gd name="T4" fmla="*/ 1 w 333"/>
                    <a:gd name="T5" fmla="*/ 4 h 628"/>
                    <a:gd name="T6" fmla="*/ 0 w 333"/>
                    <a:gd name="T7" fmla="*/ 4 h 628"/>
                    <a:gd name="T8" fmla="*/ 0 w 333"/>
                    <a:gd name="T9" fmla="*/ 0 h 628"/>
                    <a:gd name="T10" fmla="*/ 2 w 333"/>
                    <a:gd name="T11" fmla="*/ 0 h 628"/>
                    <a:gd name="T12" fmla="*/ 2 w 333"/>
                    <a:gd name="T13" fmla="*/ 1 h 6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33" h="628">
                      <a:moveTo>
                        <a:pt x="333" y="104"/>
                      </a:moveTo>
                      <a:lnTo>
                        <a:pt x="123" y="104"/>
                      </a:lnTo>
                      <a:lnTo>
                        <a:pt x="123" y="628"/>
                      </a:lnTo>
                      <a:lnTo>
                        <a:pt x="0" y="628"/>
                      </a:lnTo>
                      <a:lnTo>
                        <a:pt x="0" y="0"/>
                      </a:lnTo>
                      <a:lnTo>
                        <a:pt x="333" y="0"/>
                      </a:lnTo>
                      <a:lnTo>
                        <a:pt x="333" y="104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9" name="Freeform 1042"/>
                <p:cNvSpPr>
                  <a:spLocks noEditPoints="1"/>
                </p:cNvSpPr>
                <p:nvPr userDrawn="1"/>
              </p:nvSpPr>
              <p:spPr bwMode="auto">
                <a:xfrm>
                  <a:off x="991" y="498"/>
                  <a:ext cx="51" cy="65"/>
                </a:xfrm>
                <a:custGeom>
                  <a:avLst/>
                  <a:gdLst>
                    <a:gd name="T0" fmla="*/ 9 w 260"/>
                    <a:gd name="T1" fmla="*/ 0 h 326"/>
                    <a:gd name="T2" fmla="*/ 9 w 260"/>
                    <a:gd name="T3" fmla="*/ 9 h 326"/>
                    <a:gd name="T4" fmla="*/ 10 w 260"/>
                    <a:gd name="T5" fmla="*/ 9 h 326"/>
                    <a:gd name="T6" fmla="*/ 10 w 260"/>
                    <a:gd name="T7" fmla="*/ 13 h 326"/>
                    <a:gd name="T8" fmla="*/ 8 w 260"/>
                    <a:gd name="T9" fmla="*/ 13 h 326"/>
                    <a:gd name="T10" fmla="*/ 8 w 260"/>
                    <a:gd name="T11" fmla="*/ 11 h 326"/>
                    <a:gd name="T12" fmla="*/ 2 w 260"/>
                    <a:gd name="T13" fmla="*/ 11 h 326"/>
                    <a:gd name="T14" fmla="*/ 2 w 260"/>
                    <a:gd name="T15" fmla="*/ 13 h 326"/>
                    <a:gd name="T16" fmla="*/ 0 w 260"/>
                    <a:gd name="T17" fmla="*/ 13 h 326"/>
                    <a:gd name="T18" fmla="*/ 0 w 260"/>
                    <a:gd name="T19" fmla="*/ 9 h 326"/>
                    <a:gd name="T20" fmla="*/ 2 w 260"/>
                    <a:gd name="T21" fmla="*/ 7 h 326"/>
                    <a:gd name="T22" fmla="*/ 2 w 260"/>
                    <a:gd name="T23" fmla="*/ 5 h 326"/>
                    <a:gd name="T24" fmla="*/ 2 w 260"/>
                    <a:gd name="T25" fmla="*/ 0 h 326"/>
                    <a:gd name="T26" fmla="*/ 9 w 260"/>
                    <a:gd name="T27" fmla="*/ 0 h 326"/>
                    <a:gd name="T28" fmla="*/ 4 w 260"/>
                    <a:gd name="T29" fmla="*/ 5 h 326"/>
                    <a:gd name="T30" fmla="*/ 4 w 260"/>
                    <a:gd name="T31" fmla="*/ 8 h 326"/>
                    <a:gd name="T32" fmla="*/ 3 w 260"/>
                    <a:gd name="T33" fmla="*/ 9 h 326"/>
                    <a:gd name="T34" fmla="*/ 7 w 260"/>
                    <a:gd name="T35" fmla="*/ 9 h 326"/>
                    <a:gd name="T36" fmla="*/ 7 w 260"/>
                    <a:gd name="T37" fmla="*/ 2 h 326"/>
                    <a:gd name="T38" fmla="*/ 4 w 260"/>
                    <a:gd name="T39" fmla="*/ 2 h 326"/>
                    <a:gd name="T40" fmla="*/ 4 w 260"/>
                    <a:gd name="T41" fmla="*/ 5 h 32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60" h="326">
                      <a:moveTo>
                        <a:pt x="232" y="0"/>
                      </a:moveTo>
                      <a:cubicBezTo>
                        <a:pt x="232" y="221"/>
                        <a:pt x="232" y="221"/>
                        <a:pt x="232" y="221"/>
                      </a:cubicBezTo>
                      <a:cubicBezTo>
                        <a:pt x="260" y="221"/>
                        <a:pt x="260" y="221"/>
                        <a:pt x="260" y="221"/>
                      </a:cubicBezTo>
                      <a:cubicBezTo>
                        <a:pt x="260" y="326"/>
                        <a:pt x="260" y="326"/>
                        <a:pt x="260" y="326"/>
                      </a:cubicBezTo>
                      <a:cubicBezTo>
                        <a:pt x="212" y="326"/>
                        <a:pt x="212" y="326"/>
                        <a:pt x="212" y="326"/>
                      </a:cubicBezTo>
                      <a:cubicBezTo>
                        <a:pt x="212" y="266"/>
                        <a:pt x="212" y="266"/>
                        <a:pt x="212" y="266"/>
                      </a:cubicBezTo>
                      <a:cubicBezTo>
                        <a:pt x="48" y="266"/>
                        <a:pt x="48" y="266"/>
                        <a:pt x="48" y="266"/>
                      </a:cubicBezTo>
                      <a:cubicBezTo>
                        <a:pt x="48" y="326"/>
                        <a:pt x="48" y="326"/>
                        <a:pt x="48" y="326"/>
                      </a:cubicBezTo>
                      <a:cubicBezTo>
                        <a:pt x="0" y="326"/>
                        <a:pt x="0" y="326"/>
                        <a:pt x="0" y="326"/>
                      </a:cubicBezTo>
                      <a:cubicBezTo>
                        <a:pt x="0" y="221"/>
                        <a:pt x="0" y="221"/>
                        <a:pt x="0" y="221"/>
                      </a:cubicBezTo>
                      <a:cubicBezTo>
                        <a:pt x="19" y="222"/>
                        <a:pt x="35" y="205"/>
                        <a:pt x="43" y="186"/>
                      </a:cubicBezTo>
                      <a:cubicBezTo>
                        <a:pt x="48" y="172"/>
                        <a:pt x="52" y="152"/>
                        <a:pt x="52" y="116"/>
                      </a:cubicBezTo>
                      <a:cubicBezTo>
                        <a:pt x="52" y="0"/>
                        <a:pt x="52" y="0"/>
                        <a:pt x="52" y="0"/>
                      </a:cubicBezTo>
                      <a:lnTo>
                        <a:pt x="232" y="0"/>
                      </a:lnTo>
                      <a:close/>
                      <a:moveTo>
                        <a:pt x="102" y="116"/>
                      </a:moveTo>
                      <a:cubicBezTo>
                        <a:pt x="102" y="157"/>
                        <a:pt x="98" y="177"/>
                        <a:pt x="93" y="190"/>
                      </a:cubicBezTo>
                      <a:cubicBezTo>
                        <a:pt x="88" y="205"/>
                        <a:pt x="80" y="214"/>
                        <a:pt x="72" y="221"/>
                      </a:cubicBezTo>
                      <a:cubicBezTo>
                        <a:pt x="180" y="221"/>
                        <a:pt x="180" y="221"/>
                        <a:pt x="180" y="221"/>
                      </a:cubicBezTo>
                      <a:cubicBezTo>
                        <a:pt x="180" y="44"/>
                        <a:pt x="180" y="44"/>
                        <a:pt x="180" y="44"/>
                      </a:cubicBezTo>
                      <a:cubicBezTo>
                        <a:pt x="102" y="44"/>
                        <a:pt x="102" y="44"/>
                        <a:pt x="102" y="44"/>
                      </a:cubicBezTo>
                      <a:lnTo>
                        <a:pt x="102" y="116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  <p:sp>
          <p:nvSpPr>
            <p:cNvPr id="16" name="Rectangle 22"/>
            <p:cNvSpPr>
              <a:spLocks noChangeArrowheads="1"/>
            </p:cNvSpPr>
            <p:nvPr userDrawn="1"/>
          </p:nvSpPr>
          <p:spPr bwMode="auto">
            <a:xfrm>
              <a:off x="1297" y="128"/>
              <a:ext cx="547" cy="54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7" name="Picture 1091" descr="kes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" y="315"/>
              <a:ext cx="41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55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723900" y="2701925"/>
            <a:ext cx="7734300" cy="1470025"/>
          </a:xfrm>
        </p:spPr>
        <p:txBody>
          <a:bodyPr anchor="ctr"/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856" name="Rectangle 16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238125" y="6269038"/>
            <a:ext cx="4714875" cy="336550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47937381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9EA55-08EA-4A51-AC6B-36800F62EB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180744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4813" y="1000125"/>
            <a:ext cx="2205037" cy="2913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8113" y="1000125"/>
            <a:ext cx="6464300" cy="2913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CF10F-204C-418B-BD6F-22608B45D0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519550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13" y="1000125"/>
            <a:ext cx="8821737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30188" y="2143125"/>
            <a:ext cx="8691562" cy="17700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26E5-9BA2-4837-BCF6-A0B1FF5FA5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389196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13" y="1000125"/>
            <a:ext cx="8821737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30188" y="2143125"/>
            <a:ext cx="8691562" cy="17700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27EA4-577D-4FAA-9880-935207CCC3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162043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F334C-DE6C-441B-A6F1-924188FB39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337712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77B7D-56EE-4B53-87DE-26F83A6AE1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939454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0188" y="2143125"/>
            <a:ext cx="4268787" cy="177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2143125"/>
            <a:ext cx="4270375" cy="177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03BC2-FE50-4218-8FD3-35B61AFEAF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43215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5329-B484-4238-A095-54E037A87F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070488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2EB7E-48E9-4B47-82E3-41B8DA5DE1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033311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847B5-3141-406B-9AF6-F307D8B5DE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528016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EF95-1560-42F9-8158-E70DAE62CB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742589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F210B-B5CD-42D5-9F81-0A588ABC5A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414326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40"/>
          <p:cNvSpPr>
            <a:spLocks noChangeArrowheads="1"/>
          </p:cNvSpPr>
          <p:nvPr userDrawn="1"/>
        </p:nvSpPr>
        <p:spPr bwMode="auto">
          <a:xfrm>
            <a:off x="3663950" y="236538"/>
            <a:ext cx="5268913" cy="58578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7" name="Rectangle 1041"/>
          <p:cNvSpPr>
            <a:spLocks noChangeArrowheads="1"/>
          </p:cNvSpPr>
          <p:nvPr userDrawn="1"/>
        </p:nvSpPr>
        <p:spPr bwMode="auto">
          <a:xfrm>
            <a:off x="2090738" y="236538"/>
            <a:ext cx="2049462" cy="5857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8" name="AutoShape 25"/>
          <p:cNvSpPr>
            <a:spLocks noChangeAspect="1" noChangeArrowheads="1" noTextEdit="1"/>
          </p:cNvSpPr>
          <p:nvPr userDrawn="1"/>
        </p:nvSpPr>
        <p:spPr bwMode="auto">
          <a:xfrm>
            <a:off x="5508625" y="3198813"/>
            <a:ext cx="3430588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053" name="Picture 2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163888"/>
            <a:ext cx="3430588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9" descr="num-field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5146675"/>
            <a:ext cx="15081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66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0350" y="6276975"/>
            <a:ext cx="638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 b="1">
                <a:solidFill>
                  <a:srgbClr val="333399"/>
                </a:solidFill>
                <a:latin typeface="+mn-lt"/>
              </a:defRPr>
            </a:lvl1pPr>
          </a:lstStyle>
          <a:p>
            <a:pPr>
              <a:defRPr/>
            </a:pPr>
            <a:fld id="{87806EF9-18FC-499E-BCC2-8F87B44C90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38113" y="1000125"/>
            <a:ext cx="882173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2057" name="Rectangle 16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30188" y="2143125"/>
            <a:ext cx="86915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grpSp>
        <p:nvGrpSpPr>
          <p:cNvPr id="2058" name="Group 1043"/>
          <p:cNvGrpSpPr>
            <a:grpSpLocks/>
          </p:cNvGrpSpPr>
          <p:nvPr userDrawn="1"/>
        </p:nvGrpSpPr>
        <p:grpSpPr bwMode="auto">
          <a:xfrm>
            <a:off x="1471613" y="239713"/>
            <a:ext cx="588962" cy="587375"/>
            <a:chOff x="1101" y="399"/>
            <a:chExt cx="456" cy="455"/>
          </a:xfrm>
        </p:grpSpPr>
        <p:sp>
          <p:nvSpPr>
            <p:cNvPr id="1062" name="Freeform 44"/>
            <p:cNvSpPr>
              <a:spLocks/>
            </p:cNvSpPr>
            <p:nvPr userDrawn="1"/>
          </p:nvSpPr>
          <p:spPr bwMode="auto">
            <a:xfrm>
              <a:off x="1101" y="399"/>
              <a:ext cx="456" cy="455"/>
            </a:xfrm>
            <a:custGeom>
              <a:avLst/>
              <a:gdLst>
                <a:gd name="T0" fmla="*/ 428 w 456"/>
                <a:gd name="T1" fmla="*/ 972 h 213"/>
                <a:gd name="T2" fmla="*/ 383 w 456"/>
                <a:gd name="T3" fmla="*/ 972 h 213"/>
                <a:gd name="T4" fmla="*/ 340 w 456"/>
                <a:gd name="T5" fmla="*/ 972 h 213"/>
                <a:gd name="T6" fmla="*/ 298 w 456"/>
                <a:gd name="T7" fmla="*/ 972 h 213"/>
                <a:gd name="T8" fmla="*/ 255 w 456"/>
                <a:gd name="T9" fmla="*/ 972 h 213"/>
                <a:gd name="T10" fmla="*/ 213 w 456"/>
                <a:gd name="T11" fmla="*/ 972 h 213"/>
                <a:gd name="T12" fmla="*/ 170 w 456"/>
                <a:gd name="T13" fmla="*/ 972 h 213"/>
                <a:gd name="T14" fmla="*/ 128 w 456"/>
                <a:gd name="T15" fmla="*/ 972 h 213"/>
                <a:gd name="T16" fmla="*/ 85 w 456"/>
                <a:gd name="T17" fmla="*/ 972 h 213"/>
                <a:gd name="T18" fmla="*/ 43 w 456"/>
                <a:gd name="T19" fmla="*/ 972 h 213"/>
                <a:gd name="T20" fmla="*/ 0 w 456"/>
                <a:gd name="T21" fmla="*/ 972 h 213"/>
                <a:gd name="T22" fmla="*/ 0 w 456"/>
                <a:gd name="T23" fmla="*/ 884 h 213"/>
                <a:gd name="T24" fmla="*/ 0 w 456"/>
                <a:gd name="T25" fmla="*/ 790 h 213"/>
                <a:gd name="T26" fmla="*/ 0 w 456"/>
                <a:gd name="T27" fmla="*/ 703 h 213"/>
                <a:gd name="T28" fmla="*/ 0 w 456"/>
                <a:gd name="T29" fmla="*/ 602 h 213"/>
                <a:gd name="T30" fmla="*/ 0 w 456"/>
                <a:gd name="T31" fmla="*/ 521 h 213"/>
                <a:gd name="T32" fmla="*/ 0 w 456"/>
                <a:gd name="T33" fmla="*/ 421 h 213"/>
                <a:gd name="T34" fmla="*/ 0 w 456"/>
                <a:gd name="T35" fmla="*/ 333 h 213"/>
                <a:gd name="T36" fmla="*/ 0 w 456"/>
                <a:gd name="T37" fmla="*/ 237 h 213"/>
                <a:gd name="T38" fmla="*/ 0 w 456"/>
                <a:gd name="T39" fmla="*/ 150 h 213"/>
                <a:gd name="T40" fmla="*/ 0 w 456"/>
                <a:gd name="T41" fmla="*/ 56 h 213"/>
                <a:gd name="T42" fmla="*/ 14 w 456"/>
                <a:gd name="T43" fmla="*/ 0 h 213"/>
                <a:gd name="T44" fmla="*/ 57 w 456"/>
                <a:gd name="T45" fmla="*/ 0 h 213"/>
                <a:gd name="T46" fmla="*/ 99 w 456"/>
                <a:gd name="T47" fmla="*/ 0 h 213"/>
                <a:gd name="T48" fmla="*/ 142 w 456"/>
                <a:gd name="T49" fmla="*/ 0 h 213"/>
                <a:gd name="T50" fmla="*/ 184 w 456"/>
                <a:gd name="T51" fmla="*/ 0 h 213"/>
                <a:gd name="T52" fmla="*/ 227 w 456"/>
                <a:gd name="T53" fmla="*/ 0 h 213"/>
                <a:gd name="T54" fmla="*/ 270 w 456"/>
                <a:gd name="T55" fmla="*/ 0 h 213"/>
                <a:gd name="T56" fmla="*/ 312 w 456"/>
                <a:gd name="T57" fmla="*/ 0 h 213"/>
                <a:gd name="T58" fmla="*/ 355 w 456"/>
                <a:gd name="T59" fmla="*/ 0 h 213"/>
                <a:gd name="T60" fmla="*/ 397 w 456"/>
                <a:gd name="T61" fmla="*/ 0 h 213"/>
                <a:gd name="T62" fmla="*/ 442 w 456"/>
                <a:gd name="T63" fmla="*/ 0 h 213"/>
                <a:gd name="T64" fmla="*/ 456 w 456"/>
                <a:gd name="T65" fmla="*/ 56 h 213"/>
                <a:gd name="T66" fmla="*/ 456 w 456"/>
                <a:gd name="T67" fmla="*/ 150 h 213"/>
                <a:gd name="T68" fmla="*/ 456 w 456"/>
                <a:gd name="T69" fmla="*/ 237 h 213"/>
                <a:gd name="T70" fmla="*/ 456 w 456"/>
                <a:gd name="T71" fmla="*/ 333 h 213"/>
                <a:gd name="T72" fmla="*/ 456 w 456"/>
                <a:gd name="T73" fmla="*/ 421 h 213"/>
                <a:gd name="T74" fmla="*/ 456 w 456"/>
                <a:gd name="T75" fmla="*/ 521 h 213"/>
                <a:gd name="T76" fmla="*/ 456 w 456"/>
                <a:gd name="T77" fmla="*/ 602 h 213"/>
                <a:gd name="T78" fmla="*/ 456 w 456"/>
                <a:gd name="T79" fmla="*/ 703 h 213"/>
                <a:gd name="T80" fmla="*/ 456 w 456"/>
                <a:gd name="T81" fmla="*/ 790 h 213"/>
                <a:gd name="T82" fmla="*/ 456 w 456"/>
                <a:gd name="T83" fmla="*/ 884 h 213"/>
                <a:gd name="T84" fmla="*/ 456 w 456"/>
                <a:gd name="T85" fmla="*/ 972 h 2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6" h="213">
                  <a:moveTo>
                    <a:pt x="456" y="213"/>
                  </a:moveTo>
                  <a:lnTo>
                    <a:pt x="442" y="213"/>
                  </a:lnTo>
                  <a:lnTo>
                    <a:pt x="428" y="213"/>
                  </a:lnTo>
                  <a:lnTo>
                    <a:pt x="414" y="213"/>
                  </a:lnTo>
                  <a:lnTo>
                    <a:pt x="397" y="213"/>
                  </a:lnTo>
                  <a:lnTo>
                    <a:pt x="383" y="213"/>
                  </a:lnTo>
                  <a:lnTo>
                    <a:pt x="369" y="213"/>
                  </a:lnTo>
                  <a:lnTo>
                    <a:pt x="355" y="213"/>
                  </a:lnTo>
                  <a:lnTo>
                    <a:pt x="340" y="213"/>
                  </a:lnTo>
                  <a:lnTo>
                    <a:pt x="326" y="213"/>
                  </a:lnTo>
                  <a:lnTo>
                    <a:pt x="312" y="213"/>
                  </a:lnTo>
                  <a:lnTo>
                    <a:pt x="298" y="213"/>
                  </a:lnTo>
                  <a:lnTo>
                    <a:pt x="284" y="213"/>
                  </a:lnTo>
                  <a:lnTo>
                    <a:pt x="270" y="213"/>
                  </a:lnTo>
                  <a:lnTo>
                    <a:pt x="255" y="213"/>
                  </a:lnTo>
                  <a:lnTo>
                    <a:pt x="241" y="213"/>
                  </a:lnTo>
                  <a:lnTo>
                    <a:pt x="227" y="213"/>
                  </a:lnTo>
                  <a:lnTo>
                    <a:pt x="213" y="213"/>
                  </a:lnTo>
                  <a:lnTo>
                    <a:pt x="199" y="213"/>
                  </a:lnTo>
                  <a:lnTo>
                    <a:pt x="184" y="213"/>
                  </a:lnTo>
                  <a:lnTo>
                    <a:pt x="170" y="213"/>
                  </a:lnTo>
                  <a:lnTo>
                    <a:pt x="156" y="213"/>
                  </a:lnTo>
                  <a:lnTo>
                    <a:pt x="142" y="213"/>
                  </a:lnTo>
                  <a:lnTo>
                    <a:pt x="128" y="213"/>
                  </a:lnTo>
                  <a:lnTo>
                    <a:pt x="114" y="213"/>
                  </a:lnTo>
                  <a:lnTo>
                    <a:pt x="99" y="213"/>
                  </a:lnTo>
                  <a:lnTo>
                    <a:pt x="85" y="213"/>
                  </a:lnTo>
                  <a:lnTo>
                    <a:pt x="71" y="213"/>
                  </a:lnTo>
                  <a:lnTo>
                    <a:pt x="57" y="213"/>
                  </a:lnTo>
                  <a:lnTo>
                    <a:pt x="43" y="213"/>
                  </a:lnTo>
                  <a:lnTo>
                    <a:pt x="29" y="213"/>
                  </a:lnTo>
                  <a:lnTo>
                    <a:pt x="14" y="213"/>
                  </a:lnTo>
                  <a:lnTo>
                    <a:pt x="0" y="213"/>
                  </a:lnTo>
                  <a:lnTo>
                    <a:pt x="0" y="208"/>
                  </a:lnTo>
                  <a:lnTo>
                    <a:pt x="0" y="201"/>
                  </a:lnTo>
                  <a:lnTo>
                    <a:pt x="0" y="194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0" y="140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21"/>
                  </a:lnTo>
                  <a:lnTo>
                    <a:pt x="0" y="114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114" y="0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0" y="0"/>
                  </a:lnTo>
                  <a:lnTo>
                    <a:pt x="184" y="0"/>
                  </a:lnTo>
                  <a:lnTo>
                    <a:pt x="199" y="0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41" y="0"/>
                  </a:lnTo>
                  <a:lnTo>
                    <a:pt x="255" y="0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98" y="0"/>
                  </a:lnTo>
                  <a:lnTo>
                    <a:pt x="312" y="0"/>
                  </a:lnTo>
                  <a:lnTo>
                    <a:pt x="326" y="0"/>
                  </a:lnTo>
                  <a:lnTo>
                    <a:pt x="340" y="0"/>
                  </a:lnTo>
                  <a:lnTo>
                    <a:pt x="355" y="0"/>
                  </a:lnTo>
                  <a:lnTo>
                    <a:pt x="369" y="0"/>
                  </a:lnTo>
                  <a:lnTo>
                    <a:pt x="383" y="0"/>
                  </a:lnTo>
                  <a:lnTo>
                    <a:pt x="397" y="0"/>
                  </a:lnTo>
                  <a:lnTo>
                    <a:pt x="414" y="0"/>
                  </a:lnTo>
                  <a:lnTo>
                    <a:pt x="428" y="0"/>
                  </a:lnTo>
                  <a:lnTo>
                    <a:pt x="442" y="0"/>
                  </a:lnTo>
                  <a:lnTo>
                    <a:pt x="456" y="0"/>
                  </a:lnTo>
                  <a:lnTo>
                    <a:pt x="456" y="5"/>
                  </a:lnTo>
                  <a:lnTo>
                    <a:pt x="456" y="12"/>
                  </a:lnTo>
                  <a:lnTo>
                    <a:pt x="456" y="19"/>
                  </a:lnTo>
                  <a:lnTo>
                    <a:pt x="456" y="26"/>
                  </a:lnTo>
                  <a:lnTo>
                    <a:pt x="456" y="33"/>
                  </a:lnTo>
                  <a:lnTo>
                    <a:pt x="456" y="40"/>
                  </a:lnTo>
                  <a:lnTo>
                    <a:pt x="456" y="45"/>
                  </a:lnTo>
                  <a:lnTo>
                    <a:pt x="456" y="52"/>
                  </a:lnTo>
                  <a:lnTo>
                    <a:pt x="456" y="59"/>
                  </a:lnTo>
                  <a:lnTo>
                    <a:pt x="456" y="66"/>
                  </a:lnTo>
                  <a:lnTo>
                    <a:pt x="456" y="73"/>
                  </a:lnTo>
                  <a:lnTo>
                    <a:pt x="456" y="80"/>
                  </a:lnTo>
                  <a:lnTo>
                    <a:pt x="456" y="88"/>
                  </a:lnTo>
                  <a:lnTo>
                    <a:pt x="456" y="92"/>
                  </a:lnTo>
                  <a:lnTo>
                    <a:pt x="456" y="99"/>
                  </a:lnTo>
                  <a:lnTo>
                    <a:pt x="456" y="106"/>
                  </a:lnTo>
                  <a:lnTo>
                    <a:pt x="456" y="114"/>
                  </a:lnTo>
                  <a:lnTo>
                    <a:pt x="456" y="121"/>
                  </a:lnTo>
                  <a:lnTo>
                    <a:pt x="456" y="128"/>
                  </a:lnTo>
                  <a:lnTo>
                    <a:pt x="456" y="132"/>
                  </a:lnTo>
                  <a:lnTo>
                    <a:pt x="456" y="140"/>
                  </a:lnTo>
                  <a:lnTo>
                    <a:pt x="456" y="147"/>
                  </a:lnTo>
                  <a:lnTo>
                    <a:pt x="456" y="154"/>
                  </a:lnTo>
                  <a:lnTo>
                    <a:pt x="456" y="161"/>
                  </a:lnTo>
                  <a:lnTo>
                    <a:pt x="456" y="168"/>
                  </a:lnTo>
                  <a:lnTo>
                    <a:pt x="456" y="173"/>
                  </a:lnTo>
                  <a:lnTo>
                    <a:pt x="456" y="180"/>
                  </a:lnTo>
                  <a:lnTo>
                    <a:pt x="456" y="187"/>
                  </a:lnTo>
                  <a:lnTo>
                    <a:pt x="456" y="194"/>
                  </a:lnTo>
                  <a:lnTo>
                    <a:pt x="456" y="201"/>
                  </a:lnTo>
                  <a:lnTo>
                    <a:pt x="456" y="208"/>
                  </a:lnTo>
                  <a:lnTo>
                    <a:pt x="456" y="21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pic>
          <p:nvPicPr>
            <p:cNvPr id="2087" name="Picture 45" descr="kes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" y="565"/>
              <a:ext cx="32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9" name="Group 29"/>
          <p:cNvGrpSpPr>
            <a:grpSpLocks/>
          </p:cNvGrpSpPr>
          <p:nvPr userDrawn="1"/>
        </p:nvGrpSpPr>
        <p:grpSpPr bwMode="auto">
          <a:xfrm>
            <a:off x="230188" y="238125"/>
            <a:ext cx="588962" cy="585788"/>
            <a:chOff x="145" y="402"/>
            <a:chExt cx="456" cy="454"/>
          </a:xfrm>
        </p:grpSpPr>
        <p:grpSp>
          <p:nvGrpSpPr>
            <p:cNvPr id="2073" name="Group 30"/>
            <p:cNvGrpSpPr>
              <a:grpSpLocks/>
            </p:cNvGrpSpPr>
            <p:nvPr userDrawn="1"/>
          </p:nvGrpSpPr>
          <p:grpSpPr bwMode="auto">
            <a:xfrm>
              <a:off x="145" y="402"/>
              <a:ext cx="456" cy="454"/>
              <a:chOff x="145" y="402"/>
              <a:chExt cx="456" cy="454"/>
            </a:xfrm>
          </p:grpSpPr>
          <p:sp>
            <p:nvSpPr>
              <p:cNvPr id="1057" name="Freeform 31"/>
              <p:cNvSpPr>
                <a:spLocks/>
              </p:cNvSpPr>
              <p:nvPr userDrawn="1"/>
            </p:nvSpPr>
            <p:spPr bwMode="auto">
              <a:xfrm>
                <a:off x="145" y="402"/>
                <a:ext cx="456" cy="454"/>
              </a:xfrm>
              <a:custGeom>
                <a:avLst/>
                <a:gdLst>
                  <a:gd name="T0" fmla="*/ 428 w 456"/>
                  <a:gd name="T1" fmla="*/ 454 h 454"/>
                  <a:gd name="T2" fmla="*/ 383 w 456"/>
                  <a:gd name="T3" fmla="*/ 454 h 454"/>
                  <a:gd name="T4" fmla="*/ 340 w 456"/>
                  <a:gd name="T5" fmla="*/ 454 h 454"/>
                  <a:gd name="T6" fmla="*/ 298 w 456"/>
                  <a:gd name="T7" fmla="*/ 454 h 454"/>
                  <a:gd name="T8" fmla="*/ 255 w 456"/>
                  <a:gd name="T9" fmla="*/ 454 h 454"/>
                  <a:gd name="T10" fmla="*/ 213 w 456"/>
                  <a:gd name="T11" fmla="*/ 454 h 454"/>
                  <a:gd name="T12" fmla="*/ 170 w 456"/>
                  <a:gd name="T13" fmla="*/ 454 h 454"/>
                  <a:gd name="T14" fmla="*/ 128 w 456"/>
                  <a:gd name="T15" fmla="*/ 454 h 454"/>
                  <a:gd name="T16" fmla="*/ 85 w 456"/>
                  <a:gd name="T17" fmla="*/ 454 h 454"/>
                  <a:gd name="T18" fmla="*/ 43 w 456"/>
                  <a:gd name="T19" fmla="*/ 454 h 454"/>
                  <a:gd name="T20" fmla="*/ 0 w 456"/>
                  <a:gd name="T21" fmla="*/ 454 h 454"/>
                  <a:gd name="T22" fmla="*/ 0 w 456"/>
                  <a:gd name="T23" fmla="*/ 411 h 454"/>
                  <a:gd name="T24" fmla="*/ 0 w 456"/>
                  <a:gd name="T25" fmla="*/ 369 h 454"/>
                  <a:gd name="T26" fmla="*/ 0 w 456"/>
                  <a:gd name="T27" fmla="*/ 326 h 454"/>
                  <a:gd name="T28" fmla="*/ 0 w 456"/>
                  <a:gd name="T29" fmla="*/ 284 h 454"/>
                  <a:gd name="T30" fmla="*/ 0 w 456"/>
                  <a:gd name="T31" fmla="*/ 241 h 454"/>
                  <a:gd name="T32" fmla="*/ 0 w 456"/>
                  <a:gd name="T33" fmla="*/ 199 h 454"/>
                  <a:gd name="T34" fmla="*/ 0 w 456"/>
                  <a:gd name="T35" fmla="*/ 156 h 454"/>
                  <a:gd name="T36" fmla="*/ 0 w 456"/>
                  <a:gd name="T37" fmla="*/ 114 h 454"/>
                  <a:gd name="T38" fmla="*/ 0 w 456"/>
                  <a:gd name="T39" fmla="*/ 71 h 454"/>
                  <a:gd name="T40" fmla="*/ 0 w 456"/>
                  <a:gd name="T41" fmla="*/ 29 h 454"/>
                  <a:gd name="T42" fmla="*/ 14 w 456"/>
                  <a:gd name="T43" fmla="*/ 0 h 454"/>
                  <a:gd name="T44" fmla="*/ 57 w 456"/>
                  <a:gd name="T45" fmla="*/ 0 h 454"/>
                  <a:gd name="T46" fmla="*/ 99 w 456"/>
                  <a:gd name="T47" fmla="*/ 0 h 454"/>
                  <a:gd name="T48" fmla="*/ 142 w 456"/>
                  <a:gd name="T49" fmla="*/ 0 h 454"/>
                  <a:gd name="T50" fmla="*/ 184 w 456"/>
                  <a:gd name="T51" fmla="*/ 0 h 454"/>
                  <a:gd name="T52" fmla="*/ 227 w 456"/>
                  <a:gd name="T53" fmla="*/ 0 h 454"/>
                  <a:gd name="T54" fmla="*/ 270 w 456"/>
                  <a:gd name="T55" fmla="*/ 0 h 454"/>
                  <a:gd name="T56" fmla="*/ 312 w 456"/>
                  <a:gd name="T57" fmla="*/ 0 h 454"/>
                  <a:gd name="T58" fmla="*/ 355 w 456"/>
                  <a:gd name="T59" fmla="*/ 0 h 454"/>
                  <a:gd name="T60" fmla="*/ 397 w 456"/>
                  <a:gd name="T61" fmla="*/ 0 h 454"/>
                  <a:gd name="T62" fmla="*/ 442 w 456"/>
                  <a:gd name="T63" fmla="*/ 0 h 454"/>
                  <a:gd name="T64" fmla="*/ 456 w 456"/>
                  <a:gd name="T65" fmla="*/ 29 h 454"/>
                  <a:gd name="T66" fmla="*/ 456 w 456"/>
                  <a:gd name="T67" fmla="*/ 71 h 454"/>
                  <a:gd name="T68" fmla="*/ 456 w 456"/>
                  <a:gd name="T69" fmla="*/ 114 h 454"/>
                  <a:gd name="T70" fmla="*/ 456 w 456"/>
                  <a:gd name="T71" fmla="*/ 156 h 454"/>
                  <a:gd name="T72" fmla="*/ 456 w 456"/>
                  <a:gd name="T73" fmla="*/ 199 h 454"/>
                  <a:gd name="T74" fmla="*/ 456 w 456"/>
                  <a:gd name="T75" fmla="*/ 241 h 454"/>
                  <a:gd name="T76" fmla="*/ 456 w 456"/>
                  <a:gd name="T77" fmla="*/ 284 h 454"/>
                  <a:gd name="T78" fmla="*/ 456 w 456"/>
                  <a:gd name="T79" fmla="*/ 326 h 454"/>
                  <a:gd name="T80" fmla="*/ 456 w 456"/>
                  <a:gd name="T81" fmla="*/ 369 h 454"/>
                  <a:gd name="T82" fmla="*/ 456 w 456"/>
                  <a:gd name="T83" fmla="*/ 411 h 454"/>
                  <a:gd name="T84" fmla="*/ 456 w 456"/>
                  <a:gd name="T85" fmla="*/ 454 h 45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56" h="454">
                    <a:moveTo>
                      <a:pt x="456" y="454"/>
                    </a:moveTo>
                    <a:lnTo>
                      <a:pt x="442" y="454"/>
                    </a:lnTo>
                    <a:lnTo>
                      <a:pt x="428" y="454"/>
                    </a:lnTo>
                    <a:lnTo>
                      <a:pt x="414" y="454"/>
                    </a:lnTo>
                    <a:lnTo>
                      <a:pt x="397" y="454"/>
                    </a:lnTo>
                    <a:lnTo>
                      <a:pt x="383" y="454"/>
                    </a:lnTo>
                    <a:lnTo>
                      <a:pt x="369" y="454"/>
                    </a:lnTo>
                    <a:lnTo>
                      <a:pt x="355" y="454"/>
                    </a:lnTo>
                    <a:lnTo>
                      <a:pt x="340" y="454"/>
                    </a:lnTo>
                    <a:lnTo>
                      <a:pt x="326" y="454"/>
                    </a:lnTo>
                    <a:lnTo>
                      <a:pt x="312" y="454"/>
                    </a:lnTo>
                    <a:lnTo>
                      <a:pt x="298" y="454"/>
                    </a:lnTo>
                    <a:lnTo>
                      <a:pt x="284" y="454"/>
                    </a:lnTo>
                    <a:lnTo>
                      <a:pt x="270" y="454"/>
                    </a:lnTo>
                    <a:lnTo>
                      <a:pt x="255" y="454"/>
                    </a:lnTo>
                    <a:lnTo>
                      <a:pt x="241" y="454"/>
                    </a:lnTo>
                    <a:lnTo>
                      <a:pt x="227" y="454"/>
                    </a:lnTo>
                    <a:lnTo>
                      <a:pt x="213" y="454"/>
                    </a:lnTo>
                    <a:lnTo>
                      <a:pt x="199" y="454"/>
                    </a:lnTo>
                    <a:lnTo>
                      <a:pt x="184" y="454"/>
                    </a:lnTo>
                    <a:lnTo>
                      <a:pt x="170" y="454"/>
                    </a:lnTo>
                    <a:lnTo>
                      <a:pt x="156" y="454"/>
                    </a:lnTo>
                    <a:lnTo>
                      <a:pt x="142" y="454"/>
                    </a:lnTo>
                    <a:lnTo>
                      <a:pt x="128" y="454"/>
                    </a:lnTo>
                    <a:lnTo>
                      <a:pt x="114" y="454"/>
                    </a:lnTo>
                    <a:lnTo>
                      <a:pt x="99" y="454"/>
                    </a:lnTo>
                    <a:lnTo>
                      <a:pt x="85" y="454"/>
                    </a:lnTo>
                    <a:lnTo>
                      <a:pt x="71" y="454"/>
                    </a:lnTo>
                    <a:lnTo>
                      <a:pt x="57" y="454"/>
                    </a:lnTo>
                    <a:lnTo>
                      <a:pt x="43" y="454"/>
                    </a:lnTo>
                    <a:lnTo>
                      <a:pt x="29" y="454"/>
                    </a:lnTo>
                    <a:lnTo>
                      <a:pt x="14" y="454"/>
                    </a:lnTo>
                    <a:lnTo>
                      <a:pt x="0" y="454"/>
                    </a:lnTo>
                    <a:lnTo>
                      <a:pt x="0" y="440"/>
                    </a:lnTo>
                    <a:lnTo>
                      <a:pt x="0" y="426"/>
                    </a:lnTo>
                    <a:lnTo>
                      <a:pt x="0" y="411"/>
                    </a:lnTo>
                    <a:lnTo>
                      <a:pt x="0" y="397"/>
                    </a:lnTo>
                    <a:lnTo>
                      <a:pt x="0" y="383"/>
                    </a:lnTo>
                    <a:lnTo>
                      <a:pt x="0" y="369"/>
                    </a:lnTo>
                    <a:lnTo>
                      <a:pt x="0" y="355"/>
                    </a:lnTo>
                    <a:lnTo>
                      <a:pt x="0" y="340"/>
                    </a:lnTo>
                    <a:lnTo>
                      <a:pt x="0" y="326"/>
                    </a:lnTo>
                    <a:lnTo>
                      <a:pt x="0" y="312"/>
                    </a:lnTo>
                    <a:lnTo>
                      <a:pt x="0" y="298"/>
                    </a:lnTo>
                    <a:lnTo>
                      <a:pt x="0" y="284"/>
                    </a:lnTo>
                    <a:lnTo>
                      <a:pt x="0" y="270"/>
                    </a:lnTo>
                    <a:lnTo>
                      <a:pt x="0" y="255"/>
                    </a:lnTo>
                    <a:lnTo>
                      <a:pt x="0" y="241"/>
                    </a:lnTo>
                    <a:lnTo>
                      <a:pt x="0" y="227"/>
                    </a:lnTo>
                    <a:lnTo>
                      <a:pt x="0" y="213"/>
                    </a:lnTo>
                    <a:lnTo>
                      <a:pt x="0" y="199"/>
                    </a:lnTo>
                    <a:lnTo>
                      <a:pt x="0" y="184"/>
                    </a:lnTo>
                    <a:lnTo>
                      <a:pt x="0" y="170"/>
                    </a:lnTo>
                    <a:lnTo>
                      <a:pt x="0" y="156"/>
                    </a:lnTo>
                    <a:lnTo>
                      <a:pt x="0" y="142"/>
                    </a:lnTo>
                    <a:lnTo>
                      <a:pt x="0" y="128"/>
                    </a:lnTo>
                    <a:lnTo>
                      <a:pt x="0" y="114"/>
                    </a:lnTo>
                    <a:lnTo>
                      <a:pt x="0" y="99"/>
                    </a:lnTo>
                    <a:lnTo>
                      <a:pt x="0" y="85"/>
                    </a:lnTo>
                    <a:lnTo>
                      <a:pt x="0" y="71"/>
                    </a:lnTo>
                    <a:lnTo>
                      <a:pt x="0" y="57"/>
                    </a:lnTo>
                    <a:lnTo>
                      <a:pt x="0" y="43"/>
                    </a:lnTo>
                    <a:lnTo>
                      <a:pt x="0" y="29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85" y="0"/>
                    </a:lnTo>
                    <a:lnTo>
                      <a:pt x="99" y="0"/>
                    </a:lnTo>
                    <a:lnTo>
                      <a:pt x="114" y="0"/>
                    </a:lnTo>
                    <a:lnTo>
                      <a:pt x="128" y="0"/>
                    </a:lnTo>
                    <a:lnTo>
                      <a:pt x="142" y="0"/>
                    </a:lnTo>
                    <a:lnTo>
                      <a:pt x="156" y="0"/>
                    </a:lnTo>
                    <a:lnTo>
                      <a:pt x="170" y="0"/>
                    </a:lnTo>
                    <a:lnTo>
                      <a:pt x="184" y="0"/>
                    </a:lnTo>
                    <a:lnTo>
                      <a:pt x="199" y="0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70" y="0"/>
                    </a:lnTo>
                    <a:lnTo>
                      <a:pt x="284" y="0"/>
                    </a:lnTo>
                    <a:lnTo>
                      <a:pt x="298" y="0"/>
                    </a:lnTo>
                    <a:lnTo>
                      <a:pt x="312" y="0"/>
                    </a:lnTo>
                    <a:lnTo>
                      <a:pt x="326" y="0"/>
                    </a:lnTo>
                    <a:lnTo>
                      <a:pt x="340" y="0"/>
                    </a:lnTo>
                    <a:lnTo>
                      <a:pt x="355" y="0"/>
                    </a:lnTo>
                    <a:lnTo>
                      <a:pt x="369" y="0"/>
                    </a:lnTo>
                    <a:lnTo>
                      <a:pt x="383" y="0"/>
                    </a:lnTo>
                    <a:lnTo>
                      <a:pt x="397" y="0"/>
                    </a:lnTo>
                    <a:lnTo>
                      <a:pt x="414" y="0"/>
                    </a:lnTo>
                    <a:lnTo>
                      <a:pt x="428" y="0"/>
                    </a:lnTo>
                    <a:lnTo>
                      <a:pt x="442" y="0"/>
                    </a:lnTo>
                    <a:lnTo>
                      <a:pt x="456" y="0"/>
                    </a:lnTo>
                    <a:lnTo>
                      <a:pt x="456" y="14"/>
                    </a:lnTo>
                    <a:lnTo>
                      <a:pt x="456" y="29"/>
                    </a:lnTo>
                    <a:lnTo>
                      <a:pt x="456" y="43"/>
                    </a:lnTo>
                    <a:lnTo>
                      <a:pt x="456" y="57"/>
                    </a:lnTo>
                    <a:lnTo>
                      <a:pt x="456" y="71"/>
                    </a:lnTo>
                    <a:lnTo>
                      <a:pt x="456" y="85"/>
                    </a:lnTo>
                    <a:lnTo>
                      <a:pt x="456" y="99"/>
                    </a:lnTo>
                    <a:lnTo>
                      <a:pt x="456" y="114"/>
                    </a:lnTo>
                    <a:lnTo>
                      <a:pt x="456" y="128"/>
                    </a:lnTo>
                    <a:lnTo>
                      <a:pt x="456" y="142"/>
                    </a:lnTo>
                    <a:lnTo>
                      <a:pt x="456" y="156"/>
                    </a:lnTo>
                    <a:lnTo>
                      <a:pt x="456" y="170"/>
                    </a:lnTo>
                    <a:lnTo>
                      <a:pt x="456" y="184"/>
                    </a:lnTo>
                    <a:lnTo>
                      <a:pt x="456" y="199"/>
                    </a:lnTo>
                    <a:lnTo>
                      <a:pt x="456" y="213"/>
                    </a:lnTo>
                    <a:lnTo>
                      <a:pt x="456" y="227"/>
                    </a:lnTo>
                    <a:lnTo>
                      <a:pt x="456" y="241"/>
                    </a:lnTo>
                    <a:lnTo>
                      <a:pt x="456" y="255"/>
                    </a:lnTo>
                    <a:lnTo>
                      <a:pt x="456" y="270"/>
                    </a:lnTo>
                    <a:lnTo>
                      <a:pt x="456" y="284"/>
                    </a:lnTo>
                    <a:lnTo>
                      <a:pt x="456" y="298"/>
                    </a:lnTo>
                    <a:lnTo>
                      <a:pt x="456" y="312"/>
                    </a:lnTo>
                    <a:lnTo>
                      <a:pt x="456" y="326"/>
                    </a:lnTo>
                    <a:lnTo>
                      <a:pt x="456" y="340"/>
                    </a:lnTo>
                    <a:lnTo>
                      <a:pt x="456" y="355"/>
                    </a:lnTo>
                    <a:lnTo>
                      <a:pt x="456" y="369"/>
                    </a:lnTo>
                    <a:lnTo>
                      <a:pt x="456" y="383"/>
                    </a:lnTo>
                    <a:lnTo>
                      <a:pt x="456" y="397"/>
                    </a:lnTo>
                    <a:lnTo>
                      <a:pt x="456" y="411"/>
                    </a:lnTo>
                    <a:lnTo>
                      <a:pt x="456" y="426"/>
                    </a:lnTo>
                    <a:lnTo>
                      <a:pt x="456" y="440"/>
                    </a:lnTo>
                    <a:lnTo>
                      <a:pt x="456" y="454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2082" name="Group 32"/>
              <p:cNvGrpSpPr>
                <a:grpSpLocks/>
              </p:cNvGrpSpPr>
              <p:nvPr userDrawn="1"/>
            </p:nvGrpSpPr>
            <p:grpSpPr bwMode="auto">
              <a:xfrm>
                <a:off x="225" y="466"/>
                <a:ext cx="294" cy="314"/>
                <a:chOff x="225" y="466"/>
                <a:chExt cx="294" cy="314"/>
              </a:xfrm>
            </p:grpSpPr>
            <p:sp>
              <p:nvSpPr>
                <p:cNvPr id="1059" name="Freeform 33"/>
                <p:cNvSpPr>
                  <a:spLocks/>
                </p:cNvSpPr>
                <p:nvPr userDrawn="1"/>
              </p:nvSpPr>
              <p:spPr bwMode="auto">
                <a:xfrm>
                  <a:off x="225" y="681"/>
                  <a:ext cx="175" cy="96"/>
                </a:xfrm>
                <a:custGeom>
                  <a:avLst/>
                  <a:gdLst>
                    <a:gd name="T0" fmla="*/ 40 w 74"/>
                    <a:gd name="T1" fmla="*/ 69 h 42"/>
                    <a:gd name="T2" fmla="*/ 17 w 74"/>
                    <a:gd name="T3" fmla="*/ 110 h 42"/>
                    <a:gd name="T4" fmla="*/ 5 w 74"/>
                    <a:gd name="T5" fmla="*/ 142 h 42"/>
                    <a:gd name="T6" fmla="*/ 0 w 74"/>
                    <a:gd name="T7" fmla="*/ 171 h 42"/>
                    <a:gd name="T8" fmla="*/ 5 w 74"/>
                    <a:gd name="T9" fmla="*/ 194 h 42"/>
                    <a:gd name="T10" fmla="*/ 21 w 74"/>
                    <a:gd name="T11" fmla="*/ 208 h 42"/>
                    <a:gd name="T12" fmla="*/ 45 w 74"/>
                    <a:gd name="T13" fmla="*/ 215 h 42"/>
                    <a:gd name="T14" fmla="*/ 66 w 74"/>
                    <a:gd name="T15" fmla="*/ 219 h 42"/>
                    <a:gd name="T16" fmla="*/ 102 w 74"/>
                    <a:gd name="T17" fmla="*/ 219 h 42"/>
                    <a:gd name="T18" fmla="*/ 135 w 74"/>
                    <a:gd name="T19" fmla="*/ 208 h 42"/>
                    <a:gd name="T20" fmla="*/ 180 w 74"/>
                    <a:gd name="T21" fmla="*/ 194 h 42"/>
                    <a:gd name="T22" fmla="*/ 218 w 74"/>
                    <a:gd name="T23" fmla="*/ 171 h 42"/>
                    <a:gd name="T24" fmla="*/ 263 w 74"/>
                    <a:gd name="T25" fmla="*/ 146 h 42"/>
                    <a:gd name="T26" fmla="*/ 307 w 74"/>
                    <a:gd name="T27" fmla="*/ 114 h 42"/>
                    <a:gd name="T28" fmla="*/ 352 w 74"/>
                    <a:gd name="T29" fmla="*/ 73 h 42"/>
                    <a:gd name="T30" fmla="*/ 393 w 74"/>
                    <a:gd name="T31" fmla="*/ 25 h 42"/>
                    <a:gd name="T32" fmla="*/ 397 w 74"/>
                    <a:gd name="T33" fmla="*/ 21 h 42"/>
                    <a:gd name="T34" fmla="*/ 357 w 74"/>
                    <a:gd name="T35" fmla="*/ 53 h 42"/>
                    <a:gd name="T36" fmla="*/ 319 w 74"/>
                    <a:gd name="T37" fmla="*/ 78 h 42"/>
                    <a:gd name="T38" fmla="*/ 286 w 74"/>
                    <a:gd name="T39" fmla="*/ 98 h 42"/>
                    <a:gd name="T40" fmla="*/ 246 w 74"/>
                    <a:gd name="T41" fmla="*/ 121 h 42"/>
                    <a:gd name="T42" fmla="*/ 213 w 74"/>
                    <a:gd name="T43" fmla="*/ 135 h 42"/>
                    <a:gd name="T44" fmla="*/ 180 w 74"/>
                    <a:gd name="T45" fmla="*/ 146 h 42"/>
                    <a:gd name="T46" fmla="*/ 151 w 74"/>
                    <a:gd name="T47" fmla="*/ 158 h 42"/>
                    <a:gd name="T48" fmla="*/ 123 w 74"/>
                    <a:gd name="T49" fmla="*/ 158 h 42"/>
                    <a:gd name="T50" fmla="*/ 102 w 74"/>
                    <a:gd name="T51" fmla="*/ 158 h 42"/>
                    <a:gd name="T52" fmla="*/ 78 w 74"/>
                    <a:gd name="T53" fmla="*/ 151 h 42"/>
                    <a:gd name="T54" fmla="*/ 61 w 74"/>
                    <a:gd name="T55" fmla="*/ 142 h 42"/>
                    <a:gd name="T56" fmla="*/ 50 w 74"/>
                    <a:gd name="T57" fmla="*/ 130 h 42"/>
                    <a:gd name="T58" fmla="*/ 45 w 74"/>
                    <a:gd name="T59" fmla="*/ 110 h 42"/>
                    <a:gd name="T60" fmla="*/ 45 w 74"/>
                    <a:gd name="T61" fmla="*/ 89 h 42"/>
                    <a:gd name="T62" fmla="*/ 45 w 74"/>
                    <a:gd name="T63" fmla="*/ 62 h 4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74" h="42">
                      <a:moveTo>
                        <a:pt x="9" y="9"/>
                      </a:moveTo>
                      <a:cubicBezTo>
                        <a:pt x="8" y="11"/>
                        <a:pt x="7" y="12"/>
                        <a:pt x="7" y="13"/>
                      </a:cubicBezTo>
                      <a:cubicBezTo>
                        <a:pt x="6" y="15"/>
                        <a:pt x="5" y="16"/>
                        <a:pt x="4" y="17"/>
                      </a:cubicBezTo>
                      <a:cubicBezTo>
                        <a:pt x="4" y="19"/>
                        <a:pt x="3" y="20"/>
                        <a:pt x="3" y="21"/>
                      </a:cubicBezTo>
                      <a:cubicBezTo>
                        <a:pt x="2" y="22"/>
                        <a:pt x="2" y="23"/>
                        <a:pt x="1" y="24"/>
                      </a:cubicBezTo>
                      <a:cubicBezTo>
                        <a:pt x="1" y="25"/>
                        <a:pt x="1" y="26"/>
                        <a:pt x="1" y="27"/>
                      </a:cubicBezTo>
                      <a:cubicBezTo>
                        <a:pt x="0" y="28"/>
                        <a:pt x="0" y="29"/>
                        <a:pt x="0" y="30"/>
                      </a:cubicBezTo>
                      <a:cubicBezTo>
                        <a:pt x="0" y="31"/>
                        <a:pt x="0" y="32"/>
                        <a:pt x="0" y="33"/>
                      </a:cubicBezTo>
                      <a:cubicBezTo>
                        <a:pt x="0" y="33"/>
                        <a:pt x="0" y="34"/>
                        <a:pt x="1" y="35"/>
                      </a:cubicBezTo>
                      <a:cubicBezTo>
                        <a:pt x="1" y="35"/>
                        <a:pt x="1" y="36"/>
                        <a:pt x="1" y="37"/>
                      </a:cubicBezTo>
                      <a:cubicBezTo>
                        <a:pt x="2" y="37"/>
                        <a:pt x="2" y="38"/>
                        <a:pt x="2" y="38"/>
                      </a:cubicBezTo>
                      <a:cubicBezTo>
                        <a:pt x="3" y="39"/>
                        <a:pt x="3" y="39"/>
                        <a:pt x="4" y="40"/>
                      </a:cubicBezTo>
                      <a:cubicBezTo>
                        <a:pt x="4" y="40"/>
                        <a:pt x="5" y="40"/>
                        <a:pt x="6" y="41"/>
                      </a:cubicBezTo>
                      <a:cubicBezTo>
                        <a:pt x="6" y="41"/>
                        <a:pt x="7" y="41"/>
                        <a:pt x="8" y="41"/>
                      </a:cubicBezTo>
                      <a:cubicBezTo>
                        <a:pt x="8" y="42"/>
                        <a:pt x="9" y="42"/>
                        <a:pt x="10" y="42"/>
                      </a:cubicBezTo>
                      <a:cubicBezTo>
                        <a:pt x="11" y="42"/>
                        <a:pt x="11" y="42"/>
                        <a:pt x="12" y="42"/>
                      </a:cubicBezTo>
                      <a:cubicBezTo>
                        <a:pt x="13" y="42"/>
                        <a:pt x="14" y="42"/>
                        <a:pt x="15" y="42"/>
                      </a:cubicBezTo>
                      <a:cubicBezTo>
                        <a:pt x="16" y="42"/>
                        <a:pt x="17" y="42"/>
                        <a:pt x="18" y="42"/>
                      </a:cubicBezTo>
                      <a:cubicBezTo>
                        <a:pt x="19" y="41"/>
                        <a:pt x="20" y="41"/>
                        <a:pt x="21" y="41"/>
                      </a:cubicBezTo>
                      <a:cubicBezTo>
                        <a:pt x="22" y="41"/>
                        <a:pt x="23" y="40"/>
                        <a:pt x="24" y="40"/>
                      </a:cubicBezTo>
                      <a:cubicBezTo>
                        <a:pt x="26" y="40"/>
                        <a:pt x="27" y="39"/>
                        <a:pt x="28" y="39"/>
                      </a:cubicBezTo>
                      <a:cubicBezTo>
                        <a:pt x="29" y="38"/>
                        <a:pt x="30" y="38"/>
                        <a:pt x="32" y="37"/>
                      </a:cubicBezTo>
                      <a:cubicBezTo>
                        <a:pt x="33" y="37"/>
                        <a:pt x="34" y="36"/>
                        <a:pt x="35" y="35"/>
                      </a:cubicBezTo>
                      <a:cubicBezTo>
                        <a:pt x="36" y="35"/>
                        <a:pt x="38" y="34"/>
                        <a:pt x="39" y="33"/>
                      </a:cubicBezTo>
                      <a:cubicBezTo>
                        <a:pt x="40" y="32"/>
                        <a:pt x="42" y="32"/>
                        <a:pt x="43" y="31"/>
                      </a:cubicBezTo>
                      <a:cubicBezTo>
                        <a:pt x="44" y="30"/>
                        <a:pt x="45" y="29"/>
                        <a:pt x="47" y="28"/>
                      </a:cubicBezTo>
                      <a:cubicBezTo>
                        <a:pt x="48" y="27"/>
                        <a:pt x="49" y="26"/>
                        <a:pt x="51" y="25"/>
                      </a:cubicBezTo>
                      <a:cubicBezTo>
                        <a:pt x="52" y="24"/>
                        <a:pt x="53" y="23"/>
                        <a:pt x="55" y="22"/>
                      </a:cubicBezTo>
                      <a:cubicBezTo>
                        <a:pt x="56" y="20"/>
                        <a:pt x="57" y="19"/>
                        <a:pt x="59" y="18"/>
                      </a:cubicBezTo>
                      <a:cubicBezTo>
                        <a:pt x="60" y="17"/>
                        <a:pt x="61" y="15"/>
                        <a:pt x="63" y="14"/>
                      </a:cubicBezTo>
                      <a:cubicBezTo>
                        <a:pt x="64" y="13"/>
                        <a:pt x="65" y="11"/>
                        <a:pt x="66" y="10"/>
                      </a:cubicBezTo>
                      <a:cubicBezTo>
                        <a:pt x="68" y="8"/>
                        <a:pt x="69" y="7"/>
                        <a:pt x="70" y="5"/>
                      </a:cubicBezTo>
                      <a:cubicBezTo>
                        <a:pt x="72" y="4"/>
                        <a:pt x="73" y="2"/>
                        <a:pt x="74" y="0"/>
                      </a:cubicBezTo>
                      <a:cubicBezTo>
                        <a:pt x="73" y="1"/>
                        <a:pt x="72" y="3"/>
                        <a:pt x="71" y="4"/>
                      </a:cubicBezTo>
                      <a:cubicBezTo>
                        <a:pt x="70" y="5"/>
                        <a:pt x="68" y="6"/>
                        <a:pt x="67" y="7"/>
                      </a:cubicBezTo>
                      <a:cubicBezTo>
                        <a:pt x="66" y="8"/>
                        <a:pt x="65" y="9"/>
                        <a:pt x="64" y="10"/>
                      </a:cubicBezTo>
                      <a:cubicBezTo>
                        <a:pt x="63" y="11"/>
                        <a:pt x="62" y="12"/>
                        <a:pt x="61" y="12"/>
                      </a:cubicBezTo>
                      <a:cubicBezTo>
                        <a:pt x="59" y="13"/>
                        <a:pt x="58" y="14"/>
                        <a:pt x="57" y="15"/>
                      </a:cubicBezTo>
                      <a:cubicBezTo>
                        <a:pt x="56" y="16"/>
                        <a:pt x="55" y="17"/>
                        <a:pt x="54" y="17"/>
                      </a:cubicBezTo>
                      <a:cubicBezTo>
                        <a:pt x="53" y="18"/>
                        <a:pt x="52" y="19"/>
                        <a:pt x="51" y="19"/>
                      </a:cubicBezTo>
                      <a:cubicBezTo>
                        <a:pt x="49" y="20"/>
                        <a:pt x="48" y="21"/>
                        <a:pt x="47" y="21"/>
                      </a:cubicBezTo>
                      <a:cubicBezTo>
                        <a:pt x="46" y="22"/>
                        <a:pt x="45" y="23"/>
                        <a:pt x="44" y="23"/>
                      </a:cubicBezTo>
                      <a:cubicBezTo>
                        <a:pt x="43" y="24"/>
                        <a:pt x="42" y="24"/>
                        <a:pt x="41" y="25"/>
                      </a:cubicBezTo>
                      <a:cubicBezTo>
                        <a:pt x="40" y="25"/>
                        <a:pt x="39" y="26"/>
                        <a:pt x="38" y="26"/>
                      </a:cubicBezTo>
                      <a:cubicBezTo>
                        <a:pt x="37" y="27"/>
                        <a:pt x="36" y="27"/>
                        <a:pt x="35" y="27"/>
                      </a:cubicBezTo>
                      <a:cubicBezTo>
                        <a:pt x="34" y="28"/>
                        <a:pt x="33" y="28"/>
                        <a:pt x="32" y="28"/>
                      </a:cubicBezTo>
                      <a:cubicBezTo>
                        <a:pt x="31" y="29"/>
                        <a:pt x="30" y="29"/>
                        <a:pt x="29" y="29"/>
                      </a:cubicBezTo>
                      <a:cubicBezTo>
                        <a:pt x="29" y="29"/>
                        <a:pt x="28" y="30"/>
                        <a:pt x="27" y="30"/>
                      </a:cubicBezTo>
                      <a:cubicBezTo>
                        <a:pt x="26" y="30"/>
                        <a:pt x="25" y="30"/>
                        <a:pt x="24" y="30"/>
                      </a:cubicBezTo>
                      <a:cubicBezTo>
                        <a:pt x="23" y="30"/>
                        <a:pt x="23" y="30"/>
                        <a:pt x="22" y="30"/>
                      </a:cubicBezTo>
                      <a:cubicBezTo>
                        <a:pt x="21" y="30"/>
                        <a:pt x="20" y="30"/>
                        <a:pt x="20" y="30"/>
                      </a:cubicBezTo>
                      <a:cubicBezTo>
                        <a:pt x="19" y="30"/>
                        <a:pt x="18" y="30"/>
                        <a:pt x="18" y="30"/>
                      </a:cubicBezTo>
                      <a:cubicBezTo>
                        <a:pt x="17" y="30"/>
                        <a:pt x="16" y="30"/>
                        <a:pt x="16" y="30"/>
                      </a:cubicBezTo>
                      <a:cubicBezTo>
                        <a:pt x="15" y="30"/>
                        <a:pt x="15" y="29"/>
                        <a:pt x="14" y="29"/>
                      </a:cubicBezTo>
                      <a:cubicBezTo>
                        <a:pt x="13" y="29"/>
                        <a:pt x="13" y="29"/>
                        <a:pt x="12" y="28"/>
                      </a:cubicBezTo>
                      <a:cubicBezTo>
                        <a:pt x="12" y="28"/>
                        <a:pt x="11" y="28"/>
                        <a:pt x="11" y="27"/>
                      </a:cubicBezTo>
                      <a:cubicBezTo>
                        <a:pt x="11" y="27"/>
                        <a:pt x="10" y="27"/>
                        <a:pt x="10" y="26"/>
                      </a:cubicBezTo>
                      <a:cubicBezTo>
                        <a:pt x="10" y="26"/>
                        <a:pt x="9" y="25"/>
                        <a:pt x="9" y="25"/>
                      </a:cubicBezTo>
                      <a:cubicBezTo>
                        <a:pt x="9" y="24"/>
                        <a:pt x="8" y="24"/>
                        <a:pt x="8" y="23"/>
                      </a:cubicBezTo>
                      <a:cubicBezTo>
                        <a:pt x="8" y="23"/>
                        <a:pt x="8" y="22"/>
                        <a:pt x="8" y="21"/>
                      </a:cubicBezTo>
                      <a:cubicBezTo>
                        <a:pt x="8" y="21"/>
                        <a:pt x="8" y="20"/>
                        <a:pt x="8" y="19"/>
                      </a:cubicBezTo>
                      <a:cubicBezTo>
                        <a:pt x="8" y="19"/>
                        <a:pt x="8" y="18"/>
                        <a:pt x="8" y="17"/>
                      </a:cubicBezTo>
                      <a:cubicBezTo>
                        <a:pt x="8" y="16"/>
                        <a:pt x="8" y="15"/>
                        <a:pt x="8" y="15"/>
                      </a:cubicBezTo>
                      <a:cubicBezTo>
                        <a:pt x="8" y="14"/>
                        <a:pt x="8" y="13"/>
                        <a:pt x="8" y="12"/>
                      </a:cubicBezTo>
                      <a:cubicBezTo>
                        <a:pt x="9" y="11"/>
                        <a:pt x="9" y="10"/>
                        <a:pt x="9" y="9"/>
                      </a:cubicBez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060" name="Freeform 34"/>
                <p:cNvSpPr>
                  <a:spLocks/>
                </p:cNvSpPr>
                <p:nvPr userDrawn="1"/>
              </p:nvSpPr>
              <p:spPr bwMode="auto">
                <a:xfrm>
                  <a:off x="323" y="466"/>
                  <a:ext cx="91" cy="187"/>
                </a:xfrm>
                <a:custGeom>
                  <a:avLst/>
                  <a:gdLst>
                    <a:gd name="T0" fmla="*/ 208 w 39"/>
                    <a:gd name="T1" fmla="*/ 111 h 79"/>
                    <a:gd name="T2" fmla="*/ 191 w 39"/>
                    <a:gd name="T3" fmla="*/ 66 h 79"/>
                    <a:gd name="T4" fmla="*/ 175 w 39"/>
                    <a:gd name="T5" fmla="*/ 33 h 79"/>
                    <a:gd name="T6" fmla="*/ 152 w 39"/>
                    <a:gd name="T7" fmla="*/ 17 h 79"/>
                    <a:gd name="T8" fmla="*/ 131 w 39"/>
                    <a:gd name="T9" fmla="*/ 5 h 79"/>
                    <a:gd name="T10" fmla="*/ 110 w 39"/>
                    <a:gd name="T11" fmla="*/ 0 h 79"/>
                    <a:gd name="T12" fmla="*/ 93 w 39"/>
                    <a:gd name="T13" fmla="*/ 12 h 79"/>
                    <a:gd name="T14" fmla="*/ 70 w 39"/>
                    <a:gd name="T15" fmla="*/ 28 h 79"/>
                    <a:gd name="T16" fmla="*/ 49 w 39"/>
                    <a:gd name="T17" fmla="*/ 57 h 79"/>
                    <a:gd name="T18" fmla="*/ 33 w 39"/>
                    <a:gd name="T19" fmla="*/ 90 h 79"/>
                    <a:gd name="T20" fmla="*/ 21 w 39"/>
                    <a:gd name="T21" fmla="*/ 128 h 79"/>
                    <a:gd name="T22" fmla="*/ 12 w 39"/>
                    <a:gd name="T23" fmla="*/ 173 h 79"/>
                    <a:gd name="T24" fmla="*/ 0 w 39"/>
                    <a:gd name="T25" fmla="*/ 225 h 79"/>
                    <a:gd name="T26" fmla="*/ 0 w 39"/>
                    <a:gd name="T27" fmla="*/ 279 h 79"/>
                    <a:gd name="T28" fmla="*/ 0 w 39"/>
                    <a:gd name="T29" fmla="*/ 341 h 79"/>
                    <a:gd name="T30" fmla="*/ 5 w 39"/>
                    <a:gd name="T31" fmla="*/ 410 h 79"/>
                    <a:gd name="T32" fmla="*/ 12 w 39"/>
                    <a:gd name="T33" fmla="*/ 414 h 79"/>
                    <a:gd name="T34" fmla="*/ 12 w 39"/>
                    <a:gd name="T35" fmla="*/ 365 h 79"/>
                    <a:gd name="T36" fmla="*/ 16 w 39"/>
                    <a:gd name="T37" fmla="*/ 320 h 79"/>
                    <a:gd name="T38" fmla="*/ 21 w 39"/>
                    <a:gd name="T39" fmla="*/ 275 h 79"/>
                    <a:gd name="T40" fmla="*/ 33 w 39"/>
                    <a:gd name="T41" fmla="*/ 230 h 79"/>
                    <a:gd name="T42" fmla="*/ 44 w 39"/>
                    <a:gd name="T43" fmla="*/ 196 h 79"/>
                    <a:gd name="T44" fmla="*/ 54 w 39"/>
                    <a:gd name="T45" fmla="*/ 163 h 79"/>
                    <a:gd name="T46" fmla="*/ 65 w 39"/>
                    <a:gd name="T47" fmla="*/ 135 h 79"/>
                    <a:gd name="T48" fmla="*/ 82 w 39"/>
                    <a:gd name="T49" fmla="*/ 111 h 79"/>
                    <a:gd name="T50" fmla="*/ 98 w 39"/>
                    <a:gd name="T51" fmla="*/ 95 h 79"/>
                    <a:gd name="T52" fmla="*/ 114 w 39"/>
                    <a:gd name="T53" fmla="*/ 85 h 79"/>
                    <a:gd name="T54" fmla="*/ 135 w 39"/>
                    <a:gd name="T55" fmla="*/ 78 h 79"/>
                    <a:gd name="T56" fmla="*/ 152 w 39"/>
                    <a:gd name="T57" fmla="*/ 78 h 79"/>
                    <a:gd name="T58" fmla="*/ 168 w 39"/>
                    <a:gd name="T59" fmla="*/ 90 h 79"/>
                    <a:gd name="T60" fmla="*/ 191 w 39"/>
                    <a:gd name="T61" fmla="*/ 102 h 79"/>
                    <a:gd name="T62" fmla="*/ 208 w 39"/>
                    <a:gd name="T63" fmla="*/ 123 h 7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9" h="79">
                      <a:moveTo>
                        <a:pt x="39" y="25"/>
                      </a:moveTo>
                      <a:cubicBezTo>
                        <a:pt x="39" y="23"/>
                        <a:pt x="38" y="22"/>
                        <a:pt x="38" y="20"/>
                      </a:cubicBezTo>
                      <a:cubicBezTo>
                        <a:pt x="38" y="19"/>
                        <a:pt x="37" y="17"/>
                        <a:pt x="37" y="16"/>
                      </a:cubicBezTo>
                      <a:cubicBezTo>
                        <a:pt x="36" y="15"/>
                        <a:pt x="36" y="13"/>
                        <a:pt x="35" y="12"/>
                      </a:cubicBezTo>
                      <a:cubicBezTo>
                        <a:pt x="35" y="11"/>
                        <a:pt x="34" y="10"/>
                        <a:pt x="33" y="9"/>
                      </a:cubicBezTo>
                      <a:cubicBezTo>
                        <a:pt x="33" y="8"/>
                        <a:pt x="32" y="7"/>
                        <a:pt x="32" y="6"/>
                      </a:cubicBezTo>
                      <a:cubicBezTo>
                        <a:pt x="31" y="6"/>
                        <a:pt x="31" y="5"/>
                        <a:pt x="30" y="4"/>
                      </a:cubicBezTo>
                      <a:cubicBezTo>
                        <a:pt x="29" y="4"/>
                        <a:pt x="29" y="3"/>
                        <a:pt x="28" y="3"/>
                      </a:cubicBezTo>
                      <a:cubicBezTo>
                        <a:pt x="28" y="2"/>
                        <a:pt x="27" y="2"/>
                        <a:pt x="26" y="1"/>
                      </a:cubicBezTo>
                      <a:cubicBezTo>
                        <a:pt x="26" y="1"/>
                        <a:pt x="25" y="1"/>
                        <a:pt x="24" y="1"/>
                      </a:cubicBezTo>
                      <a:cubicBezTo>
                        <a:pt x="24" y="0"/>
                        <a:pt x="23" y="0"/>
                        <a:pt x="22" y="0"/>
                      </a:cubicBezTo>
                      <a:cubicBezTo>
                        <a:pt x="22" y="0"/>
                        <a:pt x="21" y="0"/>
                        <a:pt x="20" y="0"/>
                      </a:cubicBezTo>
                      <a:cubicBezTo>
                        <a:pt x="20" y="1"/>
                        <a:pt x="19" y="1"/>
                        <a:pt x="19" y="1"/>
                      </a:cubicBezTo>
                      <a:cubicBezTo>
                        <a:pt x="18" y="1"/>
                        <a:pt x="17" y="2"/>
                        <a:pt x="17" y="2"/>
                      </a:cubicBezTo>
                      <a:cubicBezTo>
                        <a:pt x="16" y="2"/>
                        <a:pt x="15" y="3"/>
                        <a:pt x="15" y="3"/>
                      </a:cubicBezTo>
                      <a:cubicBezTo>
                        <a:pt x="14" y="4"/>
                        <a:pt x="13" y="4"/>
                        <a:pt x="13" y="5"/>
                      </a:cubicBezTo>
                      <a:cubicBezTo>
                        <a:pt x="12" y="6"/>
                        <a:pt x="12" y="6"/>
                        <a:pt x="11" y="7"/>
                      </a:cubicBezTo>
                      <a:cubicBezTo>
                        <a:pt x="11" y="8"/>
                        <a:pt x="10" y="9"/>
                        <a:pt x="9" y="10"/>
                      </a:cubicBezTo>
                      <a:cubicBezTo>
                        <a:pt x="9" y="11"/>
                        <a:pt x="8" y="11"/>
                        <a:pt x="8" y="12"/>
                      </a:cubicBezTo>
                      <a:cubicBezTo>
                        <a:pt x="7" y="13"/>
                        <a:pt x="7" y="14"/>
                        <a:pt x="6" y="16"/>
                      </a:cubicBezTo>
                      <a:cubicBezTo>
                        <a:pt x="6" y="17"/>
                        <a:pt x="5" y="18"/>
                        <a:pt x="5" y="19"/>
                      </a:cubicBezTo>
                      <a:cubicBezTo>
                        <a:pt x="5" y="20"/>
                        <a:pt x="4" y="21"/>
                        <a:pt x="4" y="23"/>
                      </a:cubicBezTo>
                      <a:cubicBezTo>
                        <a:pt x="3" y="24"/>
                        <a:pt x="3" y="25"/>
                        <a:pt x="3" y="27"/>
                      </a:cubicBezTo>
                      <a:cubicBezTo>
                        <a:pt x="2" y="28"/>
                        <a:pt x="2" y="29"/>
                        <a:pt x="2" y="31"/>
                      </a:cubicBezTo>
                      <a:cubicBezTo>
                        <a:pt x="1" y="32"/>
                        <a:pt x="1" y="34"/>
                        <a:pt x="1" y="35"/>
                      </a:cubicBezTo>
                      <a:cubicBezTo>
                        <a:pt x="1" y="37"/>
                        <a:pt x="0" y="39"/>
                        <a:pt x="0" y="40"/>
                      </a:cubicBezTo>
                      <a:cubicBezTo>
                        <a:pt x="0" y="42"/>
                        <a:pt x="0" y="43"/>
                        <a:pt x="0" y="45"/>
                      </a:cubicBezTo>
                      <a:cubicBezTo>
                        <a:pt x="0" y="47"/>
                        <a:pt x="0" y="49"/>
                        <a:pt x="0" y="50"/>
                      </a:cubicBezTo>
                      <a:cubicBezTo>
                        <a:pt x="0" y="52"/>
                        <a:pt x="0" y="54"/>
                        <a:pt x="0" y="56"/>
                      </a:cubicBezTo>
                      <a:cubicBezTo>
                        <a:pt x="0" y="58"/>
                        <a:pt x="0" y="59"/>
                        <a:pt x="0" y="61"/>
                      </a:cubicBezTo>
                      <a:cubicBezTo>
                        <a:pt x="0" y="63"/>
                        <a:pt x="0" y="65"/>
                        <a:pt x="1" y="67"/>
                      </a:cubicBezTo>
                      <a:cubicBezTo>
                        <a:pt x="1" y="69"/>
                        <a:pt x="1" y="71"/>
                        <a:pt x="1" y="73"/>
                      </a:cubicBezTo>
                      <a:cubicBezTo>
                        <a:pt x="2" y="75"/>
                        <a:pt x="2" y="77"/>
                        <a:pt x="2" y="79"/>
                      </a:cubicBezTo>
                      <a:cubicBezTo>
                        <a:pt x="2" y="77"/>
                        <a:pt x="2" y="76"/>
                        <a:pt x="2" y="74"/>
                      </a:cubicBezTo>
                      <a:cubicBezTo>
                        <a:pt x="2" y="73"/>
                        <a:pt x="2" y="71"/>
                        <a:pt x="2" y="70"/>
                      </a:cubicBezTo>
                      <a:cubicBezTo>
                        <a:pt x="2" y="68"/>
                        <a:pt x="2" y="67"/>
                        <a:pt x="2" y="65"/>
                      </a:cubicBezTo>
                      <a:cubicBezTo>
                        <a:pt x="2" y="64"/>
                        <a:pt x="2" y="62"/>
                        <a:pt x="3" y="61"/>
                      </a:cubicBezTo>
                      <a:cubicBezTo>
                        <a:pt x="3" y="59"/>
                        <a:pt x="3" y="58"/>
                        <a:pt x="3" y="57"/>
                      </a:cubicBezTo>
                      <a:cubicBezTo>
                        <a:pt x="3" y="55"/>
                        <a:pt x="3" y="54"/>
                        <a:pt x="3" y="53"/>
                      </a:cubicBezTo>
                      <a:cubicBezTo>
                        <a:pt x="4" y="51"/>
                        <a:pt x="4" y="50"/>
                        <a:pt x="4" y="49"/>
                      </a:cubicBezTo>
                      <a:cubicBezTo>
                        <a:pt x="4" y="47"/>
                        <a:pt x="4" y="46"/>
                        <a:pt x="5" y="45"/>
                      </a:cubicBezTo>
                      <a:cubicBezTo>
                        <a:pt x="5" y="44"/>
                        <a:pt x="5" y="43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ubicBezTo>
                        <a:pt x="7" y="37"/>
                        <a:pt x="7" y="36"/>
                        <a:pt x="8" y="35"/>
                      </a:cubicBezTo>
                      <a:cubicBezTo>
                        <a:pt x="8" y="34"/>
                        <a:pt x="8" y="33"/>
                        <a:pt x="9" y="32"/>
                      </a:cubicBezTo>
                      <a:cubicBezTo>
                        <a:pt x="9" y="31"/>
                        <a:pt x="9" y="30"/>
                        <a:pt x="10" y="29"/>
                      </a:cubicBezTo>
                      <a:cubicBezTo>
                        <a:pt x="10" y="28"/>
                        <a:pt x="11" y="27"/>
                        <a:pt x="11" y="27"/>
                      </a:cubicBezTo>
                      <a:cubicBezTo>
                        <a:pt x="12" y="26"/>
                        <a:pt x="12" y="25"/>
                        <a:pt x="12" y="24"/>
                      </a:cubicBezTo>
                      <a:cubicBezTo>
                        <a:pt x="13" y="23"/>
                        <a:pt x="13" y="23"/>
                        <a:pt x="14" y="22"/>
                      </a:cubicBezTo>
                      <a:cubicBezTo>
                        <a:pt x="14" y="21"/>
                        <a:pt x="15" y="21"/>
                        <a:pt x="15" y="20"/>
                      </a:cubicBezTo>
                      <a:cubicBezTo>
                        <a:pt x="16" y="20"/>
                        <a:pt x="16" y="19"/>
                        <a:pt x="17" y="19"/>
                      </a:cubicBezTo>
                      <a:cubicBezTo>
                        <a:pt x="17" y="18"/>
                        <a:pt x="18" y="18"/>
                        <a:pt x="18" y="17"/>
                      </a:cubicBezTo>
                      <a:cubicBezTo>
                        <a:pt x="19" y="17"/>
                        <a:pt x="19" y="16"/>
                        <a:pt x="20" y="16"/>
                      </a:cubicBezTo>
                      <a:cubicBezTo>
                        <a:pt x="20" y="16"/>
                        <a:pt x="21" y="15"/>
                        <a:pt x="21" y="15"/>
                      </a:cubicBezTo>
                      <a:cubicBezTo>
                        <a:pt x="22" y="15"/>
                        <a:pt x="23" y="15"/>
                        <a:pt x="23" y="14"/>
                      </a:cubicBezTo>
                      <a:cubicBezTo>
                        <a:pt x="24" y="14"/>
                        <a:pt x="24" y="14"/>
                        <a:pt x="25" y="14"/>
                      </a:cubicBezTo>
                      <a:cubicBezTo>
                        <a:pt x="25" y="14"/>
                        <a:pt x="26" y="14"/>
                        <a:pt x="26" y="14"/>
                      </a:cubicBezTo>
                      <a:cubicBezTo>
                        <a:pt x="27" y="14"/>
                        <a:pt x="28" y="14"/>
                        <a:pt x="28" y="14"/>
                      </a:cubicBezTo>
                      <a:cubicBezTo>
                        <a:pt x="29" y="14"/>
                        <a:pt x="29" y="15"/>
                        <a:pt x="30" y="15"/>
                      </a:cubicBezTo>
                      <a:cubicBezTo>
                        <a:pt x="30" y="15"/>
                        <a:pt x="31" y="15"/>
                        <a:pt x="31" y="16"/>
                      </a:cubicBezTo>
                      <a:cubicBezTo>
                        <a:pt x="32" y="16"/>
                        <a:pt x="32" y="16"/>
                        <a:pt x="33" y="17"/>
                      </a:cubicBezTo>
                      <a:cubicBezTo>
                        <a:pt x="34" y="17"/>
                        <a:pt x="34" y="18"/>
                        <a:pt x="35" y="18"/>
                      </a:cubicBezTo>
                      <a:cubicBezTo>
                        <a:pt x="35" y="19"/>
                        <a:pt x="36" y="20"/>
                        <a:pt x="36" y="20"/>
                      </a:cubicBezTo>
                      <a:cubicBezTo>
                        <a:pt x="37" y="21"/>
                        <a:pt x="37" y="22"/>
                        <a:pt x="38" y="22"/>
                      </a:cubicBezTo>
                      <a:cubicBezTo>
                        <a:pt x="38" y="23"/>
                        <a:pt x="39" y="24"/>
                        <a:pt x="39" y="25"/>
                      </a:cubicBez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061" name="Freeform 35"/>
                <p:cNvSpPr>
                  <a:spLocks/>
                </p:cNvSpPr>
                <p:nvPr userDrawn="1"/>
              </p:nvSpPr>
              <p:spPr bwMode="auto">
                <a:xfrm>
                  <a:off x="403" y="617"/>
                  <a:ext cx="116" cy="160"/>
                </a:xfrm>
                <a:custGeom>
                  <a:avLst/>
                  <a:gdLst>
                    <a:gd name="T0" fmla="*/ 118 w 49"/>
                    <a:gd name="T1" fmla="*/ 350 h 69"/>
                    <a:gd name="T2" fmla="*/ 163 w 49"/>
                    <a:gd name="T3" fmla="*/ 366 h 69"/>
                    <a:gd name="T4" fmla="*/ 201 w 49"/>
                    <a:gd name="T5" fmla="*/ 371 h 69"/>
                    <a:gd name="T6" fmla="*/ 230 w 49"/>
                    <a:gd name="T7" fmla="*/ 371 h 69"/>
                    <a:gd name="T8" fmla="*/ 253 w 49"/>
                    <a:gd name="T9" fmla="*/ 359 h 69"/>
                    <a:gd name="T10" fmla="*/ 270 w 49"/>
                    <a:gd name="T11" fmla="*/ 343 h 69"/>
                    <a:gd name="T12" fmla="*/ 275 w 49"/>
                    <a:gd name="T13" fmla="*/ 322 h 69"/>
                    <a:gd name="T14" fmla="*/ 275 w 49"/>
                    <a:gd name="T15" fmla="*/ 297 h 69"/>
                    <a:gd name="T16" fmla="*/ 270 w 49"/>
                    <a:gd name="T17" fmla="*/ 269 h 69"/>
                    <a:gd name="T18" fmla="*/ 253 w 49"/>
                    <a:gd name="T19" fmla="*/ 237 h 69"/>
                    <a:gd name="T20" fmla="*/ 234 w 49"/>
                    <a:gd name="T21" fmla="*/ 199 h 69"/>
                    <a:gd name="T22" fmla="*/ 208 w 49"/>
                    <a:gd name="T23" fmla="*/ 162 h 69"/>
                    <a:gd name="T24" fmla="*/ 168 w 49"/>
                    <a:gd name="T25" fmla="*/ 123 h 69"/>
                    <a:gd name="T26" fmla="*/ 128 w 49"/>
                    <a:gd name="T27" fmla="*/ 86 h 69"/>
                    <a:gd name="T28" fmla="*/ 85 w 49"/>
                    <a:gd name="T29" fmla="*/ 49 h 69"/>
                    <a:gd name="T30" fmla="*/ 28 w 49"/>
                    <a:gd name="T31" fmla="*/ 16 h 69"/>
                    <a:gd name="T32" fmla="*/ 17 w 49"/>
                    <a:gd name="T33" fmla="*/ 16 h 69"/>
                    <a:gd name="T34" fmla="*/ 57 w 49"/>
                    <a:gd name="T35" fmla="*/ 49 h 69"/>
                    <a:gd name="T36" fmla="*/ 90 w 49"/>
                    <a:gd name="T37" fmla="*/ 81 h 69"/>
                    <a:gd name="T38" fmla="*/ 123 w 49"/>
                    <a:gd name="T39" fmla="*/ 114 h 69"/>
                    <a:gd name="T40" fmla="*/ 147 w 49"/>
                    <a:gd name="T41" fmla="*/ 139 h 69"/>
                    <a:gd name="T42" fmla="*/ 168 w 49"/>
                    <a:gd name="T43" fmla="*/ 172 h 69"/>
                    <a:gd name="T44" fmla="*/ 185 w 49"/>
                    <a:gd name="T45" fmla="*/ 204 h 69"/>
                    <a:gd name="T46" fmla="*/ 196 w 49"/>
                    <a:gd name="T47" fmla="*/ 232 h 69"/>
                    <a:gd name="T48" fmla="*/ 201 w 49"/>
                    <a:gd name="T49" fmla="*/ 257 h 69"/>
                    <a:gd name="T50" fmla="*/ 201 w 49"/>
                    <a:gd name="T51" fmla="*/ 281 h 69"/>
                    <a:gd name="T52" fmla="*/ 201 w 49"/>
                    <a:gd name="T53" fmla="*/ 301 h 69"/>
                    <a:gd name="T54" fmla="*/ 196 w 49"/>
                    <a:gd name="T55" fmla="*/ 318 h 69"/>
                    <a:gd name="T56" fmla="*/ 180 w 49"/>
                    <a:gd name="T57" fmla="*/ 327 h 69"/>
                    <a:gd name="T58" fmla="*/ 163 w 49"/>
                    <a:gd name="T59" fmla="*/ 339 h 69"/>
                    <a:gd name="T60" fmla="*/ 140 w 49"/>
                    <a:gd name="T61" fmla="*/ 339 h 69"/>
                    <a:gd name="T62" fmla="*/ 111 w 49"/>
                    <a:gd name="T63" fmla="*/ 339 h 6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9" h="69">
                      <a:moveTo>
                        <a:pt x="17" y="63"/>
                      </a:moveTo>
                      <a:cubicBezTo>
                        <a:pt x="18" y="64"/>
                        <a:pt x="20" y="64"/>
                        <a:pt x="21" y="65"/>
                      </a:cubicBezTo>
                      <a:cubicBezTo>
                        <a:pt x="23" y="66"/>
                        <a:pt x="24" y="66"/>
                        <a:pt x="26" y="67"/>
                      </a:cubicBezTo>
                      <a:cubicBezTo>
                        <a:pt x="27" y="67"/>
                        <a:pt x="28" y="67"/>
                        <a:pt x="29" y="68"/>
                      </a:cubicBezTo>
                      <a:cubicBezTo>
                        <a:pt x="31" y="68"/>
                        <a:pt x="32" y="68"/>
                        <a:pt x="33" y="69"/>
                      </a:cubicBezTo>
                      <a:cubicBezTo>
                        <a:pt x="34" y="69"/>
                        <a:pt x="35" y="69"/>
                        <a:pt x="36" y="69"/>
                      </a:cubicBezTo>
                      <a:cubicBezTo>
                        <a:pt x="37" y="69"/>
                        <a:pt x="38" y="69"/>
                        <a:pt x="39" y="69"/>
                      </a:cubicBezTo>
                      <a:cubicBezTo>
                        <a:pt x="40" y="69"/>
                        <a:pt x="40" y="69"/>
                        <a:pt x="41" y="69"/>
                      </a:cubicBezTo>
                      <a:cubicBezTo>
                        <a:pt x="42" y="69"/>
                        <a:pt x="43" y="68"/>
                        <a:pt x="43" y="68"/>
                      </a:cubicBezTo>
                      <a:cubicBezTo>
                        <a:pt x="44" y="68"/>
                        <a:pt x="45" y="67"/>
                        <a:pt x="45" y="67"/>
                      </a:cubicBezTo>
                      <a:cubicBezTo>
                        <a:pt x="46" y="67"/>
                        <a:pt x="46" y="66"/>
                        <a:pt x="47" y="66"/>
                      </a:cubicBezTo>
                      <a:cubicBezTo>
                        <a:pt x="47" y="65"/>
                        <a:pt x="47" y="65"/>
                        <a:pt x="48" y="64"/>
                      </a:cubicBezTo>
                      <a:cubicBezTo>
                        <a:pt x="48" y="64"/>
                        <a:pt x="48" y="63"/>
                        <a:pt x="49" y="62"/>
                      </a:cubicBezTo>
                      <a:cubicBezTo>
                        <a:pt x="49" y="62"/>
                        <a:pt x="49" y="61"/>
                        <a:pt x="49" y="60"/>
                      </a:cubicBezTo>
                      <a:cubicBezTo>
                        <a:pt x="49" y="60"/>
                        <a:pt x="49" y="59"/>
                        <a:pt x="49" y="58"/>
                      </a:cubicBezTo>
                      <a:cubicBezTo>
                        <a:pt x="49" y="57"/>
                        <a:pt x="49" y="56"/>
                        <a:pt x="49" y="55"/>
                      </a:cubicBezTo>
                      <a:cubicBezTo>
                        <a:pt x="49" y="55"/>
                        <a:pt x="49" y="54"/>
                        <a:pt x="49" y="53"/>
                      </a:cubicBezTo>
                      <a:cubicBezTo>
                        <a:pt x="48" y="52"/>
                        <a:pt x="48" y="51"/>
                        <a:pt x="48" y="50"/>
                      </a:cubicBezTo>
                      <a:cubicBezTo>
                        <a:pt x="48" y="49"/>
                        <a:pt x="47" y="48"/>
                        <a:pt x="47" y="47"/>
                      </a:cubicBezTo>
                      <a:cubicBezTo>
                        <a:pt x="46" y="46"/>
                        <a:pt x="46" y="45"/>
                        <a:pt x="45" y="44"/>
                      </a:cubicBezTo>
                      <a:cubicBezTo>
                        <a:pt x="45" y="43"/>
                        <a:pt x="44" y="42"/>
                        <a:pt x="44" y="40"/>
                      </a:cubicBezTo>
                      <a:cubicBezTo>
                        <a:pt x="43" y="39"/>
                        <a:pt x="42" y="38"/>
                        <a:pt x="42" y="37"/>
                      </a:cubicBezTo>
                      <a:cubicBezTo>
                        <a:pt x="41" y="36"/>
                        <a:pt x="40" y="35"/>
                        <a:pt x="39" y="34"/>
                      </a:cubicBezTo>
                      <a:cubicBezTo>
                        <a:pt x="38" y="33"/>
                        <a:pt x="38" y="31"/>
                        <a:pt x="37" y="30"/>
                      </a:cubicBezTo>
                      <a:cubicBezTo>
                        <a:pt x="36" y="29"/>
                        <a:pt x="35" y="28"/>
                        <a:pt x="34" y="27"/>
                      </a:cubicBezTo>
                      <a:cubicBezTo>
                        <a:pt x="33" y="26"/>
                        <a:pt x="32" y="24"/>
                        <a:pt x="30" y="23"/>
                      </a:cubicBezTo>
                      <a:cubicBezTo>
                        <a:pt x="29" y="22"/>
                        <a:pt x="28" y="21"/>
                        <a:pt x="27" y="20"/>
                      </a:cubicBezTo>
                      <a:cubicBezTo>
                        <a:pt x="26" y="19"/>
                        <a:pt x="24" y="17"/>
                        <a:pt x="23" y="16"/>
                      </a:cubicBezTo>
                      <a:cubicBezTo>
                        <a:pt x="22" y="15"/>
                        <a:pt x="20" y="14"/>
                        <a:pt x="19" y="13"/>
                      </a:cubicBezTo>
                      <a:cubicBezTo>
                        <a:pt x="18" y="12"/>
                        <a:pt x="16" y="10"/>
                        <a:pt x="15" y="9"/>
                      </a:cubicBezTo>
                      <a:cubicBezTo>
                        <a:pt x="13" y="8"/>
                        <a:pt x="11" y="7"/>
                        <a:pt x="10" y="6"/>
                      </a:cubicBezTo>
                      <a:cubicBezTo>
                        <a:pt x="8" y="5"/>
                        <a:pt x="7" y="4"/>
                        <a:pt x="5" y="3"/>
                      </a:cubicBezTo>
                      <a:cubicBezTo>
                        <a:pt x="3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4" y="4"/>
                        <a:pt x="6" y="5"/>
                        <a:pt x="7" y="6"/>
                      </a:cubicBezTo>
                      <a:cubicBezTo>
                        <a:pt x="8" y="7"/>
                        <a:pt x="9" y="8"/>
                        <a:pt x="10" y="9"/>
                      </a:cubicBezTo>
                      <a:cubicBezTo>
                        <a:pt x="11" y="10"/>
                        <a:pt x="12" y="11"/>
                        <a:pt x="13" y="12"/>
                      </a:cubicBezTo>
                      <a:cubicBezTo>
                        <a:pt x="14" y="13"/>
                        <a:pt x="15" y="14"/>
                        <a:pt x="16" y="15"/>
                      </a:cubicBezTo>
                      <a:cubicBezTo>
                        <a:pt x="17" y="16"/>
                        <a:pt x="18" y="17"/>
                        <a:pt x="19" y="18"/>
                      </a:cubicBezTo>
                      <a:cubicBezTo>
                        <a:pt x="20" y="19"/>
                        <a:pt x="21" y="20"/>
                        <a:pt x="22" y="21"/>
                      </a:cubicBezTo>
                      <a:cubicBezTo>
                        <a:pt x="22" y="22"/>
                        <a:pt x="23" y="23"/>
                        <a:pt x="24" y="24"/>
                      </a:cubicBezTo>
                      <a:cubicBezTo>
                        <a:pt x="25" y="24"/>
                        <a:pt x="25" y="25"/>
                        <a:pt x="26" y="26"/>
                      </a:cubicBezTo>
                      <a:cubicBezTo>
                        <a:pt x="27" y="27"/>
                        <a:pt x="27" y="28"/>
                        <a:pt x="28" y="29"/>
                      </a:cubicBezTo>
                      <a:cubicBezTo>
                        <a:pt x="29" y="30"/>
                        <a:pt x="29" y="31"/>
                        <a:pt x="30" y="32"/>
                      </a:cubicBezTo>
                      <a:cubicBezTo>
                        <a:pt x="30" y="33"/>
                        <a:pt x="31" y="34"/>
                        <a:pt x="31" y="35"/>
                      </a:cubicBezTo>
                      <a:cubicBezTo>
                        <a:pt x="32" y="36"/>
                        <a:pt x="32" y="37"/>
                        <a:pt x="33" y="38"/>
                      </a:cubicBezTo>
                      <a:cubicBezTo>
                        <a:pt x="33" y="39"/>
                        <a:pt x="34" y="39"/>
                        <a:pt x="34" y="40"/>
                      </a:cubicBezTo>
                      <a:cubicBezTo>
                        <a:pt x="34" y="41"/>
                        <a:pt x="35" y="42"/>
                        <a:pt x="35" y="43"/>
                      </a:cubicBezTo>
                      <a:cubicBezTo>
                        <a:pt x="35" y="44"/>
                        <a:pt x="35" y="44"/>
                        <a:pt x="36" y="45"/>
                      </a:cubicBezTo>
                      <a:cubicBezTo>
                        <a:pt x="36" y="46"/>
                        <a:pt x="36" y="47"/>
                        <a:pt x="36" y="48"/>
                      </a:cubicBezTo>
                      <a:cubicBezTo>
                        <a:pt x="36" y="48"/>
                        <a:pt x="36" y="49"/>
                        <a:pt x="36" y="50"/>
                      </a:cubicBezTo>
                      <a:cubicBezTo>
                        <a:pt x="36" y="50"/>
                        <a:pt x="36" y="51"/>
                        <a:pt x="36" y="52"/>
                      </a:cubicBezTo>
                      <a:cubicBezTo>
                        <a:pt x="36" y="53"/>
                        <a:pt x="36" y="53"/>
                        <a:pt x="36" y="54"/>
                      </a:cubicBezTo>
                      <a:cubicBezTo>
                        <a:pt x="36" y="54"/>
                        <a:pt x="36" y="55"/>
                        <a:pt x="36" y="56"/>
                      </a:cubicBezTo>
                      <a:cubicBezTo>
                        <a:pt x="36" y="56"/>
                        <a:pt x="36" y="57"/>
                        <a:pt x="35" y="57"/>
                      </a:cubicBezTo>
                      <a:cubicBezTo>
                        <a:pt x="35" y="58"/>
                        <a:pt x="35" y="58"/>
                        <a:pt x="35" y="59"/>
                      </a:cubicBezTo>
                      <a:cubicBezTo>
                        <a:pt x="34" y="59"/>
                        <a:pt x="34" y="60"/>
                        <a:pt x="34" y="60"/>
                      </a:cubicBezTo>
                      <a:cubicBezTo>
                        <a:pt x="33" y="60"/>
                        <a:pt x="33" y="61"/>
                        <a:pt x="32" y="61"/>
                      </a:cubicBezTo>
                      <a:cubicBezTo>
                        <a:pt x="32" y="61"/>
                        <a:pt x="31" y="62"/>
                        <a:pt x="31" y="62"/>
                      </a:cubicBezTo>
                      <a:cubicBezTo>
                        <a:pt x="30" y="62"/>
                        <a:pt x="30" y="62"/>
                        <a:pt x="29" y="63"/>
                      </a:cubicBezTo>
                      <a:cubicBezTo>
                        <a:pt x="28" y="63"/>
                        <a:pt x="28" y="63"/>
                        <a:pt x="27" y="63"/>
                      </a:cubicBezTo>
                      <a:cubicBezTo>
                        <a:pt x="26" y="63"/>
                        <a:pt x="26" y="63"/>
                        <a:pt x="25" y="63"/>
                      </a:cubicBezTo>
                      <a:cubicBezTo>
                        <a:pt x="24" y="63"/>
                        <a:pt x="23" y="64"/>
                        <a:pt x="22" y="63"/>
                      </a:cubicBezTo>
                      <a:cubicBezTo>
                        <a:pt x="22" y="63"/>
                        <a:pt x="21" y="63"/>
                        <a:pt x="20" y="63"/>
                      </a:cubicBezTo>
                      <a:cubicBezTo>
                        <a:pt x="19" y="63"/>
                        <a:pt x="18" y="63"/>
                        <a:pt x="17" y="63"/>
                      </a:cubicBez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  <p:grpSp>
          <p:nvGrpSpPr>
            <p:cNvPr id="2074" name="Group 36"/>
            <p:cNvGrpSpPr>
              <a:grpSpLocks/>
            </p:cNvGrpSpPr>
            <p:nvPr userDrawn="1"/>
          </p:nvGrpSpPr>
          <p:grpSpPr bwMode="auto">
            <a:xfrm>
              <a:off x="254" y="511"/>
              <a:ext cx="224" cy="246"/>
              <a:chOff x="254" y="511"/>
              <a:chExt cx="224" cy="246"/>
            </a:xfrm>
          </p:grpSpPr>
          <p:sp>
            <p:nvSpPr>
              <p:cNvPr id="1051" name="Freeform 37"/>
              <p:cNvSpPr>
                <a:spLocks/>
              </p:cNvSpPr>
              <p:nvPr userDrawn="1"/>
            </p:nvSpPr>
            <p:spPr bwMode="auto">
              <a:xfrm>
                <a:off x="254" y="664"/>
                <a:ext cx="139" cy="80"/>
              </a:xfrm>
              <a:custGeom>
                <a:avLst/>
                <a:gdLst>
                  <a:gd name="T0" fmla="*/ 28 w 59"/>
                  <a:gd name="T1" fmla="*/ 61 h 34"/>
                  <a:gd name="T2" fmla="*/ 12 w 59"/>
                  <a:gd name="T3" fmla="*/ 94 h 34"/>
                  <a:gd name="T4" fmla="*/ 0 w 59"/>
                  <a:gd name="T5" fmla="*/ 122 h 34"/>
                  <a:gd name="T6" fmla="*/ 0 w 59"/>
                  <a:gd name="T7" fmla="*/ 144 h 34"/>
                  <a:gd name="T8" fmla="*/ 5 w 59"/>
                  <a:gd name="T9" fmla="*/ 160 h 34"/>
                  <a:gd name="T10" fmla="*/ 16 w 59"/>
                  <a:gd name="T11" fmla="*/ 176 h 34"/>
                  <a:gd name="T12" fmla="*/ 33 w 59"/>
                  <a:gd name="T13" fmla="*/ 184 h 34"/>
                  <a:gd name="T14" fmla="*/ 57 w 59"/>
                  <a:gd name="T15" fmla="*/ 188 h 34"/>
                  <a:gd name="T16" fmla="*/ 78 w 59"/>
                  <a:gd name="T17" fmla="*/ 184 h 34"/>
                  <a:gd name="T18" fmla="*/ 106 w 59"/>
                  <a:gd name="T19" fmla="*/ 176 h 34"/>
                  <a:gd name="T20" fmla="*/ 139 w 59"/>
                  <a:gd name="T21" fmla="*/ 167 h 34"/>
                  <a:gd name="T22" fmla="*/ 172 w 59"/>
                  <a:gd name="T23" fmla="*/ 151 h 34"/>
                  <a:gd name="T24" fmla="*/ 205 w 59"/>
                  <a:gd name="T25" fmla="*/ 122 h 34"/>
                  <a:gd name="T26" fmla="*/ 238 w 59"/>
                  <a:gd name="T27" fmla="*/ 94 h 34"/>
                  <a:gd name="T28" fmla="*/ 278 w 59"/>
                  <a:gd name="T29" fmla="*/ 61 h 34"/>
                  <a:gd name="T30" fmla="*/ 311 w 59"/>
                  <a:gd name="T31" fmla="*/ 21 h 34"/>
                  <a:gd name="T32" fmla="*/ 311 w 59"/>
                  <a:gd name="T33" fmla="*/ 16 h 34"/>
                  <a:gd name="T34" fmla="*/ 283 w 59"/>
                  <a:gd name="T35" fmla="*/ 45 h 34"/>
                  <a:gd name="T36" fmla="*/ 250 w 59"/>
                  <a:gd name="T37" fmla="*/ 66 h 34"/>
                  <a:gd name="T38" fmla="*/ 221 w 59"/>
                  <a:gd name="T39" fmla="*/ 89 h 34"/>
                  <a:gd name="T40" fmla="*/ 193 w 59"/>
                  <a:gd name="T41" fmla="*/ 106 h 34"/>
                  <a:gd name="T42" fmla="*/ 167 w 59"/>
                  <a:gd name="T43" fmla="*/ 115 h 34"/>
                  <a:gd name="T44" fmla="*/ 139 w 59"/>
                  <a:gd name="T45" fmla="*/ 127 h 34"/>
                  <a:gd name="T46" fmla="*/ 115 w 59"/>
                  <a:gd name="T47" fmla="*/ 132 h 34"/>
                  <a:gd name="T48" fmla="*/ 94 w 59"/>
                  <a:gd name="T49" fmla="*/ 132 h 34"/>
                  <a:gd name="T50" fmla="*/ 78 w 59"/>
                  <a:gd name="T51" fmla="*/ 132 h 34"/>
                  <a:gd name="T52" fmla="*/ 61 w 59"/>
                  <a:gd name="T53" fmla="*/ 127 h 34"/>
                  <a:gd name="T54" fmla="*/ 49 w 59"/>
                  <a:gd name="T55" fmla="*/ 122 h 34"/>
                  <a:gd name="T56" fmla="*/ 38 w 59"/>
                  <a:gd name="T57" fmla="*/ 111 h 34"/>
                  <a:gd name="T58" fmla="*/ 33 w 59"/>
                  <a:gd name="T59" fmla="*/ 94 h 34"/>
                  <a:gd name="T60" fmla="*/ 33 w 59"/>
                  <a:gd name="T61" fmla="*/ 78 h 34"/>
                  <a:gd name="T62" fmla="*/ 38 w 59"/>
                  <a:gd name="T63" fmla="*/ 56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" h="34">
                    <a:moveTo>
                      <a:pt x="7" y="8"/>
                    </a:moveTo>
                    <a:cubicBezTo>
                      <a:pt x="6" y="9"/>
                      <a:pt x="6" y="10"/>
                      <a:pt x="5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5"/>
                      <a:pt x="2" y="16"/>
                      <a:pt x="2" y="17"/>
                    </a:cubicBezTo>
                    <a:cubicBezTo>
                      <a:pt x="2" y="18"/>
                      <a:pt x="1" y="19"/>
                      <a:pt x="1" y="20"/>
                    </a:cubicBezTo>
                    <a:cubicBezTo>
                      <a:pt x="1" y="20"/>
                      <a:pt x="0" y="21"/>
                      <a:pt x="0" y="22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0" y="28"/>
                      <a:pt x="1" y="29"/>
                      <a:pt x="1" y="29"/>
                    </a:cubicBezTo>
                    <a:cubicBezTo>
                      <a:pt x="1" y="30"/>
                      <a:pt x="1" y="30"/>
                      <a:pt x="2" y="31"/>
                    </a:cubicBezTo>
                    <a:cubicBezTo>
                      <a:pt x="2" y="31"/>
                      <a:pt x="2" y="32"/>
                      <a:pt x="3" y="32"/>
                    </a:cubicBezTo>
                    <a:cubicBezTo>
                      <a:pt x="3" y="32"/>
                      <a:pt x="4" y="32"/>
                      <a:pt x="4" y="33"/>
                    </a:cubicBezTo>
                    <a:cubicBezTo>
                      <a:pt x="5" y="33"/>
                      <a:pt x="5" y="33"/>
                      <a:pt x="6" y="33"/>
                    </a:cubicBezTo>
                    <a:cubicBezTo>
                      <a:pt x="6" y="33"/>
                      <a:pt x="7" y="34"/>
                      <a:pt x="8" y="34"/>
                    </a:cubicBezTo>
                    <a:cubicBezTo>
                      <a:pt x="8" y="34"/>
                      <a:pt x="9" y="34"/>
                      <a:pt x="10" y="34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4"/>
                      <a:pt x="13" y="34"/>
                      <a:pt x="14" y="33"/>
                    </a:cubicBezTo>
                    <a:cubicBezTo>
                      <a:pt x="15" y="33"/>
                      <a:pt x="16" y="33"/>
                      <a:pt x="17" y="33"/>
                    </a:cubicBezTo>
                    <a:cubicBezTo>
                      <a:pt x="17" y="33"/>
                      <a:pt x="18" y="32"/>
                      <a:pt x="19" y="32"/>
                    </a:cubicBezTo>
                    <a:cubicBezTo>
                      <a:pt x="20" y="32"/>
                      <a:pt x="21" y="31"/>
                      <a:pt x="22" y="31"/>
                    </a:cubicBezTo>
                    <a:cubicBezTo>
                      <a:pt x="23" y="31"/>
                      <a:pt x="24" y="30"/>
                      <a:pt x="25" y="30"/>
                    </a:cubicBezTo>
                    <a:cubicBezTo>
                      <a:pt x="26" y="29"/>
                      <a:pt x="27" y="29"/>
                      <a:pt x="28" y="28"/>
                    </a:cubicBezTo>
                    <a:cubicBezTo>
                      <a:pt x="29" y="28"/>
                      <a:pt x="30" y="27"/>
                      <a:pt x="31" y="27"/>
                    </a:cubicBezTo>
                    <a:cubicBezTo>
                      <a:pt x="32" y="26"/>
                      <a:pt x="33" y="25"/>
                      <a:pt x="34" y="25"/>
                    </a:cubicBezTo>
                    <a:cubicBezTo>
                      <a:pt x="35" y="24"/>
                      <a:pt x="36" y="23"/>
                      <a:pt x="37" y="22"/>
                    </a:cubicBezTo>
                    <a:cubicBezTo>
                      <a:pt x="38" y="22"/>
                      <a:pt x="39" y="21"/>
                      <a:pt x="40" y="20"/>
                    </a:cubicBezTo>
                    <a:cubicBezTo>
                      <a:pt x="41" y="19"/>
                      <a:pt x="42" y="18"/>
                      <a:pt x="43" y="17"/>
                    </a:cubicBezTo>
                    <a:cubicBezTo>
                      <a:pt x="44" y="16"/>
                      <a:pt x="45" y="15"/>
                      <a:pt x="47" y="14"/>
                    </a:cubicBezTo>
                    <a:cubicBezTo>
                      <a:pt x="48" y="13"/>
                      <a:pt x="49" y="12"/>
                      <a:pt x="50" y="11"/>
                    </a:cubicBezTo>
                    <a:cubicBezTo>
                      <a:pt x="51" y="10"/>
                      <a:pt x="52" y="9"/>
                      <a:pt x="53" y="8"/>
                    </a:cubicBezTo>
                    <a:cubicBezTo>
                      <a:pt x="54" y="7"/>
                      <a:pt x="55" y="6"/>
                      <a:pt x="56" y="4"/>
                    </a:cubicBezTo>
                    <a:cubicBezTo>
                      <a:pt x="57" y="3"/>
                      <a:pt x="58" y="2"/>
                      <a:pt x="59" y="0"/>
                    </a:cubicBezTo>
                    <a:cubicBezTo>
                      <a:pt x="58" y="1"/>
                      <a:pt x="57" y="2"/>
                      <a:pt x="56" y="3"/>
                    </a:cubicBezTo>
                    <a:cubicBezTo>
                      <a:pt x="55" y="4"/>
                      <a:pt x="54" y="5"/>
                      <a:pt x="53" y="6"/>
                    </a:cubicBezTo>
                    <a:cubicBezTo>
                      <a:pt x="52" y="6"/>
                      <a:pt x="52" y="7"/>
                      <a:pt x="51" y="8"/>
                    </a:cubicBezTo>
                    <a:cubicBezTo>
                      <a:pt x="50" y="9"/>
                      <a:pt x="49" y="9"/>
                      <a:pt x="48" y="10"/>
                    </a:cubicBezTo>
                    <a:cubicBezTo>
                      <a:pt x="47" y="11"/>
                      <a:pt x="46" y="12"/>
                      <a:pt x="45" y="12"/>
                    </a:cubicBezTo>
                    <a:cubicBezTo>
                      <a:pt x="44" y="13"/>
                      <a:pt x="44" y="13"/>
                      <a:pt x="43" y="14"/>
                    </a:cubicBezTo>
                    <a:cubicBezTo>
                      <a:pt x="42" y="15"/>
                      <a:pt x="41" y="15"/>
                      <a:pt x="40" y="16"/>
                    </a:cubicBezTo>
                    <a:cubicBezTo>
                      <a:pt x="39" y="16"/>
                      <a:pt x="38" y="17"/>
                      <a:pt x="37" y="17"/>
                    </a:cubicBezTo>
                    <a:cubicBezTo>
                      <a:pt x="37" y="18"/>
                      <a:pt x="36" y="18"/>
                      <a:pt x="35" y="19"/>
                    </a:cubicBezTo>
                    <a:cubicBezTo>
                      <a:pt x="34" y="19"/>
                      <a:pt x="33" y="20"/>
                      <a:pt x="32" y="20"/>
                    </a:cubicBezTo>
                    <a:cubicBezTo>
                      <a:pt x="32" y="20"/>
                      <a:pt x="31" y="21"/>
                      <a:pt x="30" y="21"/>
                    </a:cubicBezTo>
                    <a:cubicBezTo>
                      <a:pt x="29" y="21"/>
                      <a:pt x="28" y="22"/>
                      <a:pt x="28" y="22"/>
                    </a:cubicBezTo>
                    <a:cubicBezTo>
                      <a:pt x="27" y="22"/>
                      <a:pt x="26" y="23"/>
                      <a:pt x="25" y="23"/>
                    </a:cubicBezTo>
                    <a:cubicBezTo>
                      <a:pt x="25" y="23"/>
                      <a:pt x="24" y="23"/>
                      <a:pt x="23" y="23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0" y="24"/>
                      <a:pt x="20" y="24"/>
                      <a:pt x="19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6" y="24"/>
                      <a:pt x="15" y="24"/>
                    </a:cubicBezTo>
                    <a:cubicBezTo>
                      <a:pt x="15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2" y="24"/>
                    </a:cubicBezTo>
                    <a:cubicBezTo>
                      <a:pt x="12" y="24"/>
                      <a:pt x="11" y="24"/>
                      <a:pt x="11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9" y="23"/>
                      <a:pt x="9" y="22"/>
                      <a:pt x="9" y="22"/>
                    </a:cubicBezTo>
                    <a:cubicBezTo>
                      <a:pt x="8" y="22"/>
                      <a:pt x="8" y="21"/>
                      <a:pt x="8" y="21"/>
                    </a:cubicBezTo>
                    <a:cubicBezTo>
                      <a:pt x="7" y="21"/>
                      <a:pt x="7" y="20"/>
                      <a:pt x="7" y="20"/>
                    </a:cubicBezTo>
                    <a:cubicBezTo>
                      <a:pt x="7" y="20"/>
                      <a:pt x="7" y="19"/>
                      <a:pt x="6" y="19"/>
                    </a:cubicBezTo>
                    <a:cubicBezTo>
                      <a:pt x="6" y="18"/>
                      <a:pt x="6" y="18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2"/>
                    </a:cubicBezTo>
                    <a:cubicBezTo>
                      <a:pt x="6" y="11"/>
                      <a:pt x="6" y="11"/>
                      <a:pt x="7" y="10"/>
                    </a:cubicBezTo>
                    <a:cubicBezTo>
                      <a:pt x="7" y="9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2" name="Freeform 38"/>
              <p:cNvSpPr>
                <a:spLocks/>
              </p:cNvSpPr>
              <p:nvPr userDrawn="1"/>
            </p:nvSpPr>
            <p:spPr bwMode="auto">
              <a:xfrm>
                <a:off x="280" y="659"/>
                <a:ext cx="92" cy="53"/>
              </a:xfrm>
              <a:custGeom>
                <a:avLst/>
                <a:gdLst>
                  <a:gd name="T0" fmla="*/ 17 w 39"/>
                  <a:gd name="T1" fmla="*/ 41 h 22"/>
                  <a:gd name="T2" fmla="*/ 5 w 39"/>
                  <a:gd name="T3" fmla="*/ 65 h 22"/>
                  <a:gd name="T4" fmla="*/ 0 w 39"/>
                  <a:gd name="T5" fmla="*/ 82 h 22"/>
                  <a:gd name="T6" fmla="*/ 0 w 39"/>
                  <a:gd name="T7" fmla="*/ 99 h 22"/>
                  <a:gd name="T8" fmla="*/ 5 w 39"/>
                  <a:gd name="T9" fmla="*/ 111 h 22"/>
                  <a:gd name="T10" fmla="*/ 12 w 39"/>
                  <a:gd name="T11" fmla="*/ 123 h 22"/>
                  <a:gd name="T12" fmla="*/ 21 w 39"/>
                  <a:gd name="T13" fmla="*/ 128 h 22"/>
                  <a:gd name="T14" fmla="*/ 33 w 39"/>
                  <a:gd name="T15" fmla="*/ 128 h 22"/>
                  <a:gd name="T16" fmla="*/ 50 w 39"/>
                  <a:gd name="T17" fmla="*/ 128 h 22"/>
                  <a:gd name="T18" fmla="*/ 73 w 39"/>
                  <a:gd name="T19" fmla="*/ 123 h 22"/>
                  <a:gd name="T20" fmla="*/ 94 w 39"/>
                  <a:gd name="T21" fmla="*/ 111 h 22"/>
                  <a:gd name="T22" fmla="*/ 118 w 39"/>
                  <a:gd name="T23" fmla="*/ 99 h 22"/>
                  <a:gd name="T24" fmla="*/ 139 w 39"/>
                  <a:gd name="T25" fmla="*/ 87 h 22"/>
                  <a:gd name="T26" fmla="*/ 160 w 39"/>
                  <a:gd name="T27" fmla="*/ 65 h 22"/>
                  <a:gd name="T28" fmla="*/ 184 w 39"/>
                  <a:gd name="T29" fmla="*/ 41 h 22"/>
                  <a:gd name="T30" fmla="*/ 205 w 39"/>
                  <a:gd name="T31" fmla="*/ 12 h 22"/>
                  <a:gd name="T32" fmla="*/ 205 w 39"/>
                  <a:gd name="T33" fmla="*/ 12 h 22"/>
                  <a:gd name="T34" fmla="*/ 189 w 39"/>
                  <a:gd name="T35" fmla="*/ 29 h 22"/>
                  <a:gd name="T36" fmla="*/ 167 w 39"/>
                  <a:gd name="T37" fmla="*/ 46 h 22"/>
                  <a:gd name="T38" fmla="*/ 151 w 39"/>
                  <a:gd name="T39" fmla="*/ 58 h 22"/>
                  <a:gd name="T40" fmla="*/ 127 w 39"/>
                  <a:gd name="T41" fmla="*/ 70 h 22"/>
                  <a:gd name="T42" fmla="*/ 111 w 39"/>
                  <a:gd name="T43" fmla="*/ 82 h 22"/>
                  <a:gd name="T44" fmla="*/ 94 w 39"/>
                  <a:gd name="T45" fmla="*/ 87 h 22"/>
                  <a:gd name="T46" fmla="*/ 78 w 39"/>
                  <a:gd name="T47" fmla="*/ 87 h 22"/>
                  <a:gd name="T48" fmla="*/ 66 w 39"/>
                  <a:gd name="T49" fmla="*/ 94 h 22"/>
                  <a:gd name="T50" fmla="*/ 50 w 39"/>
                  <a:gd name="T51" fmla="*/ 94 h 22"/>
                  <a:gd name="T52" fmla="*/ 40 w 39"/>
                  <a:gd name="T53" fmla="*/ 87 h 22"/>
                  <a:gd name="T54" fmla="*/ 33 w 39"/>
                  <a:gd name="T55" fmla="*/ 82 h 22"/>
                  <a:gd name="T56" fmla="*/ 28 w 39"/>
                  <a:gd name="T57" fmla="*/ 75 h 22"/>
                  <a:gd name="T58" fmla="*/ 21 w 39"/>
                  <a:gd name="T59" fmla="*/ 65 h 22"/>
                  <a:gd name="T60" fmla="*/ 21 w 39"/>
                  <a:gd name="T61" fmla="*/ 53 h 22"/>
                  <a:gd name="T62" fmla="*/ 21 w 39"/>
                  <a:gd name="T63" fmla="*/ 34 h 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" h="22">
                    <a:moveTo>
                      <a:pt x="5" y="5"/>
                    </a:moveTo>
                    <a:cubicBezTo>
                      <a:pt x="4" y="5"/>
                      <a:pt x="4" y="6"/>
                      <a:pt x="3" y="7"/>
                    </a:cubicBezTo>
                    <a:cubicBezTo>
                      <a:pt x="3" y="8"/>
                      <a:pt x="3" y="8"/>
                      <a:pt x="2" y="9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0" y="19"/>
                      <a:pt x="0" y="1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2" y="21"/>
                      <a:pt x="2" y="21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4" y="22"/>
                      <a:pt x="5" y="22"/>
                      <a:pt x="5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2"/>
                      <a:pt x="7" y="22"/>
                      <a:pt x="8" y="22"/>
                    </a:cubicBezTo>
                    <a:cubicBezTo>
                      <a:pt x="8" y="22"/>
                      <a:pt x="9" y="22"/>
                      <a:pt x="9" y="22"/>
                    </a:cubicBezTo>
                    <a:cubicBezTo>
                      <a:pt x="10" y="22"/>
                      <a:pt x="11" y="22"/>
                      <a:pt x="11" y="21"/>
                    </a:cubicBezTo>
                    <a:cubicBezTo>
                      <a:pt x="12" y="21"/>
                      <a:pt x="12" y="21"/>
                      <a:pt x="13" y="21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5" y="20"/>
                      <a:pt x="16" y="20"/>
                      <a:pt x="17" y="19"/>
                    </a:cubicBezTo>
                    <a:cubicBezTo>
                      <a:pt x="17" y="19"/>
                      <a:pt x="18" y="19"/>
                      <a:pt x="19" y="18"/>
                    </a:cubicBezTo>
                    <a:cubicBezTo>
                      <a:pt x="19" y="18"/>
                      <a:pt x="20" y="18"/>
                      <a:pt x="21" y="17"/>
                    </a:cubicBezTo>
                    <a:cubicBezTo>
                      <a:pt x="21" y="17"/>
                      <a:pt x="22" y="16"/>
                      <a:pt x="23" y="16"/>
                    </a:cubicBezTo>
                    <a:cubicBezTo>
                      <a:pt x="23" y="16"/>
                      <a:pt x="24" y="15"/>
                      <a:pt x="25" y="15"/>
                    </a:cubicBezTo>
                    <a:cubicBezTo>
                      <a:pt x="25" y="14"/>
                      <a:pt x="26" y="13"/>
                      <a:pt x="27" y="13"/>
                    </a:cubicBezTo>
                    <a:cubicBezTo>
                      <a:pt x="28" y="12"/>
                      <a:pt x="28" y="12"/>
                      <a:pt x="29" y="11"/>
                    </a:cubicBezTo>
                    <a:cubicBezTo>
                      <a:pt x="30" y="11"/>
                      <a:pt x="30" y="10"/>
                      <a:pt x="31" y="9"/>
                    </a:cubicBezTo>
                    <a:cubicBezTo>
                      <a:pt x="32" y="9"/>
                      <a:pt x="32" y="8"/>
                      <a:pt x="33" y="7"/>
                    </a:cubicBezTo>
                    <a:cubicBezTo>
                      <a:pt x="34" y="6"/>
                      <a:pt x="34" y="6"/>
                      <a:pt x="35" y="5"/>
                    </a:cubicBezTo>
                    <a:cubicBezTo>
                      <a:pt x="36" y="4"/>
                      <a:pt x="37" y="3"/>
                      <a:pt x="37" y="2"/>
                    </a:cubicBezTo>
                    <a:cubicBezTo>
                      <a:pt x="38" y="2"/>
                      <a:pt x="39" y="1"/>
                      <a:pt x="39" y="0"/>
                    </a:cubicBezTo>
                    <a:cubicBezTo>
                      <a:pt x="39" y="1"/>
                      <a:pt x="38" y="1"/>
                      <a:pt x="37" y="2"/>
                    </a:cubicBezTo>
                    <a:cubicBezTo>
                      <a:pt x="37" y="2"/>
                      <a:pt x="36" y="3"/>
                      <a:pt x="36" y="3"/>
                    </a:cubicBezTo>
                    <a:cubicBezTo>
                      <a:pt x="35" y="4"/>
                      <a:pt x="34" y="4"/>
                      <a:pt x="34" y="5"/>
                    </a:cubicBezTo>
                    <a:cubicBezTo>
                      <a:pt x="33" y="5"/>
                      <a:pt x="33" y="6"/>
                      <a:pt x="32" y="6"/>
                    </a:cubicBezTo>
                    <a:cubicBezTo>
                      <a:pt x="31" y="7"/>
                      <a:pt x="31" y="7"/>
                      <a:pt x="30" y="8"/>
                    </a:cubicBezTo>
                    <a:cubicBezTo>
                      <a:pt x="30" y="8"/>
                      <a:pt x="29" y="9"/>
                      <a:pt x="28" y="9"/>
                    </a:cubicBezTo>
                    <a:cubicBezTo>
                      <a:pt x="28" y="9"/>
                      <a:pt x="27" y="10"/>
                      <a:pt x="27" y="10"/>
                    </a:cubicBezTo>
                    <a:cubicBezTo>
                      <a:pt x="26" y="10"/>
                      <a:pt x="26" y="11"/>
                      <a:pt x="25" y="11"/>
                    </a:cubicBezTo>
                    <a:cubicBezTo>
                      <a:pt x="24" y="11"/>
                      <a:pt x="24" y="12"/>
                      <a:pt x="23" y="12"/>
                    </a:cubicBezTo>
                    <a:cubicBezTo>
                      <a:pt x="23" y="12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0" y="14"/>
                    </a:cubicBezTo>
                    <a:cubicBezTo>
                      <a:pt x="20" y="14"/>
                      <a:pt x="19" y="14"/>
                      <a:pt x="18" y="14"/>
                    </a:cubicBezTo>
                    <a:cubicBezTo>
                      <a:pt x="18" y="14"/>
                      <a:pt x="17" y="15"/>
                      <a:pt x="17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5"/>
                      <a:pt x="15" y="15"/>
                      <a:pt x="14" y="15"/>
                    </a:cubicBezTo>
                    <a:cubicBezTo>
                      <a:pt x="14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9" y="16"/>
                      <a:pt x="9" y="16"/>
                      <a:pt x="8" y="15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5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5" y="6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3" name="Freeform 39"/>
              <p:cNvSpPr>
                <a:spLocks/>
              </p:cNvSpPr>
              <p:nvPr userDrawn="1"/>
            </p:nvSpPr>
            <p:spPr bwMode="auto">
              <a:xfrm>
                <a:off x="344" y="514"/>
                <a:ext cx="75" cy="150"/>
              </a:xfrm>
              <a:custGeom>
                <a:avLst/>
                <a:gdLst>
                  <a:gd name="T0" fmla="*/ 171 w 32"/>
                  <a:gd name="T1" fmla="*/ 90 h 63"/>
                  <a:gd name="T2" fmla="*/ 155 w 32"/>
                  <a:gd name="T3" fmla="*/ 57 h 63"/>
                  <a:gd name="T4" fmla="*/ 143 w 32"/>
                  <a:gd name="T5" fmla="*/ 29 h 63"/>
                  <a:gd name="T6" fmla="*/ 127 w 32"/>
                  <a:gd name="T7" fmla="*/ 12 h 63"/>
                  <a:gd name="T8" fmla="*/ 110 w 32"/>
                  <a:gd name="T9" fmla="*/ 0 h 63"/>
                  <a:gd name="T10" fmla="*/ 94 w 32"/>
                  <a:gd name="T11" fmla="*/ 0 h 63"/>
                  <a:gd name="T12" fmla="*/ 77 w 32"/>
                  <a:gd name="T13" fmla="*/ 5 h 63"/>
                  <a:gd name="T14" fmla="*/ 61 w 32"/>
                  <a:gd name="T15" fmla="*/ 24 h 63"/>
                  <a:gd name="T16" fmla="*/ 45 w 32"/>
                  <a:gd name="T17" fmla="*/ 45 h 63"/>
                  <a:gd name="T18" fmla="*/ 33 w 32"/>
                  <a:gd name="T19" fmla="*/ 69 h 63"/>
                  <a:gd name="T20" fmla="*/ 16 w 32"/>
                  <a:gd name="T21" fmla="*/ 102 h 63"/>
                  <a:gd name="T22" fmla="*/ 12 w 32"/>
                  <a:gd name="T23" fmla="*/ 136 h 63"/>
                  <a:gd name="T24" fmla="*/ 5 w 32"/>
                  <a:gd name="T25" fmla="*/ 181 h 63"/>
                  <a:gd name="T26" fmla="*/ 0 w 32"/>
                  <a:gd name="T27" fmla="*/ 226 h 63"/>
                  <a:gd name="T28" fmla="*/ 5 w 32"/>
                  <a:gd name="T29" fmla="*/ 279 h 63"/>
                  <a:gd name="T30" fmla="*/ 12 w 32"/>
                  <a:gd name="T31" fmla="*/ 329 h 63"/>
                  <a:gd name="T32" fmla="*/ 12 w 32"/>
                  <a:gd name="T33" fmla="*/ 333 h 63"/>
                  <a:gd name="T34" fmla="*/ 12 w 32"/>
                  <a:gd name="T35" fmla="*/ 295 h 63"/>
                  <a:gd name="T36" fmla="*/ 16 w 32"/>
                  <a:gd name="T37" fmla="*/ 255 h 63"/>
                  <a:gd name="T38" fmla="*/ 21 w 32"/>
                  <a:gd name="T39" fmla="*/ 221 h 63"/>
                  <a:gd name="T40" fmla="*/ 28 w 32"/>
                  <a:gd name="T41" fmla="*/ 188 h 63"/>
                  <a:gd name="T42" fmla="*/ 33 w 32"/>
                  <a:gd name="T43" fmla="*/ 160 h 63"/>
                  <a:gd name="T44" fmla="*/ 45 w 32"/>
                  <a:gd name="T45" fmla="*/ 131 h 63"/>
                  <a:gd name="T46" fmla="*/ 54 w 32"/>
                  <a:gd name="T47" fmla="*/ 107 h 63"/>
                  <a:gd name="T48" fmla="*/ 70 w 32"/>
                  <a:gd name="T49" fmla="*/ 90 h 63"/>
                  <a:gd name="T50" fmla="*/ 82 w 32"/>
                  <a:gd name="T51" fmla="*/ 74 h 63"/>
                  <a:gd name="T52" fmla="*/ 98 w 32"/>
                  <a:gd name="T53" fmla="*/ 69 h 63"/>
                  <a:gd name="T54" fmla="*/ 110 w 32"/>
                  <a:gd name="T55" fmla="*/ 62 h 63"/>
                  <a:gd name="T56" fmla="*/ 127 w 32"/>
                  <a:gd name="T57" fmla="*/ 62 h 63"/>
                  <a:gd name="T58" fmla="*/ 138 w 32"/>
                  <a:gd name="T59" fmla="*/ 69 h 63"/>
                  <a:gd name="T60" fmla="*/ 155 w 32"/>
                  <a:gd name="T61" fmla="*/ 86 h 63"/>
                  <a:gd name="T62" fmla="*/ 171 w 32"/>
                  <a:gd name="T63" fmla="*/ 102 h 6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" h="63">
                    <a:moveTo>
                      <a:pt x="32" y="20"/>
                    </a:moveTo>
                    <a:cubicBezTo>
                      <a:pt x="31" y="18"/>
                      <a:pt x="31" y="17"/>
                      <a:pt x="31" y="16"/>
                    </a:cubicBezTo>
                    <a:cubicBezTo>
                      <a:pt x="30" y="15"/>
                      <a:pt x="30" y="14"/>
                      <a:pt x="30" y="13"/>
                    </a:cubicBezTo>
                    <a:cubicBezTo>
                      <a:pt x="29" y="11"/>
                      <a:pt x="29" y="10"/>
                      <a:pt x="28" y="10"/>
                    </a:cubicBezTo>
                    <a:cubicBezTo>
                      <a:pt x="28" y="9"/>
                      <a:pt x="28" y="8"/>
                      <a:pt x="27" y="7"/>
                    </a:cubicBezTo>
                    <a:cubicBezTo>
                      <a:pt x="27" y="6"/>
                      <a:pt x="26" y="6"/>
                      <a:pt x="26" y="5"/>
                    </a:cubicBezTo>
                    <a:cubicBezTo>
                      <a:pt x="25" y="4"/>
                      <a:pt x="25" y="4"/>
                      <a:pt x="24" y="3"/>
                    </a:cubicBezTo>
                    <a:cubicBezTo>
                      <a:pt x="24" y="3"/>
                      <a:pt x="23" y="2"/>
                      <a:pt x="23" y="2"/>
                    </a:cubicBezTo>
                    <a:cubicBezTo>
                      <a:pt x="22" y="1"/>
                      <a:pt x="22" y="1"/>
                      <a:pt x="21" y="1"/>
                    </a:cubicBezTo>
                    <a:cubicBezTo>
                      <a:pt x="21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3" y="2"/>
                      <a:pt x="13" y="2"/>
                      <a:pt x="12" y="3"/>
                    </a:cubicBezTo>
                    <a:cubicBezTo>
                      <a:pt x="12" y="3"/>
                      <a:pt x="11" y="3"/>
                      <a:pt x="11" y="4"/>
                    </a:cubicBezTo>
                    <a:cubicBezTo>
                      <a:pt x="10" y="4"/>
                      <a:pt x="10" y="5"/>
                      <a:pt x="9" y="6"/>
                    </a:cubicBezTo>
                    <a:cubicBezTo>
                      <a:pt x="9" y="6"/>
                      <a:pt x="8" y="7"/>
                      <a:pt x="8" y="8"/>
                    </a:cubicBezTo>
                    <a:cubicBezTo>
                      <a:pt x="8" y="8"/>
                      <a:pt x="7" y="9"/>
                      <a:pt x="7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5" y="13"/>
                      <a:pt x="5" y="14"/>
                      <a:pt x="4" y="15"/>
                    </a:cubicBezTo>
                    <a:cubicBezTo>
                      <a:pt x="4" y="16"/>
                      <a:pt x="4" y="17"/>
                      <a:pt x="3" y="18"/>
                    </a:cubicBezTo>
                    <a:cubicBezTo>
                      <a:pt x="3" y="19"/>
                      <a:pt x="3" y="20"/>
                      <a:pt x="3" y="21"/>
                    </a:cubicBezTo>
                    <a:cubicBezTo>
                      <a:pt x="2" y="22"/>
                      <a:pt x="2" y="23"/>
                      <a:pt x="2" y="24"/>
                    </a:cubicBezTo>
                    <a:cubicBezTo>
                      <a:pt x="2" y="26"/>
                      <a:pt x="1" y="27"/>
                      <a:pt x="1" y="28"/>
                    </a:cubicBezTo>
                    <a:cubicBezTo>
                      <a:pt x="1" y="29"/>
                      <a:pt x="1" y="31"/>
                      <a:pt x="1" y="32"/>
                    </a:cubicBezTo>
                    <a:cubicBezTo>
                      <a:pt x="1" y="33"/>
                      <a:pt x="0" y="34"/>
                      <a:pt x="0" y="36"/>
                    </a:cubicBezTo>
                    <a:cubicBezTo>
                      <a:pt x="0" y="37"/>
                      <a:pt x="0" y="39"/>
                      <a:pt x="0" y="40"/>
                    </a:cubicBezTo>
                    <a:cubicBezTo>
                      <a:pt x="0" y="41"/>
                      <a:pt x="0" y="43"/>
                      <a:pt x="0" y="44"/>
                    </a:cubicBezTo>
                    <a:cubicBezTo>
                      <a:pt x="0" y="46"/>
                      <a:pt x="0" y="47"/>
                      <a:pt x="1" y="49"/>
                    </a:cubicBezTo>
                    <a:cubicBezTo>
                      <a:pt x="1" y="50"/>
                      <a:pt x="1" y="52"/>
                      <a:pt x="1" y="53"/>
                    </a:cubicBezTo>
                    <a:cubicBezTo>
                      <a:pt x="1" y="55"/>
                      <a:pt x="1" y="56"/>
                      <a:pt x="2" y="58"/>
                    </a:cubicBezTo>
                    <a:cubicBezTo>
                      <a:pt x="2" y="60"/>
                      <a:pt x="2" y="61"/>
                      <a:pt x="2" y="63"/>
                    </a:cubicBezTo>
                    <a:cubicBezTo>
                      <a:pt x="2" y="61"/>
                      <a:pt x="2" y="60"/>
                      <a:pt x="2" y="59"/>
                    </a:cubicBezTo>
                    <a:cubicBezTo>
                      <a:pt x="2" y="58"/>
                      <a:pt x="2" y="57"/>
                      <a:pt x="2" y="55"/>
                    </a:cubicBezTo>
                    <a:cubicBezTo>
                      <a:pt x="2" y="54"/>
                      <a:pt x="2" y="53"/>
                      <a:pt x="2" y="52"/>
                    </a:cubicBezTo>
                    <a:cubicBezTo>
                      <a:pt x="2" y="51"/>
                      <a:pt x="2" y="49"/>
                      <a:pt x="3" y="48"/>
                    </a:cubicBezTo>
                    <a:cubicBezTo>
                      <a:pt x="3" y="47"/>
                      <a:pt x="3" y="46"/>
                      <a:pt x="3" y="45"/>
                    </a:cubicBezTo>
                    <a:cubicBezTo>
                      <a:pt x="3" y="44"/>
                      <a:pt x="3" y="43"/>
                      <a:pt x="3" y="42"/>
                    </a:cubicBezTo>
                    <a:cubicBezTo>
                      <a:pt x="3" y="41"/>
                      <a:pt x="4" y="40"/>
                      <a:pt x="4" y="39"/>
                    </a:cubicBezTo>
                    <a:cubicBezTo>
                      <a:pt x="4" y="38"/>
                      <a:pt x="4" y="37"/>
                      <a:pt x="4" y="36"/>
                    </a:cubicBezTo>
                    <a:cubicBezTo>
                      <a:pt x="4" y="35"/>
                      <a:pt x="5" y="34"/>
                      <a:pt x="5" y="33"/>
                    </a:cubicBezTo>
                    <a:cubicBezTo>
                      <a:pt x="5" y="32"/>
                      <a:pt x="5" y="31"/>
                      <a:pt x="6" y="30"/>
                    </a:cubicBezTo>
                    <a:cubicBezTo>
                      <a:pt x="6" y="29"/>
                      <a:pt x="6" y="28"/>
                      <a:pt x="6" y="28"/>
                    </a:cubicBezTo>
                    <a:cubicBezTo>
                      <a:pt x="7" y="27"/>
                      <a:pt x="7" y="26"/>
                      <a:pt x="7" y="25"/>
                    </a:cubicBezTo>
                    <a:cubicBezTo>
                      <a:pt x="8" y="24"/>
                      <a:pt x="8" y="24"/>
                      <a:pt x="8" y="23"/>
                    </a:cubicBezTo>
                    <a:cubicBezTo>
                      <a:pt x="9" y="22"/>
                      <a:pt x="9" y="22"/>
                      <a:pt x="9" y="21"/>
                    </a:cubicBezTo>
                    <a:cubicBezTo>
                      <a:pt x="10" y="20"/>
                      <a:pt x="10" y="20"/>
                      <a:pt x="10" y="19"/>
                    </a:cubicBezTo>
                    <a:cubicBezTo>
                      <a:pt x="11" y="19"/>
                      <a:pt x="11" y="18"/>
                      <a:pt x="11" y="17"/>
                    </a:cubicBezTo>
                    <a:cubicBezTo>
                      <a:pt x="12" y="17"/>
                      <a:pt x="12" y="16"/>
                      <a:pt x="13" y="16"/>
                    </a:cubicBezTo>
                    <a:cubicBezTo>
                      <a:pt x="13" y="15"/>
                      <a:pt x="13" y="15"/>
                      <a:pt x="14" y="15"/>
                    </a:cubicBezTo>
                    <a:cubicBezTo>
                      <a:pt x="14" y="14"/>
                      <a:pt x="15" y="14"/>
                      <a:pt x="15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2"/>
                      <a:pt x="17" y="12"/>
                      <a:pt x="18" y="12"/>
                    </a:cubicBezTo>
                    <a:cubicBezTo>
                      <a:pt x="18" y="12"/>
                      <a:pt x="18" y="11"/>
                      <a:pt x="19" y="11"/>
                    </a:cubicBezTo>
                    <a:cubicBezTo>
                      <a:pt x="19" y="11"/>
                      <a:pt x="20" y="11"/>
                      <a:pt x="20" y="11"/>
                    </a:cubicBezTo>
                    <a:cubicBezTo>
                      <a:pt x="21" y="11"/>
                      <a:pt x="21" y="11"/>
                      <a:pt x="22" y="11"/>
                    </a:cubicBezTo>
                    <a:cubicBezTo>
                      <a:pt x="22" y="11"/>
                      <a:pt x="22" y="11"/>
                      <a:pt x="23" y="11"/>
                    </a:cubicBezTo>
                    <a:cubicBezTo>
                      <a:pt x="23" y="11"/>
                      <a:pt x="24" y="12"/>
                      <a:pt x="24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3"/>
                      <a:pt x="26" y="13"/>
                      <a:pt x="27" y="13"/>
                    </a:cubicBezTo>
                    <a:cubicBezTo>
                      <a:pt x="27" y="14"/>
                      <a:pt x="28" y="14"/>
                      <a:pt x="28" y="15"/>
                    </a:cubicBezTo>
                    <a:cubicBezTo>
                      <a:pt x="29" y="15"/>
                      <a:pt x="29" y="15"/>
                      <a:pt x="29" y="16"/>
                    </a:cubicBezTo>
                    <a:cubicBezTo>
                      <a:pt x="30" y="17"/>
                      <a:pt x="30" y="17"/>
                      <a:pt x="31" y="18"/>
                    </a:cubicBezTo>
                    <a:cubicBezTo>
                      <a:pt x="31" y="18"/>
                      <a:pt x="31" y="19"/>
                      <a:pt x="32" y="20"/>
                    </a:cubicBez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4" name="Freeform 40"/>
              <p:cNvSpPr>
                <a:spLocks/>
              </p:cNvSpPr>
              <p:nvPr userDrawn="1"/>
            </p:nvSpPr>
            <p:spPr bwMode="auto">
              <a:xfrm>
                <a:off x="365" y="552"/>
                <a:ext cx="50" cy="96"/>
              </a:xfrm>
              <a:custGeom>
                <a:avLst/>
                <a:gdLst>
                  <a:gd name="T0" fmla="*/ 114 w 21"/>
                  <a:gd name="T1" fmla="*/ 57 h 42"/>
                  <a:gd name="T2" fmla="*/ 102 w 21"/>
                  <a:gd name="T3" fmla="*/ 37 h 42"/>
                  <a:gd name="T4" fmla="*/ 95 w 21"/>
                  <a:gd name="T5" fmla="*/ 21 h 42"/>
                  <a:gd name="T6" fmla="*/ 86 w 21"/>
                  <a:gd name="T7" fmla="*/ 11 h 42"/>
                  <a:gd name="T8" fmla="*/ 74 w 21"/>
                  <a:gd name="T9" fmla="*/ 5 h 42"/>
                  <a:gd name="T10" fmla="*/ 62 w 21"/>
                  <a:gd name="T11" fmla="*/ 5 h 42"/>
                  <a:gd name="T12" fmla="*/ 50 w 21"/>
                  <a:gd name="T13" fmla="*/ 5 h 42"/>
                  <a:gd name="T14" fmla="*/ 40 w 21"/>
                  <a:gd name="T15" fmla="*/ 16 h 42"/>
                  <a:gd name="T16" fmla="*/ 29 w 21"/>
                  <a:gd name="T17" fmla="*/ 25 h 42"/>
                  <a:gd name="T18" fmla="*/ 17 w 21"/>
                  <a:gd name="T19" fmla="*/ 48 h 42"/>
                  <a:gd name="T20" fmla="*/ 12 w 21"/>
                  <a:gd name="T21" fmla="*/ 62 h 42"/>
                  <a:gd name="T22" fmla="*/ 5 w 21"/>
                  <a:gd name="T23" fmla="*/ 89 h 42"/>
                  <a:gd name="T24" fmla="*/ 0 w 21"/>
                  <a:gd name="T25" fmla="*/ 114 h 42"/>
                  <a:gd name="T26" fmla="*/ 0 w 21"/>
                  <a:gd name="T27" fmla="*/ 142 h 42"/>
                  <a:gd name="T28" fmla="*/ 0 w 21"/>
                  <a:gd name="T29" fmla="*/ 171 h 42"/>
                  <a:gd name="T30" fmla="*/ 5 w 21"/>
                  <a:gd name="T31" fmla="*/ 203 h 42"/>
                  <a:gd name="T32" fmla="*/ 5 w 21"/>
                  <a:gd name="T33" fmla="*/ 208 h 42"/>
                  <a:gd name="T34" fmla="*/ 5 w 21"/>
                  <a:gd name="T35" fmla="*/ 183 h 42"/>
                  <a:gd name="T36" fmla="*/ 5 w 21"/>
                  <a:gd name="T37" fmla="*/ 158 h 42"/>
                  <a:gd name="T38" fmla="*/ 12 w 21"/>
                  <a:gd name="T39" fmla="*/ 135 h 42"/>
                  <a:gd name="T40" fmla="*/ 17 w 21"/>
                  <a:gd name="T41" fmla="*/ 114 h 42"/>
                  <a:gd name="T42" fmla="*/ 24 w 21"/>
                  <a:gd name="T43" fmla="*/ 98 h 42"/>
                  <a:gd name="T44" fmla="*/ 29 w 21"/>
                  <a:gd name="T45" fmla="*/ 85 h 42"/>
                  <a:gd name="T46" fmla="*/ 33 w 21"/>
                  <a:gd name="T47" fmla="*/ 69 h 42"/>
                  <a:gd name="T48" fmla="*/ 45 w 21"/>
                  <a:gd name="T49" fmla="*/ 57 h 42"/>
                  <a:gd name="T50" fmla="*/ 57 w 21"/>
                  <a:gd name="T51" fmla="*/ 48 h 42"/>
                  <a:gd name="T52" fmla="*/ 62 w 21"/>
                  <a:gd name="T53" fmla="*/ 41 h 42"/>
                  <a:gd name="T54" fmla="*/ 74 w 21"/>
                  <a:gd name="T55" fmla="*/ 41 h 42"/>
                  <a:gd name="T56" fmla="*/ 86 w 21"/>
                  <a:gd name="T57" fmla="*/ 41 h 42"/>
                  <a:gd name="T58" fmla="*/ 90 w 21"/>
                  <a:gd name="T59" fmla="*/ 48 h 42"/>
                  <a:gd name="T60" fmla="*/ 102 w 21"/>
                  <a:gd name="T61" fmla="*/ 53 h 42"/>
                  <a:gd name="T62" fmla="*/ 114 w 21"/>
                  <a:gd name="T63" fmla="*/ 62 h 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1" h="42">
                    <a:moveTo>
                      <a:pt x="21" y="13"/>
                    </a:moveTo>
                    <a:cubicBezTo>
                      <a:pt x="20" y="13"/>
                      <a:pt x="20" y="12"/>
                      <a:pt x="20" y="11"/>
                    </a:cubicBezTo>
                    <a:cubicBezTo>
                      <a:pt x="20" y="10"/>
                      <a:pt x="19" y="9"/>
                      <a:pt x="19" y="9"/>
                    </a:cubicBezTo>
                    <a:cubicBezTo>
                      <a:pt x="19" y="8"/>
                      <a:pt x="19" y="7"/>
                      <a:pt x="18" y="7"/>
                    </a:cubicBezTo>
                    <a:cubicBezTo>
                      <a:pt x="18" y="6"/>
                      <a:pt x="18" y="6"/>
                      <a:pt x="18" y="5"/>
                    </a:cubicBezTo>
                    <a:cubicBezTo>
                      <a:pt x="17" y="5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11" y="0"/>
                      <a:pt x="11" y="0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6"/>
                      <a:pt x="4" y="6"/>
                      <a:pt x="4" y="7"/>
                    </a:cubicBezTo>
                    <a:cubicBezTo>
                      <a:pt x="4" y="7"/>
                      <a:pt x="3" y="8"/>
                      <a:pt x="3" y="9"/>
                    </a:cubicBezTo>
                    <a:cubicBezTo>
                      <a:pt x="3" y="9"/>
                      <a:pt x="3" y="10"/>
                      <a:pt x="2" y="10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2" y="13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7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0" y="22"/>
                      <a:pt x="0" y="23"/>
                      <a:pt x="0" y="24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2"/>
                      <a:pt x="0" y="33"/>
                    </a:cubicBezTo>
                    <a:cubicBezTo>
                      <a:pt x="0" y="34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9"/>
                    </a:cubicBezTo>
                    <a:cubicBezTo>
                      <a:pt x="1" y="40"/>
                      <a:pt x="1" y="41"/>
                      <a:pt x="1" y="42"/>
                    </a:cubicBezTo>
                    <a:cubicBezTo>
                      <a:pt x="1" y="41"/>
                      <a:pt x="1" y="40"/>
                      <a:pt x="1" y="40"/>
                    </a:cubicBezTo>
                    <a:cubicBezTo>
                      <a:pt x="1" y="39"/>
                      <a:pt x="1" y="38"/>
                      <a:pt x="1" y="37"/>
                    </a:cubicBezTo>
                    <a:cubicBezTo>
                      <a:pt x="1" y="36"/>
                      <a:pt x="1" y="36"/>
                      <a:pt x="1" y="35"/>
                    </a:cubicBezTo>
                    <a:cubicBezTo>
                      <a:pt x="1" y="34"/>
                      <a:pt x="1" y="33"/>
                      <a:pt x="1" y="32"/>
                    </a:cubicBezTo>
                    <a:cubicBezTo>
                      <a:pt x="1" y="32"/>
                      <a:pt x="1" y="31"/>
                      <a:pt x="1" y="30"/>
                    </a:cubicBezTo>
                    <a:cubicBezTo>
                      <a:pt x="1" y="30"/>
                      <a:pt x="2" y="29"/>
                      <a:pt x="2" y="28"/>
                    </a:cubicBezTo>
                    <a:cubicBezTo>
                      <a:pt x="2" y="27"/>
                      <a:pt x="2" y="27"/>
                      <a:pt x="2" y="26"/>
                    </a:cubicBezTo>
                    <a:cubicBezTo>
                      <a:pt x="2" y="25"/>
                      <a:pt x="2" y="25"/>
                      <a:pt x="2" y="24"/>
                    </a:cubicBezTo>
                    <a:cubicBezTo>
                      <a:pt x="2" y="23"/>
                      <a:pt x="3" y="23"/>
                      <a:pt x="3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3" y="20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5" y="17"/>
                      <a:pt x="5" y="16"/>
                      <a:pt x="5" y="16"/>
                    </a:cubicBezTo>
                    <a:cubicBezTo>
                      <a:pt x="5" y="15"/>
                      <a:pt x="5" y="15"/>
                      <a:pt x="6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2"/>
                      <a:pt x="8" y="11"/>
                      <a:pt x="8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9" y="10"/>
                      <a:pt x="9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5" y="8"/>
                    </a:cubicBezTo>
                    <a:cubicBezTo>
                      <a:pt x="15" y="8"/>
                      <a:pt x="15" y="8"/>
                      <a:pt x="16" y="8"/>
                    </a:cubicBezTo>
                    <a:cubicBezTo>
                      <a:pt x="16" y="8"/>
                      <a:pt x="16" y="8"/>
                      <a:pt x="16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8" y="9"/>
                      <a:pt x="18" y="10"/>
                      <a:pt x="18" y="10"/>
                    </a:cubicBezTo>
                    <a:cubicBezTo>
                      <a:pt x="18" y="10"/>
                      <a:pt x="19" y="11"/>
                      <a:pt x="19" y="11"/>
                    </a:cubicBezTo>
                    <a:cubicBezTo>
                      <a:pt x="19" y="11"/>
                      <a:pt x="20" y="12"/>
                      <a:pt x="20" y="12"/>
                    </a:cubicBezTo>
                    <a:cubicBezTo>
                      <a:pt x="20" y="13"/>
                      <a:pt x="20" y="13"/>
                      <a:pt x="21" y="13"/>
                    </a:cubicBez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5" name="Freeform 41"/>
              <p:cNvSpPr>
                <a:spLocks/>
              </p:cNvSpPr>
              <p:nvPr userDrawn="1"/>
            </p:nvSpPr>
            <p:spPr bwMode="auto">
              <a:xfrm>
                <a:off x="385" y="627"/>
                <a:ext cx="93" cy="130"/>
              </a:xfrm>
              <a:custGeom>
                <a:avLst/>
                <a:gdLst>
                  <a:gd name="T0" fmla="*/ 98 w 40"/>
                  <a:gd name="T1" fmla="*/ 291 h 55"/>
                  <a:gd name="T2" fmla="*/ 130 w 40"/>
                  <a:gd name="T3" fmla="*/ 303 h 55"/>
                  <a:gd name="T4" fmla="*/ 156 w 40"/>
                  <a:gd name="T5" fmla="*/ 307 h 55"/>
                  <a:gd name="T6" fmla="*/ 179 w 40"/>
                  <a:gd name="T7" fmla="*/ 307 h 55"/>
                  <a:gd name="T8" fmla="*/ 200 w 40"/>
                  <a:gd name="T9" fmla="*/ 303 h 55"/>
                  <a:gd name="T10" fmla="*/ 212 w 40"/>
                  <a:gd name="T11" fmla="*/ 286 h 55"/>
                  <a:gd name="T12" fmla="*/ 216 w 40"/>
                  <a:gd name="T13" fmla="*/ 267 h 55"/>
                  <a:gd name="T14" fmla="*/ 216 w 40"/>
                  <a:gd name="T15" fmla="*/ 246 h 55"/>
                  <a:gd name="T16" fmla="*/ 212 w 40"/>
                  <a:gd name="T17" fmla="*/ 225 h 55"/>
                  <a:gd name="T18" fmla="*/ 200 w 40"/>
                  <a:gd name="T19" fmla="*/ 196 h 55"/>
                  <a:gd name="T20" fmla="*/ 184 w 40"/>
                  <a:gd name="T21" fmla="*/ 168 h 55"/>
                  <a:gd name="T22" fmla="*/ 163 w 40"/>
                  <a:gd name="T23" fmla="*/ 135 h 55"/>
                  <a:gd name="T24" fmla="*/ 135 w 40"/>
                  <a:gd name="T25" fmla="*/ 106 h 55"/>
                  <a:gd name="T26" fmla="*/ 102 w 40"/>
                  <a:gd name="T27" fmla="*/ 73 h 55"/>
                  <a:gd name="T28" fmla="*/ 65 w 40"/>
                  <a:gd name="T29" fmla="*/ 45 h 55"/>
                  <a:gd name="T30" fmla="*/ 21 w 40"/>
                  <a:gd name="T31" fmla="*/ 17 h 55"/>
                  <a:gd name="T32" fmla="*/ 16 w 40"/>
                  <a:gd name="T33" fmla="*/ 12 h 55"/>
                  <a:gd name="T34" fmla="*/ 49 w 40"/>
                  <a:gd name="T35" fmla="*/ 40 h 55"/>
                  <a:gd name="T36" fmla="*/ 77 w 40"/>
                  <a:gd name="T37" fmla="*/ 66 h 55"/>
                  <a:gd name="T38" fmla="*/ 98 w 40"/>
                  <a:gd name="T39" fmla="*/ 95 h 55"/>
                  <a:gd name="T40" fmla="*/ 114 w 40"/>
                  <a:gd name="T41" fmla="*/ 118 h 55"/>
                  <a:gd name="T42" fmla="*/ 130 w 40"/>
                  <a:gd name="T43" fmla="*/ 144 h 55"/>
                  <a:gd name="T44" fmla="*/ 146 w 40"/>
                  <a:gd name="T45" fmla="*/ 168 h 55"/>
                  <a:gd name="T46" fmla="*/ 151 w 40"/>
                  <a:gd name="T47" fmla="*/ 189 h 55"/>
                  <a:gd name="T48" fmla="*/ 156 w 40"/>
                  <a:gd name="T49" fmla="*/ 213 h 55"/>
                  <a:gd name="T50" fmla="*/ 163 w 40"/>
                  <a:gd name="T51" fmla="*/ 234 h 55"/>
                  <a:gd name="T52" fmla="*/ 156 w 40"/>
                  <a:gd name="T53" fmla="*/ 251 h 55"/>
                  <a:gd name="T54" fmla="*/ 151 w 40"/>
                  <a:gd name="T55" fmla="*/ 262 h 55"/>
                  <a:gd name="T56" fmla="*/ 140 w 40"/>
                  <a:gd name="T57" fmla="*/ 274 h 55"/>
                  <a:gd name="T58" fmla="*/ 130 w 40"/>
                  <a:gd name="T59" fmla="*/ 279 h 55"/>
                  <a:gd name="T60" fmla="*/ 109 w 40"/>
                  <a:gd name="T61" fmla="*/ 286 h 55"/>
                  <a:gd name="T62" fmla="*/ 86 w 40"/>
                  <a:gd name="T63" fmla="*/ 286 h 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" h="55">
                    <a:moveTo>
                      <a:pt x="14" y="50"/>
                    </a:moveTo>
                    <a:cubicBezTo>
                      <a:pt x="15" y="51"/>
                      <a:pt x="16" y="51"/>
                      <a:pt x="18" y="52"/>
                    </a:cubicBezTo>
                    <a:cubicBezTo>
                      <a:pt x="19" y="52"/>
                      <a:pt x="20" y="53"/>
                      <a:pt x="21" y="53"/>
                    </a:cubicBezTo>
                    <a:cubicBezTo>
                      <a:pt x="22" y="54"/>
                      <a:pt x="23" y="54"/>
                      <a:pt x="24" y="54"/>
                    </a:cubicBezTo>
                    <a:cubicBezTo>
                      <a:pt x="25" y="55"/>
                      <a:pt x="26" y="55"/>
                      <a:pt x="27" y="55"/>
                    </a:cubicBezTo>
                    <a:cubicBezTo>
                      <a:pt x="28" y="55"/>
                      <a:pt x="28" y="55"/>
                      <a:pt x="29" y="55"/>
                    </a:cubicBezTo>
                    <a:cubicBezTo>
                      <a:pt x="30" y="55"/>
                      <a:pt x="31" y="55"/>
                      <a:pt x="31" y="55"/>
                    </a:cubicBezTo>
                    <a:cubicBezTo>
                      <a:pt x="32" y="55"/>
                      <a:pt x="33" y="55"/>
                      <a:pt x="33" y="55"/>
                    </a:cubicBezTo>
                    <a:cubicBezTo>
                      <a:pt x="34" y="55"/>
                      <a:pt x="35" y="55"/>
                      <a:pt x="35" y="54"/>
                    </a:cubicBezTo>
                    <a:cubicBezTo>
                      <a:pt x="36" y="54"/>
                      <a:pt x="36" y="54"/>
                      <a:pt x="37" y="54"/>
                    </a:cubicBezTo>
                    <a:cubicBezTo>
                      <a:pt x="37" y="53"/>
                      <a:pt x="37" y="53"/>
                      <a:pt x="38" y="53"/>
                    </a:cubicBezTo>
                    <a:cubicBezTo>
                      <a:pt x="38" y="52"/>
                      <a:pt x="38" y="52"/>
                      <a:pt x="39" y="51"/>
                    </a:cubicBezTo>
                    <a:cubicBezTo>
                      <a:pt x="39" y="51"/>
                      <a:pt x="39" y="50"/>
                      <a:pt x="39" y="50"/>
                    </a:cubicBezTo>
                    <a:cubicBezTo>
                      <a:pt x="39" y="49"/>
                      <a:pt x="40" y="49"/>
                      <a:pt x="40" y="48"/>
                    </a:cubicBezTo>
                    <a:cubicBezTo>
                      <a:pt x="40" y="48"/>
                      <a:pt x="40" y="47"/>
                      <a:pt x="40" y="46"/>
                    </a:cubicBezTo>
                    <a:cubicBezTo>
                      <a:pt x="40" y="46"/>
                      <a:pt x="40" y="45"/>
                      <a:pt x="40" y="44"/>
                    </a:cubicBezTo>
                    <a:cubicBezTo>
                      <a:pt x="40" y="44"/>
                      <a:pt x="40" y="43"/>
                      <a:pt x="39" y="42"/>
                    </a:cubicBezTo>
                    <a:cubicBezTo>
                      <a:pt x="39" y="42"/>
                      <a:pt x="39" y="41"/>
                      <a:pt x="39" y="40"/>
                    </a:cubicBezTo>
                    <a:cubicBezTo>
                      <a:pt x="38" y="39"/>
                      <a:pt x="38" y="38"/>
                      <a:pt x="38" y="38"/>
                    </a:cubicBezTo>
                    <a:cubicBezTo>
                      <a:pt x="38" y="37"/>
                      <a:pt x="37" y="36"/>
                      <a:pt x="37" y="35"/>
                    </a:cubicBezTo>
                    <a:cubicBezTo>
                      <a:pt x="36" y="34"/>
                      <a:pt x="36" y="33"/>
                      <a:pt x="35" y="32"/>
                    </a:cubicBezTo>
                    <a:cubicBezTo>
                      <a:pt x="35" y="32"/>
                      <a:pt x="34" y="31"/>
                      <a:pt x="34" y="30"/>
                    </a:cubicBezTo>
                    <a:cubicBezTo>
                      <a:pt x="33" y="29"/>
                      <a:pt x="33" y="28"/>
                      <a:pt x="32" y="27"/>
                    </a:cubicBezTo>
                    <a:cubicBezTo>
                      <a:pt x="31" y="26"/>
                      <a:pt x="31" y="25"/>
                      <a:pt x="30" y="24"/>
                    </a:cubicBezTo>
                    <a:cubicBezTo>
                      <a:pt x="29" y="23"/>
                      <a:pt x="28" y="22"/>
                      <a:pt x="27" y="22"/>
                    </a:cubicBezTo>
                    <a:cubicBezTo>
                      <a:pt x="27" y="21"/>
                      <a:pt x="26" y="20"/>
                      <a:pt x="25" y="19"/>
                    </a:cubicBezTo>
                    <a:cubicBezTo>
                      <a:pt x="24" y="18"/>
                      <a:pt x="23" y="17"/>
                      <a:pt x="22" y="16"/>
                    </a:cubicBezTo>
                    <a:cubicBezTo>
                      <a:pt x="21" y="15"/>
                      <a:pt x="20" y="14"/>
                      <a:pt x="19" y="13"/>
                    </a:cubicBezTo>
                    <a:cubicBezTo>
                      <a:pt x="18" y="12"/>
                      <a:pt x="17" y="11"/>
                      <a:pt x="16" y="10"/>
                    </a:cubicBezTo>
                    <a:cubicBezTo>
                      <a:pt x="15" y="9"/>
                      <a:pt x="13" y="9"/>
                      <a:pt x="12" y="8"/>
                    </a:cubicBezTo>
                    <a:cubicBezTo>
                      <a:pt x="11" y="7"/>
                      <a:pt x="10" y="6"/>
                      <a:pt x="8" y="5"/>
                    </a:cubicBezTo>
                    <a:cubicBezTo>
                      <a:pt x="7" y="4"/>
                      <a:pt x="6" y="3"/>
                      <a:pt x="4" y="3"/>
                    </a:cubicBezTo>
                    <a:cubicBezTo>
                      <a:pt x="3" y="2"/>
                      <a:pt x="2" y="1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4" y="3"/>
                      <a:pt x="5" y="4"/>
                      <a:pt x="6" y="5"/>
                    </a:cubicBezTo>
                    <a:cubicBezTo>
                      <a:pt x="7" y="6"/>
                      <a:pt x="8" y="6"/>
                      <a:pt x="9" y="7"/>
                    </a:cubicBezTo>
                    <a:cubicBezTo>
                      <a:pt x="10" y="8"/>
                      <a:pt x="10" y="9"/>
                      <a:pt x="11" y="9"/>
                    </a:cubicBezTo>
                    <a:cubicBezTo>
                      <a:pt x="12" y="10"/>
                      <a:pt x="13" y="11"/>
                      <a:pt x="14" y="12"/>
                    </a:cubicBezTo>
                    <a:cubicBezTo>
                      <a:pt x="14" y="13"/>
                      <a:pt x="15" y="13"/>
                      <a:pt x="16" y="14"/>
                    </a:cubicBezTo>
                    <a:cubicBezTo>
                      <a:pt x="16" y="15"/>
                      <a:pt x="17" y="16"/>
                      <a:pt x="18" y="17"/>
                    </a:cubicBezTo>
                    <a:cubicBezTo>
                      <a:pt x="18" y="17"/>
                      <a:pt x="19" y="18"/>
                      <a:pt x="20" y="19"/>
                    </a:cubicBezTo>
                    <a:cubicBezTo>
                      <a:pt x="20" y="20"/>
                      <a:pt x="21" y="21"/>
                      <a:pt x="21" y="21"/>
                    </a:cubicBezTo>
                    <a:cubicBezTo>
                      <a:pt x="22" y="22"/>
                      <a:pt x="23" y="23"/>
                      <a:pt x="23" y="24"/>
                    </a:cubicBezTo>
                    <a:cubicBezTo>
                      <a:pt x="23" y="24"/>
                      <a:pt x="24" y="25"/>
                      <a:pt x="24" y="26"/>
                    </a:cubicBezTo>
                    <a:cubicBezTo>
                      <a:pt x="25" y="27"/>
                      <a:pt x="25" y="27"/>
                      <a:pt x="26" y="28"/>
                    </a:cubicBezTo>
                    <a:cubicBezTo>
                      <a:pt x="26" y="29"/>
                      <a:pt x="26" y="30"/>
                      <a:pt x="27" y="30"/>
                    </a:cubicBezTo>
                    <a:cubicBezTo>
                      <a:pt x="27" y="31"/>
                      <a:pt x="27" y="32"/>
                      <a:pt x="28" y="32"/>
                    </a:cubicBezTo>
                    <a:cubicBezTo>
                      <a:pt x="28" y="33"/>
                      <a:pt x="28" y="34"/>
                      <a:pt x="28" y="34"/>
                    </a:cubicBezTo>
                    <a:cubicBezTo>
                      <a:pt x="29" y="35"/>
                      <a:pt x="29" y="36"/>
                      <a:pt x="29" y="36"/>
                    </a:cubicBezTo>
                    <a:cubicBezTo>
                      <a:pt x="29" y="37"/>
                      <a:pt x="29" y="38"/>
                      <a:pt x="29" y="38"/>
                    </a:cubicBezTo>
                    <a:cubicBezTo>
                      <a:pt x="29" y="39"/>
                      <a:pt x="30" y="39"/>
                      <a:pt x="30" y="40"/>
                    </a:cubicBezTo>
                    <a:cubicBezTo>
                      <a:pt x="30" y="40"/>
                      <a:pt x="30" y="41"/>
                      <a:pt x="30" y="42"/>
                    </a:cubicBezTo>
                    <a:cubicBezTo>
                      <a:pt x="30" y="42"/>
                      <a:pt x="30" y="43"/>
                      <a:pt x="30" y="43"/>
                    </a:cubicBezTo>
                    <a:cubicBezTo>
                      <a:pt x="29" y="44"/>
                      <a:pt x="29" y="44"/>
                      <a:pt x="29" y="45"/>
                    </a:cubicBezTo>
                    <a:cubicBezTo>
                      <a:pt x="29" y="45"/>
                      <a:pt x="29" y="45"/>
                      <a:pt x="29" y="46"/>
                    </a:cubicBezTo>
                    <a:cubicBezTo>
                      <a:pt x="29" y="46"/>
                      <a:pt x="28" y="47"/>
                      <a:pt x="28" y="47"/>
                    </a:cubicBezTo>
                    <a:cubicBezTo>
                      <a:pt x="28" y="47"/>
                      <a:pt x="28" y="48"/>
                      <a:pt x="27" y="48"/>
                    </a:cubicBezTo>
                    <a:cubicBezTo>
                      <a:pt x="27" y="48"/>
                      <a:pt x="27" y="49"/>
                      <a:pt x="26" y="49"/>
                    </a:cubicBezTo>
                    <a:cubicBezTo>
                      <a:pt x="26" y="49"/>
                      <a:pt x="26" y="49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ubicBezTo>
                      <a:pt x="23" y="50"/>
                      <a:pt x="23" y="50"/>
                      <a:pt x="22" y="51"/>
                    </a:cubicBezTo>
                    <a:cubicBezTo>
                      <a:pt x="22" y="51"/>
                      <a:pt x="21" y="51"/>
                      <a:pt x="20" y="51"/>
                    </a:cubicBezTo>
                    <a:cubicBezTo>
                      <a:pt x="20" y="51"/>
                      <a:pt x="19" y="51"/>
                      <a:pt x="18" y="51"/>
                    </a:cubicBezTo>
                    <a:cubicBezTo>
                      <a:pt x="18" y="51"/>
                      <a:pt x="17" y="51"/>
                      <a:pt x="16" y="51"/>
                    </a:cubicBezTo>
                    <a:cubicBezTo>
                      <a:pt x="16" y="51"/>
                      <a:pt x="15" y="50"/>
                      <a:pt x="14" y="50"/>
                    </a:cubicBez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6" name="Freeform 42"/>
              <p:cNvSpPr>
                <a:spLocks/>
              </p:cNvSpPr>
              <p:nvPr userDrawn="1"/>
            </p:nvSpPr>
            <p:spPr bwMode="auto">
              <a:xfrm>
                <a:off x="381" y="648"/>
                <a:ext cx="63" cy="87"/>
              </a:xfrm>
              <a:custGeom>
                <a:avLst/>
                <a:gdLst>
                  <a:gd name="T0" fmla="*/ 65 w 26"/>
                  <a:gd name="T1" fmla="*/ 188 h 37"/>
                  <a:gd name="T2" fmla="*/ 95 w 26"/>
                  <a:gd name="T3" fmla="*/ 200 h 37"/>
                  <a:gd name="T4" fmla="*/ 111 w 26"/>
                  <a:gd name="T5" fmla="*/ 205 h 37"/>
                  <a:gd name="T6" fmla="*/ 128 w 26"/>
                  <a:gd name="T7" fmla="*/ 200 h 37"/>
                  <a:gd name="T8" fmla="*/ 141 w 26"/>
                  <a:gd name="T9" fmla="*/ 200 h 37"/>
                  <a:gd name="T10" fmla="*/ 148 w 26"/>
                  <a:gd name="T11" fmla="*/ 188 h 37"/>
                  <a:gd name="T12" fmla="*/ 153 w 26"/>
                  <a:gd name="T13" fmla="*/ 176 h 37"/>
                  <a:gd name="T14" fmla="*/ 153 w 26"/>
                  <a:gd name="T15" fmla="*/ 160 h 37"/>
                  <a:gd name="T16" fmla="*/ 148 w 26"/>
                  <a:gd name="T17" fmla="*/ 143 h 37"/>
                  <a:gd name="T18" fmla="*/ 141 w 26"/>
                  <a:gd name="T19" fmla="*/ 127 h 37"/>
                  <a:gd name="T20" fmla="*/ 128 w 26"/>
                  <a:gd name="T21" fmla="*/ 111 h 37"/>
                  <a:gd name="T22" fmla="*/ 111 w 26"/>
                  <a:gd name="T23" fmla="*/ 89 h 37"/>
                  <a:gd name="T24" fmla="*/ 95 w 26"/>
                  <a:gd name="T25" fmla="*/ 66 h 37"/>
                  <a:gd name="T26" fmla="*/ 70 w 26"/>
                  <a:gd name="T27" fmla="*/ 49 h 37"/>
                  <a:gd name="T28" fmla="*/ 46 w 26"/>
                  <a:gd name="T29" fmla="*/ 28 h 37"/>
                  <a:gd name="T30" fmla="*/ 17 w 26"/>
                  <a:gd name="T31" fmla="*/ 12 h 37"/>
                  <a:gd name="T32" fmla="*/ 12 w 26"/>
                  <a:gd name="T33" fmla="*/ 5 h 37"/>
                  <a:gd name="T34" fmla="*/ 29 w 26"/>
                  <a:gd name="T35" fmla="*/ 28 h 37"/>
                  <a:gd name="T36" fmla="*/ 53 w 26"/>
                  <a:gd name="T37" fmla="*/ 45 h 37"/>
                  <a:gd name="T38" fmla="*/ 70 w 26"/>
                  <a:gd name="T39" fmla="*/ 61 h 37"/>
                  <a:gd name="T40" fmla="*/ 82 w 26"/>
                  <a:gd name="T41" fmla="*/ 78 h 37"/>
                  <a:gd name="T42" fmla="*/ 95 w 26"/>
                  <a:gd name="T43" fmla="*/ 94 h 37"/>
                  <a:gd name="T44" fmla="*/ 99 w 26"/>
                  <a:gd name="T45" fmla="*/ 111 h 37"/>
                  <a:gd name="T46" fmla="*/ 111 w 26"/>
                  <a:gd name="T47" fmla="*/ 127 h 37"/>
                  <a:gd name="T48" fmla="*/ 111 w 26"/>
                  <a:gd name="T49" fmla="*/ 139 h 37"/>
                  <a:gd name="T50" fmla="*/ 111 w 26"/>
                  <a:gd name="T51" fmla="*/ 155 h 37"/>
                  <a:gd name="T52" fmla="*/ 111 w 26"/>
                  <a:gd name="T53" fmla="*/ 167 h 37"/>
                  <a:gd name="T54" fmla="*/ 107 w 26"/>
                  <a:gd name="T55" fmla="*/ 172 h 37"/>
                  <a:gd name="T56" fmla="*/ 99 w 26"/>
                  <a:gd name="T57" fmla="*/ 176 h 37"/>
                  <a:gd name="T58" fmla="*/ 87 w 26"/>
                  <a:gd name="T59" fmla="*/ 183 h 37"/>
                  <a:gd name="T60" fmla="*/ 75 w 26"/>
                  <a:gd name="T61" fmla="*/ 188 h 37"/>
                  <a:gd name="T62" fmla="*/ 65 w 26"/>
                  <a:gd name="T63" fmla="*/ 188 h 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6" h="37">
                    <a:moveTo>
                      <a:pt x="9" y="33"/>
                    </a:moveTo>
                    <a:cubicBezTo>
                      <a:pt x="10" y="34"/>
                      <a:pt x="11" y="34"/>
                      <a:pt x="11" y="34"/>
                    </a:cubicBezTo>
                    <a:cubicBezTo>
                      <a:pt x="12" y="35"/>
                      <a:pt x="13" y="35"/>
                      <a:pt x="14" y="35"/>
                    </a:cubicBezTo>
                    <a:cubicBezTo>
                      <a:pt x="14" y="36"/>
                      <a:pt x="15" y="36"/>
                      <a:pt x="16" y="36"/>
                    </a:cubicBezTo>
                    <a:cubicBezTo>
                      <a:pt x="16" y="36"/>
                      <a:pt x="17" y="36"/>
                      <a:pt x="17" y="36"/>
                    </a:cubicBezTo>
                    <a:cubicBezTo>
                      <a:pt x="18" y="37"/>
                      <a:pt x="19" y="37"/>
                      <a:pt x="19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2" y="36"/>
                    </a:cubicBezTo>
                    <a:cubicBezTo>
                      <a:pt x="22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5"/>
                      <a:pt x="25" y="35"/>
                      <a:pt x="25" y="35"/>
                    </a:cubicBezTo>
                    <a:cubicBezTo>
                      <a:pt x="25" y="35"/>
                      <a:pt x="25" y="34"/>
                      <a:pt x="25" y="34"/>
                    </a:cubicBezTo>
                    <a:cubicBezTo>
                      <a:pt x="26" y="34"/>
                      <a:pt x="26" y="33"/>
                      <a:pt x="26" y="33"/>
                    </a:cubicBezTo>
                    <a:cubicBezTo>
                      <a:pt x="26" y="33"/>
                      <a:pt x="26" y="32"/>
                      <a:pt x="26" y="32"/>
                    </a:cubicBezTo>
                    <a:cubicBezTo>
                      <a:pt x="26" y="32"/>
                      <a:pt x="26" y="31"/>
                      <a:pt x="26" y="31"/>
                    </a:cubicBezTo>
                    <a:cubicBezTo>
                      <a:pt x="26" y="30"/>
                      <a:pt x="26" y="30"/>
                      <a:pt x="26" y="29"/>
                    </a:cubicBezTo>
                    <a:cubicBezTo>
                      <a:pt x="26" y="29"/>
                      <a:pt x="26" y="29"/>
                      <a:pt x="26" y="28"/>
                    </a:cubicBezTo>
                    <a:cubicBezTo>
                      <a:pt x="26" y="28"/>
                      <a:pt x="26" y="27"/>
                      <a:pt x="25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4" y="24"/>
                      <a:pt x="24" y="23"/>
                    </a:cubicBezTo>
                    <a:cubicBezTo>
                      <a:pt x="24" y="23"/>
                      <a:pt x="24" y="22"/>
                      <a:pt x="23" y="21"/>
                    </a:cubicBezTo>
                    <a:cubicBezTo>
                      <a:pt x="23" y="21"/>
                      <a:pt x="22" y="20"/>
                      <a:pt x="22" y="20"/>
                    </a:cubicBezTo>
                    <a:cubicBezTo>
                      <a:pt x="22" y="19"/>
                      <a:pt x="21" y="19"/>
                      <a:pt x="21" y="18"/>
                    </a:cubicBezTo>
                    <a:cubicBezTo>
                      <a:pt x="20" y="17"/>
                      <a:pt x="20" y="17"/>
                      <a:pt x="19" y="16"/>
                    </a:cubicBezTo>
                    <a:cubicBezTo>
                      <a:pt x="19" y="15"/>
                      <a:pt x="18" y="15"/>
                      <a:pt x="18" y="14"/>
                    </a:cubicBezTo>
                    <a:cubicBezTo>
                      <a:pt x="17" y="14"/>
                      <a:pt x="17" y="13"/>
                      <a:pt x="16" y="12"/>
                    </a:cubicBezTo>
                    <a:cubicBezTo>
                      <a:pt x="16" y="12"/>
                      <a:pt x="15" y="11"/>
                      <a:pt x="14" y="10"/>
                    </a:cubicBezTo>
                    <a:cubicBezTo>
                      <a:pt x="14" y="10"/>
                      <a:pt x="13" y="9"/>
                      <a:pt x="12" y="9"/>
                    </a:cubicBezTo>
                    <a:cubicBezTo>
                      <a:pt x="12" y="8"/>
                      <a:pt x="11" y="7"/>
                      <a:pt x="10" y="7"/>
                    </a:cubicBezTo>
                    <a:cubicBezTo>
                      <a:pt x="9" y="6"/>
                      <a:pt x="9" y="6"/>
                      <a:pt x="8" y="5"/>
                    </a:cubicBezTo>
                    <a:cubicBezTo>
                      <a:pt x="7" y="4"/>
                      <a:pt x="6" y="4"/>
                      <a:pt x="5" y="3"/>
                    </a:cubicBezTo>
                    <a:cubicBezTo>
                      <a:pt x="4" y="3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2" y="2"/>
                      <a:pt x="3" y="3"/>
                      <a:pt x="4" y="3"/>
                    </a:cubicBezTo>
                    <a:cubicBezTo>
                      <a:pt x="4" y="4"/>
                      <a:pt x="5" y="4"/>
                      <a:pt x="5" y="5"/>
                    </a:cubicBezTo>
                    <a:cubicBezTo>
                      <a:pt x="6" y="5"/>
                      <a:pt x="7" y="6"/>
                      <a:pt x="7" y="6"/>
                    </a:cubicBezTo>
                    <a:cubicBezTo>
                      <a:pt x="8" y="7"/>
                      <a:pt x="8" y="7"/>
                      <a:pt x="9" y="8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1"/>
                    </a:cubicBezTo>
                    <a:cubicBezTo>
                      <a:pt x="12" y="11"/>
                      <a:pt x="12" y="12"/>
                      <a:pt x="13" y="13"/>
                    </a:cubicBezTo>
                    <a:cubicBezTo>
                      <a:pt x="13" y="13"/>
                      <a:pt x="14" y="14"/>
                      <a:pt x="14" y="14"/>
                    </a:cubicBezTo>
                    <a:cubicBezTo>
                      <a:pt x="14" y="15"/>
                      <a:pt x="15" y="15"/>
                      <a:pt x="15" y="16"/>
                    </a:cubicBezTo>
                    <a:cubicBezTo>
                      <a:pt x="15" y="16"/>
                      <a:pt x="16" y="17"/>
                      <a:pt x="16" y="17"/>
                    </a:cubicBezTo>
                    <a:cubicBezTo>
                      <a:pt x="16" y="18"/>
                      <a:pt x="16" y="18"/>
                      <a:pt x="17" y="19"/>
                    </a:cubicBezTo>
                    <a:cubicBezTo>
                      <a:pt x="17" y="19"/>
                      <a:pt x="17" y="20"/>
                      <a:pt x="17" y="20"/>
                    </a:cubicBezTo>
                    <a:cubicBezTo>
                      <a:pt x="18" y="20"/>
                      <a:pt x="18" y="21"/>
                      <a:pt x="18" y="21"/>
                    </a:cubicBezTo>
                    <a:cubicBezTo>
                      <a:pt x="18" y="22"/>
                      <a:pt x="18" y="22"/>
                      <a:pt x="19" y="23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5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19" y="27"/>
                      <a:pt x="19" y="28"/>
                    </a:cubicBezTo>
                    <a:cubicBezTo>
                      <a:pt x="19" y="28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1"/>
                      <a:pt x="19" y="31"/>
                      <a:pt x="18" y="31"/>
                    </a:cubicBezTo>
                    <a:cubicBezTo>
                      <a:pt x="18" y="31"/>
                      <a:pt x="18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6" y="33"/>
                      <a:pt x="15" y="33"/>
                    </a:cubicBezTo>
                    <a:cubicBezTo>
                      <a:pt x="15" y="33"/>
                      <a:pt x="15" y="33"/>
                      <a:pt x="14" y="34"/>
                    </a:cubicBezTo>
                    <a:cubicBezTo>
                      <a:pt x="14" y="34"/>
                      <a:pt x="14" y="34"/>
                      <a:pt x="13" y="34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4"/>
                      <a:pt x="11" y="34"/>
                      <a:pt x="11" y="34"/>
                    </a:cubicBezTo>
                    <a:cubicBezTo>
                      <a:pt x="10" y="34"/>
                      <a:pt x="10" y="33"/>
                      <a:pt x="9" y="33"/>
                    </a:cubicBez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grpSp>
        <p:nvGrpSpPr>
          <p:cNvPr id="2060" name="Group 1037"/>
          <p:cNvGrpSpPr>
            <a:grpSpLocks/>
          </p:cNvGrpSpPr>
          <p:nvPr userDrawn="1"/>
        </p:nvGrpSpPr>
        <p:grpSpPr bwMode="auto">
          <a:xfrm>
            <a:off x="850900" y="238125"/>
            <a:ext cx="588963" cy="588963"/>
            <a:chOff x="145" y="884"/>
            <a:chExt cx="456" cy="456"/>
          </a:xfrm>
        </p:grpSpPr>
        <p:sp>
          <p:nvSpPr>
            <p:cNvPr id="1037" name="Freeform 47"/>
            <p:cNvSpPr>
              <a:spLocks/>
            </p:cNvSpPr>
            <p:nvPr userDrawn="1"/>
          </p:nvSpPr>
          <p:spPr bwMode="auto">
            <a:xfrm>
              <a:off x="145" y="884"/>
              <a:ext cx="456" cy="456"/>
            </a:xfrm>
            <a:custGeom>
              <a:avLst/>
              <a:gdLst>
                <a:gd name="T0" fmla="*/ 428 w 456"/>
                <a:gd name="T1" fmla="*/ 456 h 456"/>
                <a:gd name="T2" fmla="*/ 383 w 456"/>
                <a:gd name="T3" fmla="*/ 456 h 456"/>
                <a:gd name="T4" fmla="*/ 340 w 456"/>
                <a:gd name="T5" fmla="*/ 456 h 456"/>
                <a:gd name="T6" fmla="*/ 298 w 456"/>
                <a:gd name="T7" fmla="*/ 456 h 456"/>
                <a:gd name="T8" fmla="*/ 255 w 456"/>
                <a:gd name="T9" fmla="*/ 456 h 456"/>
                <a:gd name="T10" fmla="*/ 213 w 456"/>
                <a:gd name="T11" fmla="*/ 456 h 456"/>
                <a:gd name="T12" fmla="*/ 170 w 456"/>
                <a:gd name="T13" fmla="*/ 456 h 456"/>
                <a:gd name="T14" fmla="*/ 128 w 456"/>
                <a:gd name="T15" fmla="*/ 456 h 456"/>
                <a:gd name="T16" fmla="*/ 85 w 456"/>
                <a:gd name="T17" fmla="*/ 456 h 456"/>
                <a:gd name="T18" fmla="*/ 43 w 456"/>
                <a:gd name="T19" fmla="*/ 456 h 456"/>
                <a:gd name="T20" fmla="*/ 0 w 456"/>
                <a:gd name="T21" fmla="*/ 456 h 456"/>
                <a:gd name="T22" fmla="*/ 0 w 456"/>
                <a:gd name="T23" fmla="*/ 411 h 456"/>
                <a:gd name="T24" fmla="*/ 0 w 456"/>
                <a:gd name="T25" fmla="*/ 369 h 456"/>
                <a:gd name="T26" fmla="*/ 0 w 456"/>
                <a:gd name="T27" fmla="*/ 326 h 456"/>
                <a:gd name="T28" fmla="*/ 0 w 456"/>
                <a:gd name="T29" fmla="*/ 284 h 456"/>
                <a:gd name="T30" fmla="*/ 0 w 456"/>
                <a:gd name="T31" fmla="*/ 241 h 456"/>
                <a:gd name="T32" fmla="*/ 0 w 456"/>
                <a:gd name="T33" fmla="*/ 199 h 456"/>
                <a:gd name="T34" fmla="*/ 0 w 456"/>
                <a:gd name="T35" fmla="*/ 156 h 456"/>
                <a:gd name="T36" fmla="*/ 0 w 456"/>
                <a:gd name="T37" fmla="*/ 114 h 456"/>
                <a:gd name="T38" fmla="*/ 0 w 456"/>
                <a:gd name="T39" fmla="*/ 71 h 456"/>
                <a:gd name="T40" fmla="*/ 0 w 456"/>
                <a:gd name="T41" fmla="*/ 29 h 456"/>
                <a:gd name="T42" fmla="*/ 14 w 456"/>
                <a:gd name="T43" fmla="*/ 0 h 456"/>
                <a:gd name="T44" fmla="*/ 57 w 456"/>
                <a:gd name="T45" fmla="*/ 0 h 456"/>
                <a:gd name="T46" fmla="*/ 99 w 456"/>
                <a:gd name="T47" fmla="*/ 0 h 456"/>
                <a:gd name="T48" fmla="*/ 142 w 456"/>
                <a:gd name="T49" fmla="*/ 0 h 456"/>
                <a:gd name="T50" fmla="*/ 184 w 456"/>
                <a:gd name="T51" fmla="*/ 0 h 456"/>
                <a:gd name="T52" fmla="*/ 227 w 456"/>
                <a:gd name="T53" fmla="*/ 0 h 456"/>
                <a:gd name="T54" fmla="*/ 270 w 456"/>
                <a:gd name="T55" fmla="*/ 0 h 456"/>
                <a:gd name="T56" fmla="*/ 312 w 456"/>
                <a:gd name="T57" fmla="*/ 0 h 456"/>
                <a:gd name="T58" fmla="*/ 355 w 456"/>
                <a:gd name="T59" fmla="*/ 0 h 456"/>
                <a:gd name="T60" fmla="*/ 397 w 456"/>
                <a:gd name="T61" fmla="*/ 0 h 456"/>
                <a:gd name="T62" fmla="*/ 442 w 456"/>
                <a:gd name="T63" fmla="*/ 0 h 456"/>
                <a:gd name="T64" fmla="*/ 456 w 456"/>
                <a:gd name="T65" fmla="*/ 29 h 456"/>
                <a:gd name="T66" fmla="*/ 456 w 456"/>
                <a:gd name="T67" fmla="*/ 71 h 456"/>
                <a:gd name="T68" fmla="*/ 456 w 456"/>
                <a:gd name="T69" fmla="*/ 114 h 456"/>
                <a:gd name="T70" fmla="*/ 456 w 456"/>
                <a:gd name="T71" fmla="*/ 156 h 456"/>
                <a:gd name="T72" fmla="*/ 456 w 456"/>
                <a:gd name="T73" fmla="*/ 199 h 456"/>
                <a:gd name="T74" fmla="*/ 456 w 456"/>
                <a:gd name="T75" fmla="*/ 241 h 456"/>
                <a:gd name="T76" fmla="*/ 456 w 456"/>
                <a:gd name="T77" fmla="*/ 284 h 456"/>
                <a:gd name="T78" fmla="*/ 456 w 456"/>
                <a:gd name="T79" fmla="*/ 326 h 456"/>
                <a:gd name="T80" fmla="*/ 456 w 456"/>
                <a:gd name="T81" fmla="*/ 369 h 456"/>
                <a:gd name="T82" fmla="*/ 456 w 456"/>
                <a:gd name="T83" fmla="*/ 411 h 456"/>
                <a:gd name="T84" fmla="*/ 456 w 456"/>
                <a:gd name="T85" fmla="*/ 456 h 4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6" h="456">
                  <a:moveTo>
                    <a:pt x="456" y="456"/>
                  </a:moveTo>
                  <a:lnTo>
                    <a:pt x="442" y="456"/>
                  </a:lnTo>
                  <a:lnTo>
                    <a:pt x="428" y="456"/>
                  </a:lnTo>
                  <a:lnTo>
                    <a:pt x="414" y="456"/>
                  </a:lnTo>
                  <a:lnTo>
                    <a:pt x="397" y="456"/>
                  </a:lnTo>
                  <a:lnTo>
                    <a:pt x="383" y="456"/>
                  </a:lnTo>
                  <a:lnTo>
                    <a:pt x="369" y="456"/>
                  </a:lnTo>
                  <a:lnTo>
                    <a:pt x="355" y="456"/>
                  </a:lnTo>
                  <a:lnTo>
                    <a:pt x="340" y="456"/>
                  </a:lnTo>
                  <a:lnTo>
                    <a:pt x="326" y="456"/>
                  </a:lnTo>
                  <a:lnTo>
                    <a:pt x="312" y="456"/>
                  </a:lnTo>
                  <a:lnTo>
                    <a:pt x="298" y="456"/>
                  </a:lnTo>
                  <a:lnTo>
                    <a:pt x="284" y="456"/>
                  </a:lnTo>
                  <a:lnTo>
                    <a:pt x="270" y="456"/>
                  </a:lnTo>
                  <a:lnTo>
                    <a:pt x="255" y="456"/>
                  </a:lnTo>
                  <a:lnTo>
                    <a:pt x="241" y="456"/>
                  </a:lnTo>
                  <a:lnTo>
                    <a:pt x="227" y="456"/>
                  </a:lnTo>
                  <a:lnTo>
                    <a:pt x="213" y="456"/>
                  </a:lnTo>
                  <a:lnTo>
                    <a:pt x="199" y="456"/>
                  </a:lnTo>
                  <a:lnTo>
                    <a:pt x="184" y="456"/>
                  </a:lnTo>
                  <a:lnTo>
                    <a:pt x="170" y="456"/>
                  </a:lnTo>
                  <a:lnTo>
                    <a:pt x="156" y="456"/>
                  </a:lnTo>
                  <a:lnTo>
                    <a:pt x="142" y="456"/>
                  </a:lnTo>
                  <a:lnTo>
                    <a:pt x="128" y="456"/>
                  </a:lnTo>
                  <a:lnTo>
                    <a:pt x="114" y="456"/>
                  </a:lnTo>
                  <a:lnTo>
                    <a:pt x="99" y="456"/>
                  </a:lnTo>
                  <a:lnTo>
                    <a:pt x="85" y="456"/>
                  </a:lnTo>
                  <a:lnTo>
                    <a:pt x="71" y="456"/>
                  </a:lnTo>
                  <a:lnTo>
                    <a:pt x="57" y="456"/>
                  </a:lnTo>
                  <a:lnTo>
                    <a:pt x="43" y="456"/>
                  </a:lnTo>
                  <a:lnTo>
                    <a:pt x="29" y="456"/>
                  </a:lnTo>
                  <a:lnTo>
                    <a:pt x="14" y="456"/>
                  </a:lnTo>
                  <a:lnTo>
                    <a:pt x="0" y="456"/>
                  </a:lnTo>
                  <a:lnTo>
                    <a:pt x="0" y="442"/>
                  </a:lnTo>
                  <a:lnTo>
                    <a:pt x="0" y="428"/>
                  </a:lnTo>
                  <a:lnTo>
                    <a:pt x="0" y="411"/>
                  </a:lnTo>
                  <a:lnTo>
                    <a:pt x="0" y="397"/>
                  </a:lnTo>
                  <a:lnTo>
                    <a:pt x="0" y="383"/>
                  </a:lnTo>
                  <a:lnTo>
                    <a:pt x="0" y="369"/>
                  </a:lnTo>
                  <a:lnTo>
                    <a:pt x="0" y="355"/>
                  </a:lnTo>
                  <a:lnTo>
                    <a:pt x="0" y="341"/>
                  </a:lnTo>
                  <a:lnTo>
                    <a:pt x="0" y="326"/>
                  </a:lnTo>
                  <a:lnTo>
                    <a:pt x="0" y="312"/>
                  </a:lnTo>
                  <a:lnTo>
                    <a:pt x="0" y="298"/>
                  </a:lnTo>
                  <a:lnTo>
                    <a:pt x="0" y="284"/>
                  </a:lnTo>
                  <a:lnTo>
                    <a:pt x="0" y="270"/>
                  </a:lnTo>
                  <a:lnTo>
                    <a:pt x="0" y="255"/>
                  </a:lnTo>
                  <a:lnTo>
                    <a:pt x="0" y="241"/>
                  </a:lnTo>
                  <a:lnTo>
                    <a:pt x="0" y="227"/>
                  </a:lnTo>
                  <a:lnTo>
                    <a:pt x="0" y="213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0" y="170"/>
                  </a:lnTo>
                  <a:lnTo>
                    <a:pt x="0" y="156"/>
                  </a:lnTo>
                  <a:lnTo>
                    <a:pt x="0" y="142"/>
                  </a:lnTo>
                  <a:lnTo>
                    <a:pt x="0" y="128"/>
                  </a:lnTo>
                  <a:lnTo>
                    <a:pt x="0" y="114"/>
                  </a:lnTo>
                  <a:lnTo>
                    <a:pt x="0" y="99"/>
                  </a:lnTo>
                  <a:lnTo>
                    <a:pt x="0" y="85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114" y="0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0" y="0"/>
                  </a:lnTo>
                  <a:lnTo>
                    <a:pt x="184" y="0"/>
                  </a:lnTo>
                  <a:lnTo>
                    <a:pt x="199" y="0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41" y="0"/>
                  </a:lnTo>
                  <a:lnTo>
                    <a:pt x="255" y="0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98" y="0"/>
                  </a:lnTo>
                  <a:lnTo>
                    <a:pt x="312" y="0"/>
                  </a:lnTo>
                  <a:lnTo>
                    <a:pt x="326" y="0"/>
                  </a:lnTo>
                  <a:lnTo>
                    <a:pt x="340" y="0"/>
                  </a:lnTo>
                  <a:lnTo>
                    <a:pt x="355" y="0"/>
                  </a:lnTo>
                  <a:lnTo>
                    <a:pt x="369" y="0"/>
                  </a:lnTo>
                  <a:lnTo>
                    <a:pt x="383" y="0"/>
                  </a:lnTo>
                  <a:lnTo>
                    <a:pt x="397" y="0"/>
                  </a:lnTo>
                  <a:lnTo>
                    <a:pt x="414" y="0"/>
                  </a:lnTo>
                  <a:lnTo>
                    <a:pt x="428" y="0"/>
                  </a:lnTo>
                  <a:lnTo>
                    <a:pt x="442" y="0"/>
                  </a:lnTo>
                  <a:lnTo>
                    <a:pt x="456" y="0"/>
                  </a:lnTo>
                  <a:lnTo>
                    <a:pt x="456" y="14"/>
                  </a:lnTo>
                  <a:lnTo>
                    <a:pt x="456" y="29"/>
                  </a:lnTo>
                  <a:lnTo>
                    <a:pt x="456" y="43"/>
                  </a:lnTo>
                  <a:lnTo>
                    <a:pt x="456" y="57"/>
                  </a:lnTo>
                  <a:lnTo>
                    <a:pt x="456" y="71"/>
                  </a:lnTo>
                  <a:lnTo>
                    <a:pt x="456" y="85"/>
                  </a:lnTo>
                  <a:lnTo>
                    <a:pt x="456" y="99"/>
                  </a:lnTo>
                  <a:lnTo>
                    <a:pt x="456" y="114"/>
                  </a:lnTo>
                  <a:lnTo>
                    <a:pt x="456" y="128"/>
                  </a:lnTo>
                  <a:lnTo>
                    <a:pt x="456" y="142"/>
                  </a:lnTo>
                  <a:lnTo>
                    <a:pt x="456" y="156"/>
                  </a:lnTo>
                  <a:lnTo>
                    <a:pt x="456" y="170"/>
                  </a:lnTo>
                  <a:lnTo>
                    <a:pt x="456" y="185"/>
                  </a:lnTo>
                  <a:lnTo>
                    <a:pt x="456" y="199"/>
                  </a:lnTo>
                  <a:lnTo>
                    <a:pt x="456" y="213"/>
                  </a:lnTo>
                  <a:lnTo>
                    <a:pt x="456" y="227"/>
                  </a:lnTo>
                  <a:lnTo>
                    <a:pt x="456" y="241"/>
                  </a:lnTo>
                  <a:lnTo>
                    <a:pt x="456" y="255"/>
                  </a:lnTo>
                  <a:lnTo>
                    <a:pt x="456" y="270"/>
                  </a:lnTo>
                  <a:lnTo>
                    <a:pt x="456" y="284"/>
                  </a:lnTo>
                  <a:lnTo>
                    <a:pt x="456" y="298"/>
                  </a:lnTo>
                  <a:lnTo>
                    <a:pt x="456" y="312"/>
                  </a:lnTo>
                  <a:lnTo>
                    <a:pt x="456" y="326"/>
                  </a:lnTo>
                  <a:lnTo>
                    <a:pt x="456" y="341"/>
                  </a:lnTo>
                  <a:lnTo>
                    <a:pt x="456" y="355"/>
                  </a:lnTo>
                  <a:lnTo>
                    <a:pt x="456" y="369"/>
                  </a:lnTo>
                  <a:lnTo>
                    <a:pt x="456" y="383"/>
                  </a:lnTo>
                  <a:lnTo>
                    <a:pt x="456" y="397"/>
                  </a:lnTo>
                  <a:lnTo>
                    <a:pt x="456" y="411"/>
                  </a:lnTo>
                  <a:lnTo>
                    <a:pt x="456" y="428"/>
                  </a:lnTo>
                  <a:lnTo>
                    <a:pt x="456" y="442"/>
                  </a:lnTo>
                  <a:lnTo>
                    <a:pt x="456" y="45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2062" name="Group 1026"/>
            <p:cNvGrpSpPr>
              <a:grpSpLocks/>
            </p:cNvGrpSpPr>
            <p:nvPr userDrawn="1"/>
          </p:nvGrpSpPr>
          <p:grpSpPr bwMode="auto">
            <a:xfrm>
              <a:off x="207" y="1010"/>
              <a:ext cx="333" cy="224"/>
              <a:chOff x="823" y="311"/>
              <a:chExt cx="375" cy="252"/>
            </a:xfrm>
          </p:grpSpPr>
          <p:sp>
            <p:nvSpPr>
              <p:cNvPr id="1039" name="Freeform 1027"/>
              <p:cNvSpPr>
                <a:spLocks/>
              </p:cNvSpPr>
              <p:nvPr userDrawn="1"/>
            </p:nvSpPr>
            <p:spPr bwMode="auto">
              <a:xfrm>
                <a:off x="821" y="317"/>
                <a:ext cx="119" cy="144"/>
              </a:xfrm>
              <a:custGeom>
                <a:avLst/>
                <a:gdLst>
                  <a:gd name="T0" fmla="*/ 2 w 1429"/>
                  <a:gd name="T1" fmla="*/ 5 h 1723"/>
                  <a:gd name="T2" fmla="*/ 7 w 1429"/>
                  <a:gd name="T3" fmla="*/ 0 h 1723"/>
                  <a:gd name="T4" fmla="*/ 10 w 1429"/>
                  <a:gd name="T5" fmla="*/ 0 h 1723"/>
                  <a:gd name="T6" fmla="*/ 5 w 1429"/>
                  <a:gd name="T7" fmla="*/ 6 h 1723"/>
                  <a:gd name="T8" fmla="*/ 10 w 1429"/>
                  <a:gd name="T9" fmla="*/ 12 h 1723"/>
                  <a:gd name="T10" fmla="*/ 7 w 1429"/>
                  <a:gd name="T11" fmla="*/ 12 h 1723"/>
                  <a:gd name="T12" fmla="*/ 3 w 1429"/>
                  <a:gd name="T13" fmla="*/ 7 h 1723"/>
                  <a:gd name="T14" fmla="*/ 2 w 1429"/>
                  <a:gd name="T15" fmla="*/ 7 h 1723"/>
                  <a:gd name="T16" fmla="*/ 2 w 1429"/>
                  <a:gd name="T17" fmla="*/ 12 h 1723"/>
                  <a:gd name="T18" fmla="*/ 0 w 1429"/>
                  <a:gd name="T19" fmla="*/ 12 h 1723"/>
                  <a:gd name="T20" fmla="*/ 0 w 1429"/>
                  <a:gd name="T21" fmla="*/ 0 h 1723"/>
                  <a:gd name="T22" fmla="*/ 2 w 1429"/>
                  <a:gd name="T23" fmla="*/ 0 h 1723"/>
                  <a:gd name="T24" fmla="*/ 2 w 1429"/>
                  <a:gd name="T25" fmla="*/ 5 h 17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29" h="1723">
                    <a:moveTo>
                      <a:pt x="335" y="728"/>
                    </a:moveTo>
                    <a:lnTo>
                      <a:pt x="968" y="0"/>
                    </a:lnTo>
                    <a:lnTo>
                      <a:pt x="1391" y="0"/>
                    </a:lnTo>
                    <a:lnTo>
                      <a:pt x="664" y="794"/>
                    </a:lnTo>
                    <a:lnTo>
                      <a:pt x="1429" y="1723"/>
                    </a:lnTo>
                    <a:lnTo>
                      <a:pt x="985" y="1723"/>
                    </a:lnTo>
                    <a:lnTo>
                      <a:pt x="373" y="950"/>
                    </a:lnTo>
                    <a:lnTo>
                      <a:pt x="335" y="988"/>
                    </a:lnTo>
                    <a:lnTo>
                      <a:pt x="335" y="1723"/>
                    </a:lnTo>
                    <a:lnTo>
                      <a:pt x="0" y="1723"/>
                    </a:lnTo>
                    <a:lnTo>
                      <a:pt x="0" y="0"/>
                    </a:lnTo>
                    <a:lnTo>
                      <a:pt x="335" y="0"/>
                    </a:lnTo>
                    <a:lnTo>
                      <a:pt x="335" y="728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0" name="Freeform 1028"/>
              <p:cNvSpPr>
                <a:spLocks/>
              </p:cNvSpPr>
              <p:nvPr userDrawn="1"/>
            </p:nvSpPr>
            <p:spPr bwMode="auto">
              <a:xfrm>
                <a:off x="957" y="313"/>
                <a:ext cx="112" cy="152"/>
              </a:xfrm>
              <a:custGeom>
                <a:avLst/>
                <a:gdLst>
                  <a:gd name="T0" fmla="*/ 0 w 571"/>
                  <a:gd name="T1" fmla="*/ 22 h 762"/>
                  <a:gd name="T2" fmla="*/ 7 w 571"/>
                  <a:gd name="T3" fmla="*/ 25 h 762"/>
                  <a:gd name="T4" fmla="*/ 16 w 571"/>
                  <a:gd name="T5" fmla="*/ 18 h 762"/>
                  <a:gd name="T6" fmla="*/ 4 w 571"/>
                  <a:gd name="T7" fmla="*/ 18 h 762"/>
                  <a:gd name="T8" fmla="*/ 4 w 571"/>
                  <a:gd name="T9" fmla="*/ 13 h 762"/>
                  <a:gd name="T10" fmla="*/ 16 w 571"/>
                  <a:gd name="T11" fmla="*/ 13 h 762"/>
                  <a:gd name="T12" fmla="*/ 8 w 571"/>
                  <a:gd name="T13" fmla="*/ 5 h 762"/>
                  <a:gd name="T14" fmla="*/ 0 w 571"/>
                  <a:gd name="T15" fmla="*/ 8 h 762"/>
                  <a:gd name="T16" fmla="*/ 0 w 571"/>
                  <a:gd name="T17" fmla="*/ 2 h 762"/>
                  <a:gd name="T18" fmla="*/ 7 w 571"/>
                  <a:gd name="T19" fmla="*/ 0 h 762"/>
                  <a:gd name="T20" fmla="*/ 18 w 571"/>
                  <a:gd name="T21" fmla="*/ 4 h 762"/>
                  <a:gd name="T22" fmla="*/ 22 w 571"/>
                  <a:gd name="T23" fmla="*/ 15 h 762"/>
                  <a:gd name="T24" fmla="*/ 18 w 571"/>
                  <a:gd name="T25" fmla="*/ 26 h 762"/>
                  <a:gd name="T26" fmla="*/ 7 w 571"/>
                  <a:gd name="T27" fmla="*/ 30 h 762"/>
                  <a:gd name="T28" fmla="*/ 0 w 571"/>
                  <a:gd name="T29" fmla="*/ 29 h 762"/>
                  <a:gd name="T30" fmla="*/ 0 w 571"/>
                  <a:gd name="T31" fmla="*/ 22 h 76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71" h="762">
                    <a:moveTo>
                      <a:pt x="0" y="553"/>
                    </a:moveTo>
                    <a:cubicBezTo>
                      <a:pt x="57" y="611"/>
                      <a:pt x="128" y="633"/>
                      <a:pt x="192" y="633"/>
                    </a:cubicBezTo>
                    <a:cubicBezTo>
                      <a:pt x="298" y="633"/>
                      <a:pt x="404" y="569"/>
                      <a:pt x="425" y="441"/>
                    </a:cubicBezTo>
                    <a:cubicBezTo>
                      <a:pt x="98" y="441"/>
                      <a:pt x="98" y="441"/>
                      <a:pt x="98" y="441"/>
                    </a:cubicBezTo>
                    <a:cubicBezTo>
                      <a:pt x="98" y="318"/>
                      <a:pt x="98" y="318"/>
                      <a:pt x="98" y="318"/>
                    </a:cubicBezTo>
                    <a:cubicBezTo>
                      <a:pt x="423" y="318"/>
                      <a:pt x="423" y="318"/>
                      <a:pt x="423" y="318"/>
                    </a:cubicBezTo>
                    <a:cubicBezTo>
                      <a:pt x="402" y="193"/>
                      <a:pt x="299" y="129"/>
                      <a:pt x="198" y="129"/>
                    </a:cubicBezTo>
                    <a:cubicBezTo>
                      <a:pt x="146" y="129"/>
                      <a:pt x="67" y="144"/>
                      <a:pt x="0" y="21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70" y="9"/>
                      <a:pt x="135" y="0"/>
                      <a:pt x="190" y="0"/>
                    </a:cubicBezTo>
                    <a:cubicBezTo>
                      <a:pt x="330" y="0"/>
                      <a:pt x="415" y="52"/>
                      <a:pt x="462" y="97"/>
                    </a:cubicBezTo>
                    <a:cubicBezTo>
                      <a:pt x="532" y="164"/>
                      <a:pt x="571" y="273"/>
                      <a:pt x="571" y="382"/>
                    </a:cubicBezTo>
                    <a:cubicBezTo>
                      <a:pt x="571" y="537"/>
                      <a:pt x="499" y="626"/>
                      <a:pt x="463" y="661"/>
                    </a:cubicBezTo>
                    <a:cubicBezTo>
                      <a:pt x="405" y="718"/>
                      <a:pt x="317" y="762"/>
                      <a:pt x="191" y="762"/>
                    </a:cubicBezTo>
                    <a:cubicBezTo>
                      <a:pt x="97" y="762"/>
                      <a:pt x="34" y="736"/>
                      <a:pt x="0" y="720"/>
                    </a:cubicBezTo>
                    <a:lnTo>
                      <a:pt x="0" y="553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1" name="Freeform 1029"/>
              <p:cNvSpPr>
                <a:spLocks/>
              </p:cNvSpPr>
              <p:nvPr userDrawn="1"/>
            </p:nvSpPr>
            <p:spPr bwMode="auto">
              <a:xfrm>
                <a:off x="1087" y="313"/>
                <a:ext cx="111" cy="152"/>
              </a:xfrm>
              <a:custGeom>
                <a:avLst/>
                <a:gdLst>
                  <a:gd name="T0" fmla="*/ 22 w 564"/>
                  <a:gd name="T1" fmla="*/ 29 h 762"/>
                  <a:gd name="T2" fmla="*/ 15 w 564"/>
                  <a:gd name="T3" fmla="*/ 30 h 762"/>
                  <a:gd name="T4" fmla="*/ 5 w 564"/>
                  <a:gd name="T5" fmla="*/ 26 h 762"/>
                  <a:gd name="T6" fmla="*/ 0 w 564"/>
                  <a:gd name="T7" fmla="*/ 15 h 762"/>
                  <a:gd name="T8" fmla="*/ 5 w 564"/>
                  <a:gd name="T9" fmla="*/ 4 h 762"/>
                  <a:gd name="T10" fmla="*/ 15 w 564"/>
                  <a:gd name="T11" fmla="*/ 0 h 762"/>
                  <a:gd name="T12" fmla="*/ 22 w 564"/>
                  <a:gd name="T13" fmla="*/ 2 h 762"/>
                  <a:gd name="T14" fmla="*/ 22 w 564"/>
                  <a:gd name="T15" fmla="*/ 8 h 762"/>
                  <a:gd name="T16" fmla="*/ 15 w 564"/>
                  <a:gd name="T17" fmla="*/ 5 h 762"/>
                  <a:gd name="T18" fmla="*/ 6 w 564"/>
                  <a:gd name="T19" fmla="*/ 15 h 762"/>
                  <a:gd name="T20" fmla="*/ 15 w 564"/>
                  <a:gd name="T21" fmla="*/ 25 h 762"/>
                  <a:gd name="T22" fmla="*/ 22 w 564"/>
                  <a:gd name="T23" fmla="*/ 22 h 762"/>
                  <a:gd name="T24" fmla="*/ 22 w 564"/>
                  <a:gd name="T25" fmla="*/ 29 h 7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64" h="762">
                    <a:moveTo>
                      <a:pt x="564" y="720"/>
                    </a:moveTo>
                    <a:cubicBezTo>
                      <a:pt x="521" y="742"/>
                      <a:pt x="463" y="762"/>
                      <a:pt x="384" y="762"/>
                    </a:cubicBezTo>
                    <a:cubicBezTo>
                      <a:pt x="256" y="762"/>
                      <a:pt x="179" y="718"/>
                      <a:pt x="117" y="661"/>
                    </a:cubicBezTo>
                    <a:cubicBezTo>
                      <a:pt x="33" y="580"/>
                      <a:pt x="0" y="489"/>
                      <a:pt x="0" y="382"/>
                    </a:cubicBezTo>
                    <a:cubicBezTo>
                      <a:pt x="0" y="250"/>
                      <a:pt x="55" y="155"/>
                      <a:pt x="117" y="97"/>
                    </a:cubicBezTo>
                    <a:cubicBezTo>
                      <a:pt x="191" y="28"/>
                      <a:pt x="281" y="0"/>
                      <a:pt x="385" y="0"/>
                    </a:cubicBezTo>
                    <a:cubicBezTo>
                      <a:pt x="437" y="0"/>
                      <a:pt x="498" y="9"/>
                      <a:pt x="564" y="45"/>
                    </a:cubicBezTo>
                    <a:cubicBezTo>
                      <a:pt x="564" y="211"/>
                      <a:pt x="564" y="211"/>
                      <a:pt x="564" y="211"/>
                    </a:cubicBezTo>
                    <a:cubicBezTo>
                      <a:pt x="498" y="135"/>
                      <a:pt x="415" y="129"/>
                      <a:pt x="388" y="129"/>
                    </a:cubicBezTo>
                    <a:cubicBezTo>
                      <a:pt x="242" y="129"/>
                      <a:pt x="147" y="250"/>
                      <a:pt x="147" y="384"/>
                    </a:cubicBezTo>
                    <a:cubicBezTo>
                      <a:pt x="147" y="546"/>
                      <a:pt x="272" y="633"/>
                      <a:pt x="394" y="633"/>
                    </a:cubicBezTo>
                    <a:cubicBezTo>
                      <a:pt x="462" y="633"/>
                      <a:pt x="522" y="604"/>
                      <a:pt x="564" y="553"/>
                    </a:cubicBezTo>
                    <a:lnTo>
                      <a:pt x="564" y="720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2" name="Freeform 1030"/>
              <p:cNvSpPr>
                <a:spLocks/>
              </p:cNvSpPr>
              <p:nvPr userDrawn="1"/>
            </p:nvSpPr>
            <p:spPr bwMode="auto">
              <a:xfrm>
                <a:off x="821" y="498"/>
                <a:ext cx="47" cy="53"/>
              </a:xfrm>
              <a:custGeom>
                <a:avLst/>
                <a:gdLst>
                  <a:gd name="T0" fmla="*/ 1 w 579"/>
                  <a:gd name="T1" fmla="*/ 2 h 628"/>
                  <a:gd name="T2" fmla="*/ 0 w 579"/>
                  <a:gd name="T3" fmla="*/ 0 h 628"/>
                  <a:gd name="T4" fmla="*/ 1 w 579"/>
                  <a:gd name="T5" fmla="*/ 0 h 628"/>
                  <a:gd name="T6" fmla="*/ 2 w 579"/>
                  <a:gd name="T7" fmla="*/ 1 h 628"/>
                  <a:gd name="T8" fmla="*/ 3 w 579"/>
                  <a:gd name="T9" fmla="*/ 0 h 628"/>
                  <a:gd name="T10" fmla="*/ 4 w 579"/>
                  <a:gd name="T11" fmla="*/ 0 h 628"/>
                  <a:gd name="T12" fmla="*/ 2 w 579"/>
                  <a:gd name="T13" fmla="*/ 2 h 628"/>
                  <a:gd name="T14" fmla="*/ 4 w 579"/>
                  <a:gd name="T15" fmla="*/ 4 h 628"/>
                  <a:gd name="T16" fmla="*/ 3 w 579"/>
                  <a:gd name="T17" fmla="*/ 4 h 628"/>
                  <a:gd name="T18" fmla="*/ 2 w 579"/>
                  <a:gd name="T19" fmla="*/ 3 h 628"/>
                  <a:gd name="T20" fmla="*/ 1 w 579"/>
                  <a:gd name="T21" fmla="*/ 4 h 628"/>
                  <a:gd name="T22" fmla="*/ 0 w 579"/>
                  <a:gd name="T23" fmla="*/ 4 h 628"/>
                  <a:gd name="T24" fmla="*/ 1 w 579"/>
                  <a:gd name="T25" fmla="*/ 2 h 6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9" h="628">
                    <a:moveTo>
                      <a:pt x="222" y="298"/>
                    </a:moveTo>
                    <a:lnTo>
                      <a:pt x="35" y="0"/>
                    </a:lnTo>
                    <a:lnTo>
                      <a:pt x="182" y="0"/>
                    </a:lnTo>
                    <a:lnTo>
                      <a:pt x="293" y="194"/>
                    </a:lnTo>
                    <a:lnTo>
                      <a:pt x="409" y="0"/>
                    </a:lnTo>
                    <a:lnTo>
                      <a:pt x="555" y="0"/>
                    </a:lnTo>
                    <a:lnTo>
                      <a:pt x="361" y="298"/>
                    </a:lnTo>
                    <a:lnTo>
                      <a:pt x="579" y="628"/>
                    </a:lnTo>
                    <a:lnTo>
                      <a:pt x="430" y="628"/>
                    </a:lnTo>
                    <a:lnTo>
                      <a:pt x="293" y="399"/>
                    </a:lnTo>
                    <a:lnTo>
                      <a:pt x="146" y="628"/>
                    </a:lnTo>
                    <a:lnTo>
                      <a:pt x="0" y="628"/>
                    </a:lnTo>
                    <a:lnTo>
                      <a:pt x="222" y="298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3" name="Freeform 1031"/>
              <p:cNvSpPr>
                <a:spLocks noEditPoints="1"/>
              </p:cNvSpPr>
              <p:nvPr userDrawn="1"/>
            </p:nvSpPr>
            <p:spPr bwMode="auto">
              <a:xfrm>
                <a:off x="875" y="497"/>
                <a:ext cx="54" cy="55"/>
              </a:xfrm>
              <a:custGeom>
                <a:avLst/>
                <a:gdLst>
                  <a:gd name="T0" fmla="*/ 10 w 285"/>
                  <a:gd name="T1" fmla="*/ 6 h 278"/>
                  <a:gd name="T2" fmla="*/ 5 w 285"/>
                  <a:gd name="T3" fmla="*/ 11 h 278"/>
                  <a:gd name="T4" fmla="*/ 0 w 285"/>
                  <a:gd name="T5" fmla="*/ 6 h 278"/>
                  <a:gd name="T6" fmla="*/ 5 w 285"/>
                  <a:gd name="T7" fmla="*/ 0 h 278"/>
                  <a:gd name="T8" fmla="*/ 10 w 285"/>
                  <a:gd name="T9" fmla="*/ 6 h 278"/>
                  <a:gd name="T10" fmla="*/ 8 w 285"/>
                  <a:gd name="T11" fmla="*/ 6 h 278"/>
                  <a:gd name="T12" fmla="*/ 5 w 285"/>
                  <a:gd name="T13" fmla="*/ 2 h 278"/>
                  <a:gd name="T14" fmla="*/ 2 w 285"/>
                  <a:gd name="T15" fmla="*/ 6 h 278"/>
                  <a:gd name="T16" fmla="*/ 5 w 285"/>
                  <a:gd name="T17" fmla="*/ 9 h 278"/>
                  <a:gd name="T18" fmla="*/ 8 w 285"/>
                  <a:gd name="T19" fmla="*/ 6 h 2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5" h="278">
                    <a:moveTo>
                      <a:pt x="285" y="139"/>
                    </a:moveTo>
                    <a:cubicBezTo>
                      <a:pt x="285" y="220"/>
                      <a:pt x="227" y="278"/>
                      <a:pt x="143" y="278"/>
                    </a:cubicBezTo>
                    <a:cubicBezTo>
                      <a:pt x="59" y="278"/>
                      <a:pt x="0" y="220"/>
                      <a:pt x="0" y="139"/>
                    </a:cubicBezTo>
                    <a:cubicBezTo>
                      <a:pt x="0" y="58"/>
                      <a:pt x="59" y="0"/>
                      <a:pt x="143" y="0"/>
                    </a:cubicBezTo>
                    <a:cubicBezTo>
                      <a:pt x="227" y="0"/>
                      <a:pt x="285" y="58"/>
                      <a:pt x="285" y="139"/>
                    </a:cubicBezTo>
                    <a:close/>
                    <a:moveTo>
                      <a:pt x="231" y="139"/>
                    </a:moveTo>
                    <a:cubicBezTo>
                      <a:pt x="231" y="85"/>
                      <a:pt x="195" y="47"/>
                      <a:pt x="143" y="47"/>
                    </a:cubicBezTo>
                    <a:cubicBezTo>
                      <a:pt x="91" y="47"/>
                      <a:pt x="54" y="85"/>
                      <a:pt x="54" y="139"/>
                    </a:cubicBezTo>
                    <a:cubicBezTo>
                      <a:pt x="54" y="193"/>
                      <a:pt x="91" y="231"/>
                      <a:pt x="143" y="231"/>
                    </a:cubicBezTo>
                    <a:cubicBezTo>
                      <a:pt x="195" y="231"/>
                      <a:pt x="231" y="193"/>
                      <a:pt x="231" y="139"/>
                    </a:cubicBez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4" name="Freeform 1032"/>
              <p:cNvSpPr>
                <a:spLocks/>
              </p:cNvSpPr>
              <p:nvPr userDrawn="1"/>
            </p:nvSpPr>
            <p:spPr bwMode="auto">
              <a:xfrm>
                <a:off x="936" y="498"/>
                <a:ext cx="46" cy="53"/>
              </a:xfrm>
              <a:custGeom>
                <a:avLst/>
                <a:gdLst>
                  <a:gd name="T0" fmla="*/ 9 w 234"/>
                  <a:gd name="T1" fmla="*/ 0 h 269"/>
                  <a:gd name="T2" fmla="*/ 9 w 234"/>
                  <a:gd name="T3" fmla="*/ 10 h 269"/>
                  <a:gd name="T4" fmla="*/ 7 w 234"/>
                  <a:gd name="T5" fmla="*/ 10 h 269"/>
                  <a:gd name="T6" fmla="*/ 7 w 234"/>
                  <a:gd name="T7" fmla="*/ 2 h 269"/>
                  <a:gd name="T8" fmla="*/ 4 w 234"/>
                  <a:gd name="T9" fmla="*/ 2 h 269"/>
                  <a:gd name="T10" fmla="*/ 4 w 234"/>
                  <a:gd name="T11" fmla="*/ 6 h 269"/>
                  <a:gd name="T12" fmla="*/ 3 w 234"/>
                  <a:gd name="T13" fmla="*/ 10 h 269"/>
                  <a:gd name="T14" fmla="*/ 1 w 234"/>
                  <a:gd name="T15" fmla="*/ 10 h 269"/>
                  <a:gd name="T16" fmla="*/ 0 w 234"/>
                  <a:gd name="T17" fmla="*/ 10 h 269"/>
                  <a:gd name="T18" fmla="*/ 0 w 234"/>
                  <a:gd name="T19" fmla="*/ 9 h 269"/>
                  <a:gd name="T20" fmla="*/ 1 w 234"/>
                  <a:gd name="T21" fmla="*/ 9 h 269"/>
                  <a:gd name="T22" fmla="*/ 2 w 234"/>
                  <a:gd name="T23" fmla="*/ 8 h 269"/>
                  <a:gd name="T24" fmla="*/ 2 w 234"/>
                  <a:gd name="T25" fmla="*/ 6 h 269"/>
                  <a:gd name="T26" fmla="*/ 2 w 234"/>
                  <a:gd name="T27" fmla="*/ 0 h 269"/>
                  <a:gd name="T28" fmla="*/ 9 w 234"/>
                  <a:gd name="T29" fmla="*/ 0 h 2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34" h="269">
                    <a:moveTo>
                      <a:pt x="234" y="0"/>
                    </a:moveTo>
                    <a:cubicBezTo>
                      <a:pt x="234" y="266"/>
                      <a:pt x="234" y="266"/>
                      <a:pt x="234" y="266"/>
                    </a:cubicBezTo>
                    <a:cubicBezTo>
                      <a:pt x="182" y="266"/>
                      <a:pt x="182" y="266"/>
                      <a:pt x="182" y="266"/>
                    </a:cubicBezTo>
                    <a:cubicBezTo>
                      <a:pt x="182" y="44"/>
                      <a:pt x="182" y="44"/>
                      <a:pt x="182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163"/>
                      <a:pt x="104" y="163"/>
                      <a:pt x="104" y="163"/>
                    </a:cubicBezTo>
                    <a:cubicBezTo>
                      <a:pt x="104" y="190"/>
                      <a:pt x="105" y="227"/>
                      <a:pt x="75" y="251"/>
                    </a:cubicBezTo>
                    <a:cubicBezTo>
                      <a:pt x="65" y="260"/>
                      <a:pt x="48" y="269"/>
                      <a:pt x="22" y="269"/>
                    </a:cubicBezTo>
                    <a:cubicBezTo>
                      <a:pt x="15" y="269"/>
                      <a:pt x="7" y="268"/>
                      <a:pt x="0" y="266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4" y="223"/>
                      <a:pt x="9" y="224"/>
                      <a:pt x="15" y="224"/>
                    </a:cubicBezTo>
                    <a:cubicBezTo>
                      <a:pt x="27" y="224"/>
                      <a:pt x="35" y="219"/>
                      <a:pt x="39" y="214"/>
                    </a:cubicBezTo>
                    <a:cubicBezTo>
                      <a:pt x="53" y="201"/>
                      <a:pt x="52" y="178"/>
                      <a:pt x="52" y="152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5" name="Freeform 1033"/>
              <p:cNvSpPr>
                <a:spLocks/>
              </p:cNvSpPr>
              <p:nvPr userDrawn="1"/>
            </p:nvSpPr>
            <p:spPr bwMode="auto">
              <a:xfrm>
                <a:off x="1051" y="497"/>
                <a:ext cx="47" cy="55"/>
              </a:xfrm>
              <a:custGeom>
                <a:avLst/>
                <a:gdLst>
                  <a:gd name="T0" fmla="*/ 1 w 555"/>
                  <a:gd name="T1" fmla="*/ 0 h 657"/>
                  <a:gd name="T2" fmla="*/ 1 w 555"/>
                  <a:gd name="T3" fmla="*/ 3 h 657"/>
                  <a:gd name="T4" fmla="*/ 3 w 555"/>
                  <a:gd name="T5" fmla="*/ 0 h 657"/>
                  <a:gd name="T6" fmla="*/ 4 w 555"/>
                  <a:gd name="T7" fmla="*/ 0 h 657"/>
                  <a:gd name="T8" fmla="*/ 4 w 555"/>
                  <a:gd name="T9" fmla="*/ 5 h 657"/>
                  <a:gd name="T10" fmla="*/ 3 w 555"/>
                  <a:gd name="T11" fmla="*/ 5 h 657"/>
                  <a:gd name="T12" fmla="*/ 3 w 555"/>
                  <a:gd name="T13" fmla="*/ 2 h 657"/>
                  <a:gd name="T14" fmla="*/ 1 w 555"/>
                  <a:gd name="T15" fmla="*/ 5 h 657"/>
                  <a:gd name="T16" fmla="*/ 0 w 555"/>
                  <a:gd name="T17" fmla="*/ 5 h 657"/>
                  <a:gd name="T18" fmla="*/ 0 w 555"/>
                  <a:gd name="T19" fmla="*/ 0 h 657"/>
                  <a:gd name="T20" fmla="*/ 1 w 555"/>
                  <a:gd name="T21" fmla="*/ 0 h 6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55" h="657">
                    <a:moveTo>
                      <a:pt x="123" y="14"/>
                    </a:moveTo>
                    <a:lnTo>
                      <a:pt x="123" y="437"/>
                    </a:lnTo>
                    <a:lnTo>
                      <a:pt x="470" y="0"/>
                    </a:lnTo>
                    <a:lnTo>
                      <a:pt x="555" y="0"/>
                    </a:lnTo>
                    <a:lnTo>
                      <a:pt x="555" y="642"/>
                    </a:lnTo>
                    <a:lnTo>
                      <a:pt x="432" y="642"/>
                    </a:lnTo>
                    <a:lnTo>
                      <a:pt x="432" y="217"/>
                    </a:lnTo>
                    <a:lnTo>
                      <a:pt x="85" y="657"/>
                    </a:lnTo>
                    <a:lnTo>
                      <a:pt x="0" y="657"/>
                    </a:lnTo>
                    <a:lnTo>
                      <a:pt x="0" y="14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6" name="Freeform 1034"/>
              <p:cNvSpPr>
                <a:spLocks/>
              </p:cNvSpPr>
              <p:nvPr userDrawn="1"/>
            </p:nvSpPr>
            <p:spPr bwMode="auto">
              <a:xfrm>
                <a:off x="1113" y="498"/>
                <a:ext cx="43" cy="53"/>
              </a:xfrm>
              <a:custGeom>
                <a:avLst/>
                <a:gdLst>
                  <a:gd name="T0" fmla="*/ 1 w 511"/>
                  <a:gd name="T1" fmla="*/ 2 h 628"/>
                  <a:gd name="T2" fmla="*/ 3 w 511"/>
                  <a:gd name="T3" fmla="*/ 2 h 628"/>
                  <a:gd name="T4" fmla="*/ 3 w 511"/>
                  <a:gd name="T5" fmla="*/ 0 h 628"/>
                  <a:gd name="T6" fmla="*/ 4 w 511"/>
                  <a:gd name="T7" fmla="*/ 0 h 628"/>
                  <a:gd name="T8" fmla="*/ 4 w 511"/>
                  <a:gd name="T9" fmla="*/ 4 h 628"/>
                  <a:gd name="T10" fmla="*/ 3 w 511"/>
                  <a:gd name="T11" fmla="*/ 4 h 628"/>
                  <a:gd name="T12" fmla="*/ 3 w 511"/>
                  <a:gd name="T13" fmla="*/ 3 h 628"/>
                  <a:gd name="T14" fmla="*/ 1 w 511"/>
                  <a:gd name="T15" fmla="*/ 3 h 628"/>
                  <a:gd name="T16" fmla="*/ 1 w 511"/>
                  <a:gd name="T17" fmla="*/ 4 h 628"/>
                  <a:gd name="T18" fmla="*/ 0 w 511"/>
                  <a:gd name="T19" fmla="*/ 4 h 628"/>
                  <a:gd name="T20" fmla="*/ 0 w 511"/>
                  <a:gd name="T21" fmla="*/ 0 h 628"/>
                  <a:gd name="T22" fmla="*/ 1 w 511"/>
                  <a:gd name="T23" fmla="*/ 0 h 628"/>
                  <a:gd name="T24" fmla="*/ 1 w 511"/>
                  <a:gd name="T25" fmla="*/ 2 h 6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1" h="628">
                    <a:moveTo>
                      <a:pt x="121" y="243"/>
                    </a:moveTo>
                    <a:lnTo>
                      <a:pt x="388" y="243"/>
                    </a:lnTo>
                    <a:lnTo>
                      <a:pt x="388" y="0"/>
                    </a:lnTo>
                    <a:lnTo>
                      <a:pt x="511" y="0"/>
                    </a:lnTo>
                    <a:lnTo>
                      <a:pt x="511" y="628"/>
                    </a:lnTo>
                    <a:lnTo>
                      <a:pt x="388" y="628"/>
                    </a:lnTo>
                    <a:lnTo>
                      <a:pt x="388" y="350"/>
                    </a:lnTo>
                    <a:lnTo>
                      <a:pt x="121" y="350"/>
                    </a:lnTo>
                    <a:lnTo>
                      <a:pt x="121" y="628"/>
                    </a:lnTo>
                    <a:lnTo>
                      <a:pt x="0" y="628"/>
                    </a:lnTo>
                    <a:lnTo>
                      <a:pt x="0" y="0"/>
                    </a:lnTo>
                    <a:lnTo>
                      <a:pt x="121" y="0"/>
                    </a:lnTo>
                    <a:lnTo>
                      <a:pt x="121" y="243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7" name="Freeform 1035"/>
              <p:cNvSpPr>
                <a:spLocks/>
              </p:cNvSpPr>
              <p:nvPr userDrawn="1"/>
            </p:nvSpPr>
            <p:spPr bwMode="auto">
              <a:xfrm>
                <a:off x="1170" y="498"/>
                <a:ext cx="28" cy="53"/>
              </a:xfrm>
              <a:custGeom>
                <a:avLst/>
                <a:gdLst>
                  <a:gd name="T0" fmla="*/ 2 w 333"/>
                  <a:gd name="T1" fmla="*/ 1 h 628"/>
                  <a:gd name="T2" fmla="*/ 1 w 333"/>
                  <a:gd name="T3" fmla="*/ 1 h 628"/>
                  <a:gd name="T4" fmla="*/ 1 w 333"/>
                  <a:gd name="T5" fmla="*/ 4 h 628"/>
                  <a:gd name="T6" fmla="*/ 0 w 333"/>
                  <a:gd name="T7" fmla="*/ 4 h 628"/>
                  <a:gd name="T8" fmla="*/ 0 w 333"/>
                  <a:gd name="T9" fmla="*/ 0 h 628"/>
                  <a:gd name="T10" fmla="*/ 2 w 333"/>
                  <a:gd name="T11" fmla="*/ 0 h 628"/>
                  <a:gd name="T12" fmla="*/ 2 w 333"/>
                  <a:gd name="T13" fmla="*/ 1 h 6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3" h="628">
                    <a:moveTo>
                      <a:pt x="333" y="104"/>
                    </a:moveTo>
                    <a:lnTo>
                      <a:pt x="123" y="104"/>
                    </a:lnTo>
                    <a:lnTo>
                      <a:pt x="123" y="628"/>
                    </a:lnTo>
                    <a:lnTo>
                      <a:pt x="0" y="628"/>
                    </a:lnTo>
                    <a:lnTo>
                      <a:pt x="0" y="0"/>
                    </a:lnTo>
                    <a:lnTo>
                      <a:pt x="333" y="0"/>
                    </a:lnTo>
                    <a:lnTo>
                      <a:pt x="333" y="104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8" name="Freeform 1036"/>
              <p:cNvSpPr>
                <a:spLocks noEditPoints="1"/>
              </p:cNvSpPr>
              <p:nvPr userDrawn="1"/>
            </p:nvSpPr>
            <p:spPr bwMode="auto">
              <a:xfrm>
                <a:off x="990" y="498"/>
                <a:ext cx="51" cy="65"/>
              </a:xfrm>
              <a:custGeom>
                <a:avLst/>
                <a:gdLst>
                  <a:gd name="T0" fmla="*/ 9 w 260"/>
                  <a:gd name="T1" fmla="*/ 0 h 326"/>
                  <a:gd name="T2" fmla="*/ 9 w 260"/>
                  <a:gd name="T3" fmla="*/ 9 h 326"/>
                  <a:gd name="T4" fmla="*/ 10 w 260"/>
                  <a:gd name="T5" fmla="*/ 9 h 326"/>
                  <a:gd name="T6" fmla="*/ 10 w 260"/>
                  <a:gd name="T7" fmla="*/ 13 h 326"/>
                  <a:gd name="T8" fmla="*/ 8 w 260"/>
                  <a:gd name="T9" fmla="*/ 13 h 326"/>
                  <a:gd name="T10" fmla="*/ 8 w 260"/>
                  <a:gd name="T11" fmla="*/ 11 h 326"/>
                  <a:gd name="T12" fmla="*/ 2 w 260"/>
                  <a:gd name="T13" fmla="*/ 11 h 326"/>
                  <a:gd name="T14" fmla="*/ 2 w 260"/>
                  <a:gd name="T15" fmla="*/ 13 h 326"/>
                  <a:gd name="T16" fmla="*/ 0 w 260"/>
                  <a:gd name="T17" fmla="*/ 13 h 326"/>
                  <a:gd name="T18" fmla="*/ 0 w 260"/>
                  <a:gd name="T19" fmla="*/ 9 h 326"/>
                  <a:gd name="T20" fmla="*/ 2 w 260"/>
                  <a:gd name="T21" fmla="*/ 7 h 326"/>
                  <a:gd name="T22" fmla="*/ 2 w 260"/>
                  <a:gd name="T23" fmla="*/ 5 h 326"/>
                  <a:gd name="T24" fmla="*/ 2 w 260"/>
                  <a:gd name="T25" fmla="*/ 0 h 326"/>
                  <a:gd name="T26" fmla="*/ 9 w 260"/>
                  <a:gd name="T27" fmla="*/ 0 h 326"/>
                  <a:gd name="T28" fmla="*/ 4 w 260"/>
                  <a:gd name="T29" fmla="*/ 5 h 326"/>
                  <a:gd name="T30" fmla="*/ 4 w 260"/>
                  <a:gd name="T31" fmla="*/ 8 h 326"/>
                  <a:gd name="T32" fmla="*/ 3 w 260"/>
                  <a:gd name="T33" fmla="*/ 9 h 326"/>
                  <a:gd name="T34" fmla="*/ 7 w 260"/>
                  <a:gd name="T35" fmla="*/ 9 h 326"/>
                  <a:gd name="T36" fmla="*/ 7 w 260"/>
                  <a:gd name="T37" fmla="*/ 2 h 326"/>
                  <a:gd name="T38" fmla="*/ 4 w 260"/>
                  <a:gd name="T39" fmla="*/ 2 h 326"/>
                  <a:gd name="T40" fmla="*/ 4 w 260"/>
                  <a:gd name="T41" fmla="*/ 5 h 3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0" h="326">
                    <a:moveTo>
                      <a:pt x="232" y="0"/>
                    </a:moveTo>
                    <a:cubicBezTo>
                      <a:pt x="232" y="221"/>
                      <a:pt x="232" y="221"/>
                      <a:pt x="232" y="221"/>
                    </a:cubicBezTo>
                    <a:cubicBezTo>
                      <a:pt x="260" y="221"/>
                      <a:pt x="260" y="221"/>
                      <a:pt x="260" y="221"/>
                    </a:cubicBezTo>
                    <a:cubicBezTo>
                      <a:pt x="260" y="326"/>
                      <a:pt x="260" y="326"/>
                      <a:pt x="260" y="326"/>
                    </a:cubicBezTo>
                    <a:cubicBezTo>
                      <a:pt x="212" y="326"/>
                      <a:pt x="212" y="326"/>
                      <a:pt x="212" y="326"/>
                    </a:cubicBezTo>
                    <a:cubicBezTo>
                      <a:pt x="212" y="266"/>
                      <a:pt x="212" y="266"/>
                      <a:pt x="212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326"/>
                      <a:pt x="48" y="326"/>
                      <a:pt x="48" y="326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19" y="222"/>
                      <a:pt x="35" y="205"/>
                      <a:pt x="43" y="186"/>
                    </a:cubicBezTo>
                    <a:cubicBezTo>
                      <a:pt x="48" y="172"/>
                      <a:pt x="52" y="152"/>
                      <a:pt x="52" y="116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232" y="0"/>
                    </a:lnTo>
                    <a:close/>
                    <a:moveTo>
                      <a:pt x="102" y="116"/>
                    </a:moveTo>
                    <a:cubicBezTo>
                      <a:pt x="102" y="157"/>
                      <a:pt x="98" y="177"/>
                      <a:pt x="93" y="190"/>
                    </a:cubicBezTo>
                    <a:cubicBezTo>
                      <a:pt x="88" y="205"/>
                      <a:pt x="80" y="214"/>
                      <a:pt x="72" y="221"/>
                    </a:cubicBezTo>
                    <a:cubicBezTo>
                      <a:pt x="180" y="221"/>
                      <a:pt x="180" y="221"/>
                      <a:pt x="180" y="221"/>
                    </a:cubicBezTo>
                    <a:cubicBezTo>
                      <a:pt x="180" y="44"/>
                      <a:pt x="180" y="44"/>
                      <a:pt x="180" y="44"/>
                    </a:cubicBezTo>
                    <a:cubicBezTo>
                      <a:pt x="102" y="44"/>
                      <a:pt x="102" y="44"/>
                      <a:pt x="102" y="44"/>
                    </a:cubicBezTo>
                    <a:lnTo>
                      <a:pt x="102" y="116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</p:sldLayoutIdLst>
  <p:transition>
    <p:cut/>
  </p:transition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tabLst>
          <a:tab pos="5429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2563" algn="l" rtl="0" eaLnBrk="0" fontAlgn="base" hangingPunct="0">
        <a:spcBef>
          <a:spcPct val="50000"/>
        </a:spcBef>
        <a:spcAft>
          <a:spcPct val="0"/>
        </a:spcAft>
        <a:buClr>
          <a:srgbClr val="333399"/>
        </a:buClr>
        <a:buSzPct val="120000"/>
        <a:buFont typeface="Wingdings" pitchFamily="2" charset="2"/>
        <a:buChar char="§"/>
        <a:tabLst>
          <a:tab pos="542925" algn="l"/>
        </a:tabLst>
        <a:defRPr>
          <a:solidFill>
            <a:schemeClr val="tx1"/>
          </a:solidFill>
          <a:latin typeface="+mn-lt"/>
        </a:defRPr>
      </a:lvl2pPr>
      <a:lvl3pPr marL="990600" indent="-161925" algn="l" rtl="0" eaLnBrk="0" fontAlgn="base" hangingPunct="0">
        <a:spcBef>
          <a:spcPct val="50000"/>
        </a:spcBef>
        <a:spcAft>
          <a:spcPct val="0"/>
        </a:spcAft>
        <a:buClr>
          <a:srgbClr val="333399"/>
        </a:buClr>
        <a:buSzPct val="120000"/>
        <a:buFont typeface="Wingdings" pitchFamily="2" charset="2"/>
        <a:buChar char="§"/>
        <a:tabLst>
          <a:tab pos="542925" algn="l"/>
        </a:tabLst>
        <a:defRPr sz="1600">
          <a:solidFill>
            <a:schemeClr val="tx1"/>
          </a:solidFill>
          <a:latin typeface="+mn-lt"/>
        </a:defRPr>
      </a:lvl3pPr>
      <a:lvl4pPr marL="1524000" indent="-152400" algn="l" rtl="0" eaLnBrk="0" fontAlgn="base" hangingPunct="0">
        <a:spcBef>
          <a:spcPct val="50000"/>
        </a:spcBef>
        <a:spcAft>
          <a:spcPct val="0"/>
        </a:spcAft>
        <a:buClr>
          <a:srgbClr val="333399"/>
        </a:buClr>
        <a:buSzPct val="120000"/>
        <a:buFont typeface="Wingdings" pitchFamily="2" charset="2"/>
        <a:buChar char="§"/>
        <a:tabLst>
          <a:tab pos="542925" algn="l"/>
        </a:tabLst>
        <a:defRPr sz="1400">
          <a:solidFill>
            <a:schemeClr val="tx1"/>
          </a:solidFill>
          <a:latin typeface="+mn-lt"/>
        </a:defRPr>
      </a:lvl4pPr>
      <a:lvl5pPr marL="1971675" indent="-142875" algn="l" rtl="0" eaLnBrk="0" fontAlgn="base" hangingPunct="0">
        <a:spcBef>
          <a:spcPct val="50000"/>
        </a:spcBef>
        <a:spcAft>
          <a:spcPct val="0"/>
        </a:spcAft>
        <a:buClr>
          <a:srgbClr val="333399"/>
        </a:buClr>
        <a:buSzPct val="120000"/>
        <a:buChar char="•"/>
        <a:tabLst>
          <a:tab pos="542925" algn="l"/>
        </a:tabLst>
        <a:defRPr sz="1200">
          <a:solidFill>
            <a:schemeClr val="tx1"/>
          </a:solidFill>
          <a:latin typeface="+mn-lt"/>
        </a:defRPr>
      </a:lvl5pPr>
      <a:lvl6pPr marL="2428875" indent="-142875" algn="l" rtl="0" fontAlgn="base">
        <a:spcBef>
          <a:spcPct val="50000"/>
        </a:spcBef>
        <a:spcAft>
          <a:spcPct val="0"/>
        </a:spcAft>
        <a:buClr>
          <a:srgbClr val="333399"/>
        </a:buClr>
        <a:buSzPct val="120000"/>
        <a:buChar char="•"/>
        <a:tabLst>
          <a:tab pos="542925" algn="l"/>
        </a:tabLst>
        <a:defRPr sz="1200">
          <a:solidFill>
            <a:schemeClr val="tx1"/>
          </a:solidFill>
          <a:latin typeface="+mn-lt"/>
        </a:defRPr>
      </a:lvl6pPr>
      <a:lvl7pPr marL="2886075" indent="-142875" algn="l" rtl="0" fontAlgn="base">
        <a:spcBef>
          <a:spcPct val="50000"/>
        </a:spcBef>
        <a:spcAft>
          <a:spcPct val="0"/>
        </a:spcAft>
        <a:buClr>
          <a:srgbClr val="333399"/>
        </a:buClr>
        <a:buSzPct val="120000"/>
        <a:buChar char="•"/>
        <a:tabLst>
          <a:tab pos="542925" algn="l"/>
        </a:tabLst>
        <a:defRPr sz="1200">
          <a:solidFill>
            <a:schemeClr val="tx1"/>
          </a:solidFill>
          <a:latin typeface="+mn-lt"/>
        </a:defRPr>
      </a:lvl7pPr>
      <a:lvl8pPr marL="3343275" indent="-142875" algn="l" rtl="0" fontAlgn="base">
        <a:spcBef>
          <a:spcPct val="50000"/>
        </a:spcBef>
        <a:spcAft>
          <a:spcPct val="0"/>
        </a:spcAft>
        <a:buClr>
          <a:srgbClr val="333399"/>
        </a:buClr>
        <a:buSzPct val="120000"/>
        <a:buChar char="•"/>
        <a:tabLst>
          <a:tab pos="542925" algn="l"/>
        </a:tabLst>
        <a:defRPr sz="1200">
          <a:solidFill>
            <a:schemeClr val="tx1"/>
          </a:solidFill>
          <a:latin typeface="+mn-lt"/>
        </a:defRPr>
      </a:lvl8pPr>
      <a:lvl9pPr marL="3800475" indent="-142875" algn="l" rtl="0" fontAlgn="base">
        <a:spcBef>
          <a:spcPct val="50000"/>
        </a:spcBef>
        <a:spcAft>
          <a:spcPct val="0"/>
        </a:spcAft>
        <a:buClr>
          <a:srgbClr val="333399"/>
        </a:buClr>
        <a:buSzPct val="120000"/>
        <a:buChar char="•"/>
        <a:tabLst>
          <a:tab pos="542925" algn="l"/>
        </a:tabLst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423863" y="2406650"/>
            <a:ext cx="8356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общего центра обслуживания и внедрение системы электронного документооборота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24"/>
          <p:cNvSpPr>
            <a:spLocks noGrp="1" noChangeArrowheads="1"/>
          </p:cNvSpPr>
          <p:nvPr>
            <p:ph type="title"/>
          </p:nvPr>
        </p:nvSpPr>
        <p:spPr>
          <a:xfrm>
            <a:off x="2760663" y="315913"/>
            <a:ext cx="6145212" cy="47307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18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ООО «Учетно-финансовый сервис»</a:t>
            </a:r>
            <a:r>
              <a:rPr lang="ru-RU" sz="18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Arial" charset="0"/>
              </a:rPr>
            </a:br>
            <a:endParaRPr lang="en-US" sz="18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52413"/>
            <a:ext cx="55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417638" y="327025"/>
            <a:ext cx="6715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333399"/>
                </a:solidFill>
                <a:latin typeface="Arial" charset="0"/>
              </a:rPr>
              <a:t>ООО «УФС»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52413"/>
            <a:ext cx="55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417638" y="327025"/>
            <a:ext cx="6715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333399"/>
                </a:solidFill>
                <a:latin typeface="Arial" charset="0"/>
              </a:rPr>
              <a:t>ООО «УФС»</a:t>
            </a:r>
          </a:p>
        </p:txBody>
      </p:sp>
      <p:sp>
        <p:nvSpPr>
          <p:cNvPr id="52230" name="Rectangle 24"/>
          <p:cNvSpPr>
            <a:spLocks noChangeArrowheads="1"/>
          </p:cNvSpPr>
          <p:nvPr/>
        </p:nvSpPr>
        <p:spPr bwMode="auto">
          <a:xfrm>
            <a:off x="2760663" y="315913"/>
            <a:ext cx="61452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ru-RU" sz="1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ООО «Учетно-финансовый сервис»</a:t>
            </a:r>
            <a:r>
              <a:rPr lang="ru-RU" sz="1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charset="0"/>
              </a:rPr>
            </a:b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120900" y="892175"/>
            <a:ext cx="4740275" cy="342900"/>
          </a:xfrm>
          <a:prstGeom prst="rect">
            <a:avLst/>
          </a:prstGeom>
          <a:gradFill rotWithShape="1">
            <a:gsLst>
              <a:gs pos="0">
                <a:srgbClr val="E1CBBD"/>
              </a:gs>
              <a:gs pos="100000">
                <a:srgbClr val="685E57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 b="1">
                <a:latin typeface="Arial" charset="0"/>
              </a:rPr>
              <a:t>Схема документооборота «УФС»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50838" y="1749425"/>
            <a:ext cx="3165475" cy="312738"/>
          </a:xfrm>
          <a:prstGeom prst="rect">
            <a:avLst/>
          </a:prstGeom>
          <a:solidFill>
            <a:srgbClr val="EEE2DA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200">
                <a:latin typeface="Arial" charset="0"/>
              </a:rPr>
              <a:t>Фронт-офис Москва</a:t>
            </a:r>
          </a:p>
        </p:txBody>
      </p:sp>
      <p:sp>
        <p:nvSpPr>
          <p:cNvPr id="13319" name="Text Box 50"/>
          <p:cNvSpPr txBox="1">
            <a:spLocks noChangeArrowheads="1"/>
          </p:cNvSpPr>
          <p:nvPr/>
        </p:nvSpPr>
        <p:spPr bwMode="auto">
          <a:xfrm>
            <a:off x="358775" y="2230438"/>
            <a:ext cx="3155950" cy="312737"/>
          </a:xfrm>
          <a:prstGeom prst="rect">
            <a:avLst/>
          </a:prstGeom>
          <a:solidFill>
            <a:srgbClr val="EEE2DA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200">
                <a:latin typeface="Arial" charset="0"/>
              </a:rPr>
              <a:t>Фронт-офис Нижний Новгород</a:t>
            </a:r>
          </a:p>
        </p:txBody>
      </p:sp>
      <p:sp>
        <p:nvSpPr>
          <p:cNvPr id="13320" name="Text Box 51"/>
          <p:cNvSpPr txBox="1">
            <a:spLocks noChangeArrowheads="1"/>
          </p:cNvSpPr>
          <p:nvPr/>
        </p:nvSpPr>
        <p:spPr bwMode="auto">
          <a:xfrm>
            <a:off x="355600" y="2708275"/>
            <a:ext cx="3163888" cy="312738"/>
          </a:xfrm>
          <a:prstGeom prst="rect">
            <a:avLst/>
          </a:prstGeom>
          <a:solidFill>
            <a:srgbClr val="EEE2DA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200">
                <a:latin typeface="Arial" charset="0"/>
              </a:rPr>
              <a:t>Фронт-офис Киров</a:t>
            </a:r>
          </a:p>
        </p:txBody>
      </p:sp>
      <p:sp>
        <p:nvSpPr>
          <p:cNvPr id="13321" name="Text Box 53"/>
          <p:cNvSpPr txBox="1">
            <a:spLocks noChangeArrowheads="1"/>
          </p:cNvSpPr>
          <p:nvPr/>
        </p:nvSpPr>
        <p:spPr bwMode="auto">
          <a:xfrm>
            <a:off x="344488" y="3670300"/>
            <a:ext cx="3173412" cy="312738"/>
          </a:xfrm>
          <a:prstGeom prst="rect">
            <a:avLst/>
          </a:prstGeom>
          <a:solidFill>
            <a:srgbClr val="EEE2DA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200">
                <a:latin typeface="Arial" charset="0"/>
              </a:rPr>
              <a:t>Фронт-офис Самара</a:t>
            </a:r>
          </a:p>
        </p:txBody>
      </p:sp>
      <p:sp>
        <p:nvSpPr>
          <p:cNvPr id="13322" name="Text Box 54"/>
          <p:cNvSpPr txBox="1">
            <a:spLocks noChangeArrowheads="1"/>
          </p:cNvSpPr>
          <p:nvPr/>
        </p:nvSpPr>
        <p:spPr bwMode="auto">
          <a:xfrm>
            <a:off x="342900" y="4664075"/>
            <a:ext cx="3186113" cy="312738"/>
          </a:xfrm>
          <a:prstGeom prst="rect">
            <a:avLst/>
          </a:prstGeom>
          <a:solidFill>
            <a:srgbClr val="EEE2DA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200">
                <a:latin typeface="Arial" charset="0"/>
              </a:rPr>
              <a:t>Фронт-офис Ижевск</a:t>
            </a:r>
          </a:p>
        </p:txBody>
      </p:sp>
      <p:sp>
        <p:nvSpPr>
          <p:cNvPr id="13323" name="Text Box 55"/>
          <p:cNvSpPr txBox="1">
            <a:spLocks noChangeArrowheads="1"/>
          </p:cNvSpPr>
          <p:nvPr/>
        </p:nvSpPr>
        <p:spPr bwMode="auto">
          <a:xfrm>
            <a:off x="360363" y="6256338"/>
            <a:ext cx="3171825" cy="312737"/>
          </a:xfrm>
          <a:prstGeom prst="rect">
            <a:avLst/>
          </a:prstGeom>
          <a:solidFill>
            <a:srgbClr val="EEE2DA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200">
                <a:latin typeface="Arial" charset="0"/>
              </a:rPr>
              <a:t>Фронт-офис Иркутск</a:t>
            </a:r>
          </a:p>
        </p:txBody>
      </p:sp>
      <p:sp>
        <p:nvSpPr>
          <p:cNvPr id="13324" name="Text Box 56"/>
          <p:cNvSpPr txBox="1">
            <a:spLocks noChangeArrowheads="1"/>
          </p:cNvSpPr>
          <p:nvPr/>
        </p:nvSpPr>
        <p:spPr bwMode="auto">
          <a:xfrm>
            <a:off x="346075" y="4171950"/>
            <a:ext cx="3176588" cy="312738"/>
          </a:xfrm>
          <a:prstGeom prst="rect">
            <a:avLst/>
          </a:prstGeom>
          <a:solidFill>
            <a:srgbClr val="EEE2DA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200">
                <a:latin typeface="Arial" charset="0"/>
              </a:rPr>
              <a:t>Фронт-офис Пермь</a:t>
            </a:r>
          </a:p>
        </p:txBody>
      </p:sp>
      <p:sp>
        <p:nvSpPr>
          <p:cNvPr id="13325" name="Text Box 57"/>
          <p:cNvSpPr txBox="1">
            <a:spLocks noChangeArrowheads="1"/>
          </p:cNvSpPr>
          <p:nvPr/>
        </p:nvSpPr>
        <p:spPr bwMode="auto">
          <a:xfrm>
            <a:off x="355600" y="3197225"/>
            <a:ext cx="3159125" cy="312738"/>
          </a:xfrm>
          <a:prstGeom prst="rect">
            <a:avLst/>
          </a:prstGeom>
          <a:solidFill>
            <a:srgbClr val="EEE2DA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200">
                <a:latin typeface="Arial" charset="0"/>
              </a:rPr>
              <a:t>Фронт-офис Оренбург</a:t>
            </a:r>
          </a:p>
        </p:txBody>
      </p:sp>
      <p:sp>
        <p:nvSpPr>
          <p:cNvPr id="13326" name="Text Box 59"/>
          <p:cNvSpPr txBox="1">
            <a:spLocks noChangeArrowheads="1"/>
          </p:cNvSpPr>
          <p:nvPr/>
        </p:nvSpPr>
        <p:spPr bwMode="auto">
          <a:xfrm>
            <a:off x="387350" y="1466850"/>
            <a:ext cx="17954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Центры обслуживания</a:t>
            </a:r>
          </a:p>
        </p:txBody>
      </p:sp>
      <p:sp>
        <p:nvSpPr>
          <p:cNvPr id="13327" name="Text Box 63"/>
          <p:cNvSpPr txBox="1">
            <a:spLocks noChangeArrowheads="1"/>
          </p:cNvSpPr>
          <p:nvPr/>
        </p:nvSpPr>
        <p:spPr bwMode="auto">
          <a:xfrm>
            <a:off x="6956425" y="1479550"/>
            <a:ext cx="2044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Единый центр верификации</a:t>
            </a:r>
          </a:p>
        </p:txBody>
      </p:sp>
      <p:sp>
        <p:nvSpPr>
          <p:cNvPr id="13328" name="Text Box 64"/>
          <p:cNvSpPr txBox="1">
            <a:spLocks noChangeArrowheads="1"/>
          </p:cNvSpPr>
          <p:nvPr/>
        </p:nvSpPr>
        <p:spPr bwMode="auto">
          <a:xfrm>
            <a:off x="7427913" y="3235325"/>
            <a:ext cx="1500187" cy="1382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67676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200" b="1">
                <a:latin typeface="Arial" charset="0"/>
              </a:rPr>
              <a:t>Центр верификации</a:t>
            </a:r>
          </a:p>
          <a:p>
            <a:pPr algn="ctr">
              <a:spcBef>
                <a:spcPct val="50000"/>
              </a:spcBef>
            </a:pPr>
            <a:r>
              <a:rPr lang="ru-RU" altLang="ru-RU" sz="1200" b="1">
                <a:latin typeface="Arial" charset="0"/>
              </a:rPr>
              <a:t>«</a:t>
            </a:r>
            <a:r>
              <a:rPr lang="en-US" altLang="ru-RU" sz="1200" b="1">
                <a:latin typeface="Arial" charset="0"/>
              </a:rPr>
              <a:t>ABBYY FlexiCapture</a:t>
            </a:r>
            <a:r>
              <a:rPr lang="ru-RU" altLang="ru-RU" sz="1200" b="1">
                <a:latin typeface="Arial" charset="0"/>
              </a:rPr>
              <a:t>»</a:t>
            </a:r>
            <a:endParaRPr lang="ru-RU" altLang="ru-RU" sz="1200">
              <a:latin typeface="Arial" charset="0"/>
            </a:endParaRPr>
          </a:p>
        </p:txBody>
      </p:sp>
      <p:sp>
        <p:nvSpPr>
          <p:cNvPr id="13329" name="Line 65"/>
          <p:cNvSpPr>
            <a:spLocks noChangeShapeType="1"/>
          </p:cNvSpPr>
          <p:nvPr/>
        </p:nvSpPr>
        <p:spPr bwMode="auto">
          <a:xfrm>
            <a:off x="138113" y="1876425"/>
            <a:ext cx="0" cy="454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0" name="Line 66"/>
          <p:cNvSpPr>
            <a:spLocks noChangeShapeType="1"/>
          </p:cNvSpPr>
          <p:nvPr/>
        </p:nvSpPr>
        <p:spPr bwMode="auto">
          <a:xfrm>
            <a:off x="138113" y="6416675"/>
            <a:ext cx="193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1" name="Text Box 75"/>
          <p:cNvSpPr txBox="1">
            <a:spLocks noChangeArrowheads="1"/>
          </p:cNvSpPr>
          <p:nvPr/>
        </p:nvSpPr>
        <p:spPr bwMode="auto">
          <a:xfrm>
            <a:off x="5629275" y="1947863"/>
            <a:ext cx="1477963" cy="95726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27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 dirty="0">
                <a:latin typeface="Arial" charset="0"/>
              </a:rPr>
              <a:t> Архивная папка</a:t>
            </a:r>
          </a:p>
          <a:p>
            <a:pPr algn="ctr">
              <a:spcBef>
                <a:spcPct val="50000"/>
              </a:spcBef>
            </a:pPr>
            <a:r>
              <a:rPr lang="ru-RU" altLang="ru-RU" b="1" dirty="0">
                <a:latin typeface="Arial" charset="0"/>
              </a:rPr>
              <a:t>«Фронт-офис» </a:t>
            </a:r>
          </a:p>
          <a:p>
            <a:pPr algn="ctr">
              <a:spcBef>
                <a:spcPct val="50000"/>
              </a:spcBef>
            </a:pPr>
            <a:r>
              <a:rPr lang="ru-RU" altLang="ru-RU" b="1" dirty="0">
                <a:latin typeface="Arial" charset="0"/>
              </a:rPr>
              <a:t>на сетевом ресурсе</a:t>
            </a:r>
          </a:p>
        </p:txBody>
      </p:sp>
      <p:sp>
        <p:nvSpPr>
          <p:cNvPr id="13332" name="Text Box 76"/>
          <p:cNvSpPr txBox="1">
            <a:spLocks noChangeArrowheads="1"/>
          </p:cNvSpPr>
          <p:nvPr/>
        </p:nvSpPr>
        <p:spPr bwMode="auto">
          <a:xfrm>
            <a:off x="5597525" y="5537200"/>
            <a:ext cx="1535113" cy="9461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27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Хранилище распознанных документов по видам на сетевом ресурсе</a:t>
            </a:r>
          </a:p>
        </p:txBody>
      </p:sp>
      <p:sp>
        <p:nvSpPr>
          <p:cNvPr id="52259" name="Text Box 77"/>
          <p:cNvSpPr txBox="1">
            <a:spLocks noChangeArrowheads="1"/>
          </p:cNvSpPr>
          <p:nvPr/>
        </p:nvSpPr>
        <p:spPr bwMode="auto">
          <a:xfrm>
            <a:off x="5427663" y="3413125"/>
            <a:ext cx="1893887" cy="1008063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1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ru-RU" sz="11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</a:t>
            </a:r>
            <a:r>
              <a:rPr lang="en-US" sz="11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1C</a:t>
            </a:r>
            <a:r>
              <a:rPr lang="ru-RU" sz="11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:Документооборот»</a:t>
            </a:r>
          </a:p>
        </p:txBody>
      </p:sp>
      <p:sp>
        <p:nvSpPr>
          <p:cNvPr id="13334" name="Line 78"/>
          <p:cNvSpPr>
            <a:spLocks noChangeShapeType="1"/>
          </p:cNvSpPr>
          <p:nvPr/>
        </p:nvSpPr>
        <p:spPr bwMode="auto">
          <a:xfrm>
            <a:off x="138113" y="4319588"/>
            <a:ext cx="17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5" name="Line 79"/>
          <p:cNvSpPr>
            <a:spLocks noChangeShapeType="1"/>
          </p:cNvSpPr>
          <p:nvPr/>
        </p:nvSpPr>
        <p:spPr bwMode="auto">
          <a:xfrm>
            <a:off x="149225" y="4824413"/>
            <a:ext cx="165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6" name="Line 81"/>
          <p:cNvSpPr>
            <a:spLocks noChangeShapeType="1"/>
          </p:cNvSpPr>
          <p:nvPr/>
        </p:nvSpPr>
        <p:spPr bwMode="auto">
          <a:xfrm>
            <a:off x="138113" y="3813175"/>
            <a:ext cx="17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7" name="Line 83"/>
          <p:cNvSpPr>
            <a:spLocks noChangeShapeType="1"/>
          </p:cNvSpPr>
          <p:nvPr/>
        </p:nvSpPr>
        <p:spPr bwMode="auto">
          <a:xfrm>
            <a:off x="138113" y="2865438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8" name="Line 100"/>
          <p:cNvSpPr>
            <a:spLocks noChangeShapeType="1"/>
          </p:cNvSpPr>
          <p:nvPr/>
        </p:nvSpPr>
        <p:spPr bwMode="auto">
          <a:xfrm>
            <a:off x="3549650" y="1871663"/>
            <a:ext cx="665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9" name="Line 103"/>
          <p:cNvSpPr>
            <a:spLocks noChangeShapeType="1"/>
          </p:cNvSpPr>
          <p:nvPr/>
        </p:nvSpPr>
        <p:spPr bwMode="auto">
          <a:xfrm>
            <a:off x="3559175" y="4775200"/>
            <a:ext cx="650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0" name="Line 104"/>
          <p:cNvSpPr>
            <a:spLocks noChangeShapeType="1"/>
          </p:cNvSpPr>
          <p:nvPr/>
        </p:nvSpPr>
        <p:spPr bwMode="auto">
          <a:xfrm>
            <a:off x="3552825" y="4281488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1" name="Line 106"/>
          <p:cNvSpPr>
            <a:spLocks noChangeShapeType="1"/>
          </p:cNvSpPr>
          <p:nvPr/>
        </p:nvSpPr>
        <p:spPr bwMode="auto">
          <a:xfrm>
            <a:off x="4200525" y="1881188"/>
            <a:ext cx="4763" cy="459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2" name="AutoShape 108" descr="80%"/>
          <p:cNvSpPr>
            <a:spLocks noChangeArrowheads="1"/>
          </p:cNvSpPr>
          <p:nvPr/>
        </p:nvSpPr>
        <p:spPr bwMode="auto">
          <a:xfrm>
            <a:off x="4305300" y="1938338"/>
            <a:ext cx="1239838" cy="1031875"/>
          </a:xfrm>
          <a:prstGeom prst="rightArrow">
            <a:avLst>
              <a:gd name="adj1" fmla="val 50000"/>
              <a:gd name="adj2" fmla="val 32542"/>
            </a:avLst>
          </a:prstGeom>
          <a:pattFill prst="pct80">
            <a:fgClr>
              <a:srgbClr val="E3F1FF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altLang="ru-RU" sz="800" b="1">
                <a:latin typeface="Arial" charset="0"/>
              </a:rPr>
              <a:t>Сканирование первичных документов</a:t>
            </a:r>
          </a:p>
        </p:txBody>
      </p:sp>
      <p:sp>
        <p:nvSpPr>
          <p:cNvPr id="13343" name="AutoShape 111" descr="80%"/>
          <p:cNvSpPr>
            <a:spLocks noChangeArrowheads="1"/>
          </p:cNvSpPr>
          <p:nvPr/>
        </p:nvSpPr>
        <p:spPr bwMode="auto">
          <a:xfrm rot="10800000" flipH="1">
            <a:off x="7216775" y="2154238"/>
            <a:ext cx="1463675" cy="1008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1737 h 21600"/>
              <a:gd name="T20" fmla="*/ 2041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750" y="0"/>
                </a:moveTo>
                <a:lnTo>
                  <a:pt x="9900" y="6197"/>
                </a:lnTo>
                <a:lnTo>
                  <a:pt x="11090" y="6197"/>
                </a:lnTo>
                <a:lnTo>
                  <a:pt x="11090" y="11737"/>
                </a:lnTo>
                <a:lnTo>
                  <a:pt x="0" y="11737"/>
                </a:lnTo>
                <a:lnTo>
                  <a:pt x="0" y="21600"/>
                </a:lnTo>
                <a:lnTo>
                  <a:pt x="20410" y="21600"/>
                </a:lnTo>
                <a:lnTo>
                  <a:pt x="20410" y="6197"/>
                </a:lnTo>
                <a:lnTo>
                  <a:pt x="21600" y="6197"/>
                </a:lnTo>
                <a:lnTo>
                  <a:pt x="15750" y="0"/>
                </a:lnTo>
                <a:close/>
              </a:path>
            </a:pathLst>
          </a:custGeom>
          <a:pattFill prst="pct80">
            <a:fgClr>
              <a:srgbClr val="E3F1FF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ru-RU" altLang="ru-RU" sz="800" b="1">
              <a:latin typeface="Arial" charset="0"/>
            </a:endParaRPr>
          </a:p>
          <a:p>
            <a:pPr algn="ctr"/>
            <a:r>
              <a:rPr lang="ru-RU" altLang="ru-RU" sz="800" b="1">
                <a:latin typeface="Arial" charset="0"/>
              </a:rPr>
              <a:t>Импорт первичных документов</a:t>
            </a:r>
          </a:p>
          <a:p>
            <a:pPr algn="ctr"/>
            <a:endParaRPr lang="ru-RU" altLang="ru-RU" sz="800" b="1">
              <a:latin typeface="Arial" charset="0"/>
            </a:endParaRPr>
          </a:p>
          <a:p>
            <a:pPr algn="ctr"/>
            <a:endParaRPr lang="ru-RU" altLang="ru-RU" sz="800" b="1">
              <a:latin typeface="Arial" charset="0"/>
            </a:endParaRPr>
          </a:p>
        </p:txBody>
      </p:sp>
      <p:sp>
        <p:nvSpPr>
          <p:cNvPr id="13344" name="AutoShape 113" descr="80%"/>
          <p:cNvSpPr>
            <a:spLocks noChangeArrowheads="1"/>
          </p:cNvSpPr>
          <p:nvPr/>
        </p:nvSpPr>
        <p:spPr bwMode="auto">
          <a:xfrm rot="16200000" flipH="1">
            <a:off x="7071518" y="4844257"/>
            <a:ext cx="1560513" cy="1308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1542 h 21600"/>
              <a:gd name="T20" fmla="*/ 1980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97" y="0"/>
                </a:moveTo>
                <a:lnTo>
                  <a:pt x="8794" y="8294"/>
                </a:lnTo>
                <a:lnTo>
                  <a:pt x="10585" y="8294"/>
                </a:lnTo>
                <a:lnTo>
                  <a:pt x="10585" y="11542"/>
                </a:lnTo>
                <a:lnTo>
                  <a:pt x="0" y="11542"/>
                </a:lnTo>
                <a:lnTo>
                  <a:pt x="0" y="21600"/>
                </a:lnTo>
                <a:lnTo>
                  <a:pt x="19809" y="21600"/>
                </a:lnTo>
                <a:lnTo>
                  <a:pt x="19809" y="8294"/>
                </a:lnTo>
                <a:lnTo>
                  <a:pt x="21600" y="8294"/>
                </a:lnTo>
                <a:lnTo>
                  <a:pt x="15197" y="0"/>
                </a:lnTo>
                <a:close/>
              </a:path>
            </a:pathLst>
          </a:custGeom>
          <a:pattFill prst="pct80">
            <a:fgClr>
              <a:srgbClr val="E3F1FF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ru-RU" altLang="ru-RU" sz="800" b="1">
              <a:latin typeface="Arial" charset="0"/>
            </a:endParaRPr>
          </a:p>
          <a:p>
            <a:pPr algn="ctr"/>
            <a:r>
              <a:rPr lang="ru-RU" altLang="ru-RU" sz="800" b="1">
                <a:latin typeface="Arial" charset="0"/>
              </a:rPr>
              <a:t>Экспорт обработанных документов</a:t>
            </a:r>
          </a:p>
          <a:p>
            <a:pPr algn="ctr"/>
            <a:endParaRPr lang="ru-RU" altLang="ru-RU" sz="800" b="1">
              <a:latin typeface="Arial" charset="0"/>
            </a:endParaRPr>
          </a:p>
          <a:p>
            <a:pPr algn="ctr"/>
            <a:endParaRPr lang="ru-RU" altLang="ru-RU" sz="800" b="1">
              <a:latin typeface="Arial" charset="0"/>
            </a:endParaRPr>
          </a:p>
        </p:txBody>
      </p:sp>
      <p:sp>
        <p:nvSpPr>
          <p:cNvPr id="13345" name="AutoShape 114" descr="80%"/>
          <p:cNvSpPr>
            <a:spLocks noChangeArrowheads="1"/>
          </p:cNvSpPr>
          <p:nvPr/>
        </p:nvSpPr>
        <p:spPr bwMode="auto">
          <a:xfrm>
            <a:off x="5767388" y="4537075"/>
            <a:ext cx="1225550" cy="917575"/>
          </a:xfrm>
          <a:prstGeom prst="upArrow">
            <a:avLst>
              <a:gd name="adj1" fmla="val 48259"/>
              <a:gd name="adj2" fmla="val 34917"/>
            </a:avLst>
          </a:prstGeom>
          <a:pattFill prst="pct80">
            <a:fgClr>
              <a:srgbClr val="E3F1FF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altLang="ru-RU" sz="800" b="1">
                <a:latin typeface="Arial" charset="0"/>
              </a:rPr>
              <a:t>Загрузка документов по видам</a:t>
            </a:r>
          </a:p>
        </p:txBody>
      </p:sp>
      <p:sp>
        <p:nvSpPr>
          <p:cNvPr id="13346" name="AutoShape 115" descr="80%"/>
          <p:cNvSpPr>
            <a:spLocks noChangeArrowheads="1"/>
          </p:cNvSpPr>
          <p:nvPr/>
        </p:nvSpPr>
        <p:spPr bwMode="auto">
          <a:xfrm>
            <a:off x="4295775" y="3149600"/>
            <a:ext cx="1025525" cy="1584325"/>
          </a:xfrm>
          <a:prstGeom prst="leftArrow">
            <a:avLst>
              <a:gd name="adj1" fmla="val 50000"/>
              <a:gd name="adj2" fmla="val 25000"/>
            </a:avLst>
          </a:prstGeom>
          <a:pattFill prst="pct80">
            <a:fgClr>
              <a:srgbClr val="E3F1FF"/>
            </a:fgClr>
            <a:bgClr>
              <a:srgbClr val="FFFFFF"/>
            </a:bgClr>
          </a:patt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altLang="ru-RU" sz="800" b="1">
                <a:latin typeface="Arial" charset="0"/>
              </a:rPr>
              <a:t>Доступ к систематизиро-ванной первичной документации</a:t>
            </a:r>
          </a:p>
        </p:txBody>
      </p:sp>
      <p:sp>
        <p:nvSpPr>
          <p:cNvPr id="13347" name="AutoShape 118"/>
          <p:cNvSpPr>
            <a:spLocks/>
          </p:cNvSpPr>
          <p:nvPr/>
        </p:nvSpPr>
        <p:spPr bwMode="auto">
          <a:xfrm rot="5400000">
            <a:off x="7851775" y="1090613"/>
            <a:ext cx="134938" cy="1471612"/>
          </a:xfrm>
          <a:prstGeom prst="leftBrace">
            <a:avLst>
              <a:gd name="adj1" fmla="val 98455"/>
              <a:gd name="adj2" fmla="val 4531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ru-RU" altLang="ru-RU" sz="4800" b="1">
              <a:latin typeface="Arial" charset="0"/>
            </a:endParaRPr>
          </a:p>
        </p:txBody>
      </p:sp>
      <p:sp>
        <p:nvSpPr>
          <p:cNvPr id="13348" name="Line 119"/>
          <p:cNvSpPr>
            <a:spLocks noChangeShapeType="1"/>
          </p:cNvSpPr>
          <p:nvPr/>
        </p:nvSpPr>
        <p:spPr bwMode="auto">
          <a:xfrm flipH="1">
            <a:off x="3544888" y="1943100"/>
            <a:ext cx="665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9" name="Line 120"/>
          <p:cNvSpPr>
            <a:spLocks noChangeShapeType="1"/>
          </p:cNvSpPr>
          <p:nvPr/>
        </p:nvSpPr>
        <p:spPr bwMode="auto">
          <a:xfrm flipH="1">
            <a:off x="3544888" y="3381375"/>
            <a:ext cx="665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0" name="Line 122"/>
          <p:cNvSpPr>
            <a:spLocks noChangeShapeType="1"/>
          </p:cNvSpPr>
          <p:nvPr/>
        </p:nvSpPr>
        <p:spPr bwMode="auto">
          <a:xfrm flipH="1">
            <a:off x="3549650" y="4848225"/>
            <a:ext cx="66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1" name="Line 123"/>
          <p:cNvSpPr>
            <a:spLocks noChangeShapeType="1"/>
          </p:cNvSpPr>
          <p:nvPr/>
        </p:nvSpPr>
        <p:spPr bwMode="auto">
          <a:xfrm flipH="1">
            <a:off x="3544888" y="4352925"/>
            <a:ext cx="665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2" name="Line 128"/>
          <p:cNvSpPr>
            <a:spLocks noChangeShapeType="1"/>
          </p:cNvSpPr>
          <p:nvPr/>
        </p:nvSpPr>
        <p:spPr bwMode="auto">
          <a:xfrm>
            <a:off x="3544888" y="2354263"/>
            <a:ext cx="665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3" name="Line 129"/>
          <p:cNvSpPr>
            <a:spLocks noChangeShapeType="1"/>
          </p:cNvSpPr>
          <p:nvPr/>
        </p:nvSpPr>
        <p:spPr bwMode="auto">
          <a:xfrm flipH="1">
            <a:off x="3538538" y="2425700"/>
            <a:ext cx="671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4" name="Line 134"/>
          <p:cNvSpPr>
            <a:spLocks noChangeShapeType="1"/>
          </p:cNvSpPr>
          <p:nvPr/>
        </p:nvSpPr>
        <p:spPr bwMode="auto">
          <a:xfrm flipH="1">
            <a:off x="3549650" y="2892425"/>
            <a:ext cx="6604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5" name="Line 137"/>
          <p:cNvSpPr>
            <a:spLocks noChangeShapeType="1"/>
          </p:cNvSpPr>
          <p:nvPr/>
        </p:nvSpPr>
        <p:spPr bwMode="auto">
          <a:xfrm>
            <a:off x="3544888" y="3778250"/>
            <a:ext cx="665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6" name="Line 138"/>
          <p:cNvSpPr>
            <a:spLocks noChangeShapeType="1"/>
          </p:cNvSpPr>
          <p:nvPr/>
        </p:nvSpPr>
        <p:spPr bwMode="auto">
          <a:xfrm flipH="1">
            <a:off x="3544888" y="3851275"/>
            <a:ext cx="665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7" name="Text Box 141"/>
          <p:cNvSpPr txBox="1">
            <a:spLocks noChangeArrowheads="1"/>
          </p:cNvSpPr>
          <p:nvPr/>
        </p:nvSpPr>
        <p:spPr bwMode="auto">
          <a:xfrm>
            <a:off x="347663" y="5192713"/>
            <a:ext cx="3175000" cy="312737"/>
          </a:xfrm>
          <a:prstGeom prst="rect">
            <a:avLst/>
          </a:prstGeom>
          <a:solidFill>
            <a:srgbClr val="EEE2DA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200">
                <a:latin typeface="Arial" charset="0"/>
              </a:rPr>
              <a:t>Фронт-офис Екатеринбург</a:t>
            </a:r>
          </a:p>
        </p:txBody>
      </p:sp>
      <p:sp>
        <p:nvSpPr>
          <p:cNvPr id="13358" name="Line 142"/>
          <p:cNvSpPr>
            <a:spLocks noChangeShapeType="1"/>
          </p:cNvSpPr>
          <p:nvPr/>
        </p:nvSpPr>
        <p:spPr bwMode="auto">
          <a:xfrm>
            <a:off x="149225" y="5351463"/>
            <a:ext cx="174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9" name="Line 145"/>
          <p:cNvSpPr>
            <a:spLocks noChangeShapeType="1"/>
          </p:cNvSpPr>
          <p:nvPr/>
        </p:nvSpPr>
        <p:spPr bwMode="auto">
          <a:xfrm>
            <a:off x="3551238" y="5284788"/>
            <a:ext cx="658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0" name="Line 146"/>
          <p:cNvSpPr>
            <a:spLocks noChangeShapeType="1"/>
          </p:cNvSpPr>
          <p:nvPr/>
        </p:nvSpPr>
        <p:spPr bwMode="auto">
          <a:xfrm flipH="1">
            <a:off x="3544888" y="5356225"/>
            <a:ext cx="665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1" name="Text Box 147"/>
          <p:cNvSpPr txBox="1">
            <a:spLocks noChangeArrowheads="1"/>
          </p:cNvSpPr>
          <p:nvPr/>
        </p:nvSpPr>
        <p:spPr bwMode="auto">
          <a:xfrm>
            <a:off x="355600" y="5745163"/>
            <a:ext cx="3178175" cy="312737"/>
          </a:xfrm>
          <a:prstGeom prst="rect">
            <a:avLst/>
          </a:prstGeom>
          <a:solidFill>
            <a:srgbClr val="EEE2DA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200">
                <a:latin typeface="Arial" charset="0"/>
              </a:rPr>
              <a:t>Фронт-офис Сыктывкар</a:t>
            </a:r>
          </a:p>
        </p:txBody>
      </p:sp>
      <p:sp>
        <p:nvSpPr>
          <p:cNvPr id="13362" name="Line 148"/>
          <p:cNvSpPr>
            <a:spLocks noChangeShapeType="1"/>
          </p:cNvSpPr>
          <p:nvPr/>
        </p:nvSpPr>
        <p:spPr bwMode="auto">
          <a:xfrm>
            <a:off x="138113" y="5894388"/>
            <a:ext cx="188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3" name="Line 151"/>
          <p:cNvSpPr>
            <a:spLocks noChangeShapeType="1"/>
          </p:cNvSpPr>
          <p:nvPr/>
        </p:nvSpPr>
        <p:spPr bwMode="auto">
          <a:xfrm>
            <a:off x="3560763" y="5859463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4" name="Line 152"/>
          <p:cNvSpPr>
            <a:spLocks noChangeShapeType="1"/>
          </p:cNvSpPr>
          <p:nvPr/>
        </p:nvSpPr>
        <p:spPr bwMode="auto">
          <a:xfrm flipH="1">
            <a:off x="3560763" y="5930900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65" name="Picture 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451225"/>
            <a:ext cx="422275" cy="24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66" name="Line 92"/>
          <p:cNvSpPr>
            <a:spLocks noChangeShapeType="1"/>
          </p:cNvSpPr>
          <p:nvPr/>
        </p:nvSpPr>
        <p:spPr bwMode="auto">
          <a:xfrm>
            <a:off x="147638" y="160655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7" name="Line 94"/>
          <p:cNvSpPr>
            <a:spLocks noChangeShapeType="1"/>
          </p:cNvSpPr>
          <p:nvPr/>
        </p:nvSpPr>
        <p:spPr bwMode="auto">
          <a:xfrm flipV="1">
            <a:off x="1939925" y="1600200"/>
            <a:ext cx="2276475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8" name="Line 95"/>
          <p:cNvSpPr>
            <a:spLocks noChangeShapeType="1"/>
          </p:cNvSpPr>
          <p:nvPr/>
        </p:nvSpPr>
        <p:spPr bwMode="auto">
          <a:xfrm flipH="1">
            <a:off x="138113" y="1604963"/>
            <a:ext cx="4762" cy="327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9" name="Line 96"/>
          <p:cNvSpPr>
            <a:spLocks noChangeShapeType="1"/>
          </p:cNvSpPr>
          <p:nvPr/>
        </p:nvSpPr>
        <p:spPr bwMode="auto">
          <a:xfrm flipH="1">
            <a:off x="4208463" y="1600200"/>
            <a:ext cx="4762" cy="3032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 Box 64"/>
          <p:cNvSpPr txBox="1">
            <a:spLocks noChangeArrowheads="1"/>
          </p:cNvSpPr>
          <p:nvPr/>
        </p:nvSpPr>
        <p:spPr bwMode="auto">
          <a:xfrm>
            <a:off x="2289175" y="1552575"/>
            <a:ext cx="295275" cy="873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lang="ru-RU" sz="1200" dirty="0">
              <a:latin typeface="Arial" charset="0"/>
            </a:endParaRPr>
          </a:p>
        </p:txBody>
      </p:sp>
      <p:sp>
        <p:nvSpPr>
          <p:cNvPr id="3" name="Text Box 64"/>
          <p:cNvSpPr txBox="1">
            <a:spLocks noChangeArrowheads="1"/>
          </p:cNvSpPr>
          <p:nvPr/>
        </p:nvSpPr>
        <p:spPr bwMode="auto">
          <a:xfrm>
            <a:off x="2693988" y="1550988"/>
            <a:ext cx="295275" cy="873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lang="ru-RU" sz="1200" dirty="0">
              <a:latin typeface="Arial" charset="0"/>
            </a:endParaRPr>
          </a:p>
        </p:txBody>
      </p:sp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3103563" y="1549400"/>
            <a:ext cx="295275" cy="873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lang="ru-RU" sz="1200" dirty="0">
              <a:latin typeface="Arial" charset="0"/>
            </a:endParaRPr>
          </a:p>
        </p:txBody>
      </p:sp>
      <p:pic>
        <p:nvPicPr>
          <p:cNvPr id="13373" name="Picture 1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3267075"/>
            <a:ext cx="374650" cy="37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74" name="Line 128"/>
          <p:cNvSpPr>
            <a:spLocks noChangeShapeType="1"/>
          </p:cNvSpPr>
          <p:nvPr/>
        </p:nvSpPr>
        <p:spPr bwMode="auto">
          <a:xfrm>
            <a:off x="3554413" y="282257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5" name="Line 83"/>
          <p:cNvSpPr>
            <a:spLocks noChangeShapeType="1"/>
          </p:cNvSpPr>
          <p:nvPr/>
        </p:nvSpPr>
        <p:spPr bwMode="auto">
          <a:xfrm>
            <a:off x="147638" y="3344863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6" name="Line 83"/>
          <p:cNvSpPr>
            <a:spLocks noChangeShapeType="1"/>
          </p:cNvSpPr>
          <p:nvPr/>
        </p:nvSpPr>
        <p:spPr bwMode="auto">
          <a:xfrm>
            <a:off x="139700" y="2386013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7" name="Line 128"/>
          <p:cNvSpPr>
            <a:spLocks noChangeShapeType="1"/>
          </p:cNvSpPr>
          <p:nvPr/>
        </p:nvSpPr>
        <p:spPr bwMode="auto">
          <a:xfrm>
            <a:off x="3548063" y="3308350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8" name="Line 83"/>
          <p:cNvSpPr>
            <a:spLocks noChangeShapeType="1"/>
          </p:cNvSpPr>
          <p:nvPr/>
        </p:nvSpPr>
        <p:spPr bwMode="auto">
          <a:xfrm>
            <a:off x="133350" y="1876425"/>
            <a:ext cx="195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9" name="Line 151"/>
          <p:cNvSpPr>
            <a:spLocks noChangeShapeType="1"/>
          </p:cNvSpPr>
          <p:nvPr/>
        </p:nvSpPr>
        <p:spPr bwMode="auto">
          <a:xfrm>
            <a:off x="3562350" y="64008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80" name="Line 152"/>
          <p:cNvSpPr>
            <a:spLocks noChangeShapeType="1"/>
          </p:cNvSpPr>
          <p:nvPr/>
        </p:nvSpPr>
        <p:spPr bwMode="auto">
          <a:xfrm flipH="1">
            <a:off x="3562350" y="6472238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244475" y="920750"/>
            <a:ext cx="6391275" cy="704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2941"/>
                  <a:invGamma/>
                </a:schemeClr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52413"/>
            <a:ext cx="55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17638" y="327025"/>
            <a:ext cx="6715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333399"/>
                </a:solidFill>
                <a:latin typeface="Arial" charset="0"/>
              </a:rPr>
              <a:t>ООО «УФС»</a:t>
            </a:r>
          </a:p>
        </p:txBody>
      </p:sp>
      <p:sp>
        <p:nvSpPr>
          <p:cNvPr id="58373" name="Rectangle 24"/>
          <p:cNvSpPr>
            <a:spLocks noChangeArrowheads="1"/>
          </p:cNvSpPr>
          <p:nvPr/>
        </p:nvSpPr>
        <p:spPr bwMode="auto">
          <a:xfrm>
            <a:off x="2760663" y="315913"/>
            <a:ext cx="61452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ru-RU" sz="1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ООО «Учетно-финансовый сервис»</a:t>
            </a:r>
            <a:r>
              <a:rPr lang="ru-RU" sz="1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charset="0"/>
              </a:rPr>
            </a:b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374" name="Rectangle 2"/>
          <p:cNvSpPr>
            <a:spLocks noChangeArrowheads="1"/>
          </p:cNvSpPr>
          <p:nvPr/>
        </p:nvSpPr>
        <p:spPr bwMode="auto">
          <a:xfrm>
            <a:off x="209550" y="1038225"/>
            <a:ext cx="62753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«Документооборот УФС»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973138" y="1774825"/>
            <a:ext cx="7485062" cy="3046413"/>
          </a:xfrm>
          <a:prstGeom prst="rect">
            <a:avLst/>
          </a:prstGeom>
          <a:solidFill>
            <a:schemeClr val="bg1"/>
          </a:solidFill>
          <a:ln w="635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График ввода АСКЭД по обслуживаемым компаниям</a:t>
            </a:r>
          </a:p>
          <a:p>
            <a:pPr algn="ctr">
              <a:defRPr/>
            </a:pP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01800" y="2168525"/>
          <a:ext cx="6096000" cy="2519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7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Месяц</a:t>
                      </a:r>
                      <a:r>
                        <a:rPr lang="ru-RU" sz="1400" baseline="0" dirty="0" smtClean="0">
                          <a:latin typeface="+mj-lt"/>
                        </a:rPr>
                        <a:t> ввода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Компании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T="45714" marB="45714"/>
                </a:tc>
              </a:tr>
              <a:tr h="5180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09.2011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УФС,</a:t>
                      </a:r>
                      <a:r>
                        <a:rPr lang="ru-RU" sz="1400" baseline="0" dirty="0" smtClean="0">
                          <a:latin typeface="+mj-lt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Юнис</a:t>
                      </a: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 marT="45714" marB="45714"/>
                </a:tc>
              </a:tr>
              <a:tr h="5180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03.2012-05.2012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КЭС, КЭС-Энергосбыт, УК ЭСС, ЕЭС-Гарант, ОЛК, ОЛК-энергетика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T="45714" marB="45714"/>
                </a:tc>
              </a:tr>
              <a:tr h="3707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05.2012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Оренбургская ТГК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T="45714" marB="45714"/>
                </a:tc>
              </a:tr>
              <a:tr h="3707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01</a:t>
                      </a:r>
                      <a:r>
                        <a:rPr lang="ru-RU" sz="1400" dirty="0" smtClean="0">
                          <a:latin typeface="+mj-lt"/>
                        </a:rPr>
                        <a:t>.201</a:t>
                      </a:r>
                      <a:r>
                        <a:rPr lang="en-US" sz="1400" dirty="0" smtClean="0">
                          <a:latin typeface="+mj-lt"/>
                        </a:rPr>
                        <a:t>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+mj-lt"/>
                        </a:rPr>
                        <a:t>ТГК-7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T="45714" marB="45714"/>
                </a:tc>
              </a:tr>
              <a:tr h="3707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05.2013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ТГК-5,</a:t>
                      </a:r>
                      <a:r>
                        <a:rPr lang="ru-RU" sz="1400" baseline="0" dirty="0" smtClean="0">
                          <a:latin typeface="+mj-lt"/>
                        </a:rPr>
                        <a:t> ТГК-9</a:t>
                      </a:r>
                    </a:p>
                  </a:txBody>
                  <a:tcPr marT="45714" marB="45714"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244475" y="920750"/>
            <a:ext cx="6391275" cy="704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2941"/>
                  <a:invGamma/>
                </a:schemeClr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52413"/>
            <a:ext cx="55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417638" y="327025"/>
            <a:ext cx="6715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333399"/>
                </a:solidFill>
                <a:latin typeface="Arial" charset="0"/>
              </a:rPr>
              <a:t>ООО «УФС»</a:t>
            </a:r>
          </a:p>
        </p:txBody>
      </p:sp>
      <p:sp>
        <p:nvSpPr>
          <p:cNvPr id="58373" name="Rectangle 24"/>
          <p:cNvSpPr>
            <a:spLocks noChangeArrowheads="1"/>
          </p:cNvSpPr>
          <p:nvPr/>
        </p:nvSpPr>
        <p:spPr bwMode="auto">
          <a:xfrm>
            <a:off x="2760663" y="315913"/>
            <a:ext cx="61452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ru-RU" sz="1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ООО «Учетно-финансовый сервис»</a:t>
            </a:r>
            <a:r>
              <a:rPr lang="ru-RU" sz="1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charset="0"/>
              </a:rPr>
            </a:b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374" name="Rectangle 2"/>
          <p:cNvSpPr>
            <a:spLocks noChangeArrowheads="1"/>
          </p:cNvSpPr>
          <p:nvPr/>
        </p:nvSpPr>
        <p:spPr bwMode="auto">
          <a:xfrm>
            <a:off x="209550" y="1038225"/>
            <a:ext cx="62753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«Документооборот УФС»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952500" y="1762125"/>
            <a:ext cx="7505700" cy="3292475"/>
          </a:xfrm>
          <a:prstGeom prst="rect">
            <a:avLst/>
          </a:prstGeom>
          <a:solidFill>
            <a:schemeClr val="bg1"/>
          </a:solidFill>
          <a:ln w="635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ТЕХНИЧЕСКИЙ ПАСПОРТ ПРОЕКТА</a:t>
            </a:r>
          </a:p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Информационная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СЭД: «1С:Документооборот» (клиент- </a:t>
            </a:r>
          </a:p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серверный вариант)</a:t>
            </a:r>
            <a:r>
              <a:rPr lang="ru-RU" sz="1600" dirty="0"/>
              <a:t> </a:t>
            </a:r>
          </a:p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Информационная система распознавания: 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Abbyy FlexiCapure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10 </a:t>
            </a:r>
          </a:p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(распределенный вариант)</a:t>
            </a:r>
          </a:p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Типы документов: учетно-финансовые, расчетные, кадровые, </a:t>
            </a:r>
          </a:p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договоры, внутренняя корреспонденция</a:t>
            </a:r>
          </a:p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Количество видов автоматически распознаваемых документов: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Количество видов импортируемых документов из СЭД в учетные системы: 2</a:t>
            </a:r>
          </a:p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Количество пользователей: свыше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</a:t>
            </a: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Количество документов на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31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.08.2013: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0000</a:t>
            </a: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244475" y="920750"/>
            <a:ext cx="6391275" cy="704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2941"/>
                  <a:invGamma/>
                </a:schemeClr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52413"/>
            <a:ext cx="55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17638" y="327025"/>
            <a:ext cx="6715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333399"/>
                </a:solidFill>
                <a:latin typeface="Arial" charset="0"/>
              </a:rPr>
              <a:t>ООО «УФС»</a:t>
            </a:r>
          </a:p>
        </p:txBody>
      </p:sp>
      <p:sp>
        <p:nvSpPr>
          <p:cNvPr id="58373" name="Rectangle 24"/>
          <p:cNvSpPr>
            <a:spLocks noChangeArrowheads="1"/>
          </p:cNvSpPr>
          <p:nvPr/>
        </p:nvSpPr>
        <p:spPr bwMode="auto">
          <a:xfrm>
            <a:off x="2760663" y="315913"/>
            <a:ext cx="61452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ru-RU" sz="1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ООО «Учетно-финансовый сервис»</a:t>
            </a:r>
            <a:r>
              <a:rPr lang="ru-RU" sz="1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charset="0"/>
              </a:rPr>
            </a:b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374" name="Rectangle 2"/>
          <p:cNvSpPr>
            <a:spLocks noChangeArrowheads="1"/>
          </p:cNvSpPr>
          <p:nvPr/>
        </p:nvSpPr>
        <p:spPr bwMode="auto">
          <a:xfrm>
            <a:off x="209550" y="1038225"/>
            <a:ext cx="62753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«Документооборот УФС»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275" y="1724025"/>
            <a:ext cx="7908925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Нормирование трудозатрат на заполнение электронного архива</a:t>
            </a:r>
            <a:endParaRPr lang="ru-RU" sz="16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07975" y="2224088"/>
          <a:ext cx="8597900" cy="2112963"/>
        </p:xfrm>
        <a:graphic>
          <a:graphicData uri="http://schemas.openxmlformats.org/drawingml/2006/table">
            <a:tbl>
              <a:tblPr/>
              <a:tblGrid>
                <a:gridCol w="1719263"/>
                <a:gridCol w="1719262"/>
                <a:gridCol w="1720850"/>
                <a:gridCol w="1719263"/>
                <a:gridCol w="1719262"/>
              </a:tblGrid>
              <a:tr h="1371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Способ обработки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Время подготовки и сканирования одного документа,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Время заполнения основных реквизитов карточки  документа,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Время заполнения реквизитов архива карточки документа,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ручной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верификация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244475" y="920750"/>
            <a:ext cx="6391275" cy="704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2941"/>
                  <a:invGamma/>
                </a:schemeClr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52413"/>
            <a:ext cx="55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417638" y="327025"/>
            <a:ext cx="6715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333399"/>
                </a:solidFill>
                <a:latin typeface="Arial" charset="0"/>
              </a:rPr>
              <a:t>ООО «УФС»</a:t>
            </a:r>
          </a:p>
        </p:txBody>
      </p:sp>
      <p:sp>
        <p:nvSpPr>
          <p:cNvPr id="58373" name="Rectangle 24"/>
          <p:cNvSpPr>
            <a:spLocks noChangeArrowheads="1"/>
          </p:cNvSpPr>
          <p:nvPr/>
        </p:nvSpPr>
        <p:spPr bwMode="auto">
          <a:xfrm>
            <a:off x="2760663" y="315913"/>
            <a:ext cx="61452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ru-RU" sz="1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ООО «Учетно-финансовый сервис»</a:t>
            </a:r>
            <a:r>
              <a:rPr lang="ru-RU" sz="1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charset="0"/>
              </a:rPr>
            </a:b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374" name="Rectangle 2"/>
          <p:cNvSpPr>
            <a:spLocks noChangeArrowheads="1"/>
          </p:cNvSpPr>
          <p:nvPr/>
        </p:nvSpPr>
        <p:spPr bwMode="auto">
          <a:xfrm>
            <a:off x="209550" y="1038225"/>
            <a:ext cx="62753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«Документооборот УФС»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525" y="1731963"/>
            <a:ext cx="8194675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Нормирование трудозатрат на подготовку комплекта документов по встречной проверке</a:t>
            </a:r>
            <a:r>
              <a:rPr lang="en-US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квартал</a:t>
            </a:r>
            <a:endParaRPr lang="ru-RU" sz="1600" dirty="0"/>
          </a:p>
        </p:txBody>
      </p:sp>
      <p:graphicFrame>
        <p:nvGraphicFramePr>
          <p:cNvPr id="1026" name="Диаграмма 12"/>
          <p:cNvGraphicFramePr>
            <a:graphicFrameLocks/>
          </p:cNvGraphicFramePr>
          <p:nvPr/>
        </p:nvGraphicFramePr>
        <p:xfrm>
          <a:off x="234950" y="2241550"/>
          <a:ext cx="8758238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5" imgW="8760711" imgH="4170025" progId="Excel.Chart.8">
                  <p:embed/>
                </p:oleObj>
              </mc:Choice>
              <mc:Fallback>
                <p:oleObj r:id="rId5" imgW="8760711" imgH="4170025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2241550"/>
                        <a:ext cx="8758238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52413"/>
            <a:ext cx="55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417638" y="327025"/>
            <a:ext cx="6715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333399"/>
                </a:solidFill>
                <a:latin typeface="Arial" charset="0"/>
              </a:rPr>
              <a:t>ООО «УФС»</a:t>
            </a:r>
          </a:p>
        </p:txBody>
      </p:sp>
      <p:sp>
        <p:nvSpPr>
          <p:cNvPr id="60421" name="Rectangle 24"/>
          <p:cNvSpPr>
            <a:spLocks noChangeArrowheads="1"/>
          </p:cNvSpPr>
          <p:nvPr/>
        </p:nvSpPr>
        <p:spPr bwMode="auto">
          <a:xfrm>
            <a:off x="2760663" y="315913"/>
            <a:ext cx="61452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ru-RU" sz="1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ООО «Учетно-финансовый сервис»</a:t>
            </a:r>
            <a:r>
              <a:rPr lang="ru-RU" sz="1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charset="0"/>
              </a:rPr>
            </a:b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998538" y="2566988"/>
            <a:ext cx="7169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  <a:p>
            <a:pPr lvl="1" algn="ctr">
              <a:defRPr/>
            </a:pPr>
            <a:endParaRPr lang="ru-RU" sz="2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>
              <a:defRPr/>
            </a:pPr>
            <a:r>
              <a:rPr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Капралов Дмитрий Викторович</a:t>
            </a:r>
          </a:p>
          <a:p>
            <a:pPr lvl="1" algn="ctr">
              <a:defRPr/>
            </a:pPr>
            <a:endParaRPr lang="ru-RU" sz="1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>
              <a:defRPr/>
            </a:pPr>
            <a:r>
              <a:rPr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Начальник информационно-аналитического управления ООО «УФС»</a:t>
            </a:r>
          </a:p>
          <a:p>
            <a:pPr lvl="1" algn="ctr">
              <a:defRPr/>
            </a:pPr>
            <a:endParaRPr lang="ru-RU" b="1" dirty="0"/>
          </a:p>
          <a:p>
            <a:pPr lvl="1" algn="ctr">
              <a:defRPr/>
            </a:pPr>
            <a:r>
              <a:rPr lang="ru-RU" sz="1100" b="1" dirty="0"/>
              <a:t>Красногогорский р-н, 26 км автодороги «Балтия», комплекс ООО «ВегаЛайн», стр. 3 </a:t>
            </a:r>
          </a:p>
          <a:p>
            <a:pPr lvl="1" algn="ctr">
              <a:defRPr/>
            </a:pPr>
            <a:r>
              <a:rPr lang="en-US" sz="1100" b="1" dirty="0"/>
              <a:t>+7(495) 980-59-00</a:t>
            </a:r>
            <a:endParaRPr lang="ru-RU" sz="11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4249738"/>
            <a:ext cx="46624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38225"/>
            <a:ext cx="7361238" cy="357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компании «КЭС-Холдинг»</a:t>
            </a:r>
          </a:p>
        </p:txBody>
      </p:sp>
      <p:sp>
        <p:nvSpPr>
          <p:cNvPr id="4101" name="Rectangle 2"/>
          <p:cNvSpPr txBox="1">
            <a:spLocks noChangeArrowheads="1"/>
          </p:cNvSpPr>
          <p:nvPr/>
        </p:nvSpPr>
        <p:spPr bwMode="auto">
          <a:xfrm>
            <a:off x="1219200" y="1549400"/>
            <a:ext cx="76263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000066"/>
                </a:solidFill>
              </a:rPr>
              <a:t> 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Компания создана в декабре 2002 года для реализации стратегических инвестиционных программ в российской электроэнергетике.</a:t>
            </a:r>
          </a:p>
          <a:p>
            <a:pPr>
              <a:lnSpc>
                <a:spcPct val="80000"/>
              </a:lnSpc>
              <a:defRPr/>
            </a:pP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Компания занимает 5 место по установленной мощности среди электроэнергетических компаний РФ и является  крупнейшим в России производителем тепловой энергии.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Стратегические направления деятельности компании: производство электроэнергии; развитие генерирующих мощностей; </a:t>
            </a:r>
            <a:r>
              <a:rPr lang="ru-RU" sz="1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энерготрейдинг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розничные продажи электричества, тепла.</a:t>
            </a:r>
            <a:endParaRPr lang="en-US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Компания управляет</a:t>
            </a:r>
            <a:r>
              <a:rPr lang="en-US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пятью генерирующими 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компаниями — ТГК-5, ТГК-6, ТГК-9, </a:t>
            </a:r>
            <a:r>
              <a:rPr lang="ru-RU" sz="1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ВоТГК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Оренбургская ТГК. </a:t>
            </a:r>
            <a:endParaRPr lang="en-US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52413"/>
            <a:ext cx="55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1417638" y="327025"/>
            <a:ext cx="6715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333399"/>
                </a:solidFill>
                <a:latin typeface="Arial" charset="0"/>
              </a:rPr>
              <a:t>ООО «УФС»</a:t>
            </a:r>
          </a:p>
        </p:txBody>
      </p:sp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2760663" y="315913"/>
            <a:ext cx="61452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ru-RU" sz="1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ООО «Учетно-финансовый сервис»</a:t>
            </a:r>
            <a:r>
              <a:rPr lang="ru-RU" sz="1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charset="0"/>
              </a:rPr>
            </a:b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550" y="1038225"/>
            <a:ext cx="7361238" cy="357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компании «КЭС-Холдинг»</a:t>
            </a:r>
          </a:p>
        </p:txBody>
      </p:sp>
      <p:sp>
        <p:nvSpPr>
          <p:cNvPr id="4101" name="Rectangle 2"/>
          <p:cNvSpPr txBox="1">
            <a:spLocks noChangeArrowheads="1"/>
          </p:cNvSpPr>
          <p:nvPr/>
        </p:nvSpPr>
        <p:spPr bwMode="auto">
          <a:xfrm>
            <a:off x="790575" y="1473200"/>
            <a:ext cx="8093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1600" b="1">
                <a:solidFill>
                  <a:srgbClr val="000066"/>
                </a:solidFill>
              </a:rPr>
              <a:t> </a:t>
            </a:r>
            <a:r>
              <a:rPr lang="ru-RU" sz="1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Компания занимает 4-е место</a:t>
            </a:r>
            <a:r>
              <a:rPr lang="en-US" sz="1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версии </a:t>
            </a:r>
            <a:r>
              <a:rPr lang="en-US" sz="1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Forbes </a:t>
            </a:r>
            <a:r>
              <a:rPr lang="ru-RU" sz="1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рейтинге крупнейших непубличных компаний России </a:t>
            </a:r>
            <a:r>
              <a:rPr lang="en-US" sz="1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- 2012</a:t>
            </a:r>
            <a:endParaRPr lang="ru-RU" sz="16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52413"/>
            <a:ext cx="55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1417638" y="327025"/>
            <a:ext cx="6715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333399"/>
                </a:solidFill>
                <a:latin typeface="Arial" charset="0"/>
              </a:rPr>
              <a:t>ООО «УФС»</a:t>
            </a:r>
          </a:p>
        </p:txBody>
      </p:sp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2760663" y="315913"/>
            <a:ext cx="61452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ru-RU" sz="1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ООО «Учетно-финансовый сервис»</a:t>
            </a:r>
            <a:r>
              <a:rPr lang="ru-RU" sz="1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charset="0"/>
              </a:rPr>
            </a:b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547938"/>
            <a:ext cx="366077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119313"/>
            <a:ext cx="1023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190875"/>
            <a:ext cx="4795837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Line 11"/>
          <p:cNvSpPr>
            <a:spLocks noChangeShapeType="1"/>
          </p:cNvSpPr>
          <p:nvPr/>
        </p:nvSpPr>
        <p:spPr bwMode="auto">
          <a:xfrm flipV="1">
            <a:off x="209550" y="2476500"/>
            <a:ext cx="3686175" cy="0"/>
          </a:xfrm>
          <a:prstGeom prst="line">
            <a:avLst/>
          </a:prstGeom>
          <a:noFill/>
          <a:ln w="158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171450" y="2047875"/>
            <a:ext cx="3771900" cy="4657725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4048125" y="3209925"/>
            <a:ext cx="4886325" cy="3495675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8732838" y="6289675"/>
            <a:ext cx="411162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fld id="{1F6EB8C9-3BBD-4C32-A2D4-0B9ABD61961C}" type="slidenum">
              <a:rPr lang="ru-RU" sz="1400" b="1">
                <a:solidFill>
                  <a:srgbClr val="333399"/>
                </a:solidFill>
                <a:latin typeface="+mn-lt"/>
              </a:rPr>
              <a:pPr>
                <a:defRPr/>
              </a:pPr>
              <a:t>4</a:t>
            </a:fld>
            <a:endParaRPr lang="ru-RU" sz="1400" b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5128" name="Rectangle 2"/>
          <p:cNvSpPr txBox="1">
            <a:spLocks noChangeArrowheads="1"/>
          </p:cNvSpPr>
          <p:nvPr/>
        </p:nvSpPr>
        <p:spPr bwMode="auto">
          <a:xfrm>
            <a:off x="1223963" y="1757363"/>
            <a:ext cx="76517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0066"/>
                </a:solidFill>
              </a:rPr>
              <a:t>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«Учетно-финансовый сервис» является поддерживающей компанией КЭС-Холдинга в сфере бухгалтерских услуг и налогового учета.</a:t>
            </a:r>
          </a:p>
          <a:p>
            <a:pPr>
              <a:lnSpc>
                <a:spcPct val="80000"/>
              </a:lnSpc>
              <a:defRPr/>
            </a:pPr>
            <a:endParaRPr lang="ru-RU" sz="2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Филиалы ООО «УФС» функционируют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15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регионах РФ. Численность сотрудников порядка </a:t>
            </a: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00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человек.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ru-RU" sz="2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3884613"/>
            <a:ext cx="536098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52413"/>
            <a:ext cx="55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1417638" y="327025"/>
            <a:ext cx="6715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333399"/>
                </a:solidFill>
                <a:latin typeface="Arial" charset="0"/>
              </a:rPr>
              <a:t>ООО «УФС»</a:t>
            </a:r>
          </a:p>
        </p:txBody>
      </p:sp>
      <p:sp>
        <p:nvSpPr>
          <p:cNvPr id="5135" name="Rectangle 24"/>
          <p:cNvSpPr>
            <a:spLocks noChangeArrowheads="1"/>
          </p:cNvSpPr>
          <p:nvPr/>
        </p:nvSpPr>
        <p:spPr bwMode="auto">
          <a:xfrm>
            <a:off x="2760663" y="315913"/>
            <a:ext cx="61452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ru-RU" sz="1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ООО «Учетно-финансовый сервис»</a:t>
            </a:r>
            <a:r>
              <a:rPr lang="ru-RU" sz="1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charset="0"/>
              </a:rPr>
            </a:b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37" name="Rectangle 2"/>
          <p:cNvSpPr>
            <a:spLocks noChangeArrowheads="1"/>
          </p:cNvSpPr>
          <p:nvPr/>
        </p:nvSpPr>
        <p:spPr bwMode="auto">
          <a:xfrm>
            <a:off x="209550" y="1038225"/>
            <a:ext cx="73612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 компании «УФС»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0" name="AutoShape 38"/>
          <p:cNvSpPr>
            <a:spLocks noChangeArrowheads="1"/>
          </p:cNvSpPr>
          <p:nvPr/>
        </p:nvSpPr>
        <p:spPr bwMode="auto">
          <a:xfrm>
            <a:off x="333375" y="1895475"/>
            <a:ext cx="2495550" cy="1276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2941"/>
                  <a:invGamma/>
                </a:schemeClr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52413"/>
            <a:ext cx="55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1417638" y="327025"/>
            <a:ext cx="6715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333399"/>
                </a:solidFill>
                <a:latin typeface="Arial" charset="0"/>
              </a:rPr>
              <a:t>ООО «УФС»</a:t>
            </a:r>
          </a:p>
        </p:txBody>
      </p:sp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r="5479"/>
          <a:stretch>
            <a:fillRect/>
          </a:stretch>
        </p:blipFill>
        <p:spPr bwMode="auto">
          <a:xfrm>
            <a:off x="223838" y="4005263"/>
            <a:ext cx="49339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Rectangle 2"/>
          <p:cNvSpPr>
            <a:spLocks noChangeArrowheads="1"/>
          </p:cNvSpPr>
          <p:nvPr/>
        </p:nvSpPr>
        <p:spPr bwMode="auto">
          <a:xfrm>
            <a:off x="430213" y="2032000"/>
            <a:ext cx="23320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Унификация</a:t>
            </a:r>
            <a:b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учета</a:t>
            </a:r>
            <a:endParaRPr lang="ru-RU" sz="2400" b="1" dirty="0">
              <a:solidFill>
                <a:srgbClr val="333399"/>
              </a:solidFill>
            </a:endParaRPr>
          </a:p>
        </p:txBody>
      </p:sp>
      <p:sp>
        <p:nvSpPr>
          <p:cNvPr id="44045" name="Rectangle 24"/>
          <p:cNvSpPr>
            <a:spLocks noChangeArrowheads="1"/>
          </p:cNvSpPr>
          <p:nvPr/>
        </p:nvSpPr>
        <p:spPr bwMode="auto">
          <a:xfrm>
            <a:off x="2760663" y="315913"/>
            <a:ext cx="61452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ru-RU" sz="1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ООО «Учетно-финансовый сервис»</a:t>
            </a:r>
            <a:r>
              <a:rPr lang="ru-RU" sz="1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charset="0"/>
              </a:rPr>
            </a:b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0" name="AutoShape 17"/>
          <p:cNvSpPr>
            <a:spLocks noChangeArrowheads="1"/>
          </p:cNvSpPr>
          <p:nvPr/>
        </p:nvSpPr>
        <p:spPr bwMode="auto">
          <a:xfrm>
            <a:off x="3286125" y="1076325"/>
            <a:ext cx="5619750" cy="571500"/>
          </a:xfrm>
          <a:prstGeom prst="flowChartAlternateProcess">
            <a:avLst/>
          </a:prstGeom>
          <a:gradFill rotWithShape="1">
            <a:gsLst>
              <a:gs pos="0">
                <a:srgbClr val="333399"/>
              </a:gs>
              <a:gs pos="100000">
                <a:srgbClr val="181847"/>
              </a:gs>
            </a:gsLst>
            <a:path path="rect">
              <a:fillToRect l="100000" t="100000"/>
            </a:path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1" name="AutoShape 20"/>
          <p:cNvSpPr>
            <a:spLocks noChangeArrowheads="1"/>
          </p:cNvSpPr>
          <p:nvPr/>
        </p:nvSpPr>
        <p:spPr bwMode="auto">
          <a:xfrm>
            <a:off x="3292475" y="1711325"/>
            <a:ext cx="5619750" cy="571500"/>
          </a:xfrm>
          <a:prstGeom prst="flowChartAlternateProcess">
            <a:avLst/>
          </a:prstGeom>
          <a:gradFill rotWithShape="1">
            <a:gsLst>
              <a:gs pos="0">
                <a:srgbClr val="333399"/>
              </a:gs>
              <a:gs pos="100000">
                <a:srgbClr val="181847"/>
              </a:gs>
            </a:gsLst>
            <a:path path="rect">
              <a:fillToRect l="100000" t="100000"/>
            </a:path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2" name="AutoShape 21"/>
          <p:cNvSpPr>
            <a:spLocks noChangeArrowheads="1"/>
          </p:cNvSpPr>
          <p:nvPr/>
        </p:nvSpPr>
        <p:spPr bwMode="auto">
          <a:xfrm>
            <a:off x="3311525" y="2339975"/>
            <a:ext cx="5619750" cy="571500"/>
          </a:xfrm>
          <a:prstGeom prst="flowChartAlternateProcess">
            <a:avLst/>
          </a:prstGeom>
          <a:gradFill rotWithShape="1">
            <a:gsLst>
              <a:gs pos="0">
                <a:srgbClr val="333399"/>
              </a:gs>
              <a:gs pos="100000">
                <a:srgbClr val="181847"/>
              </a:gs>
            </a:gsLst>
            <a:path path="rect">
              <a:fillToRect l="100000" t="100000"/>
            </a:path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3" name="AutoShape 22"/>
          <p:cNvSpPr>
            <a:spLocks noChangeArrowheads="1"/>
          </p:cNvSpPr>
          <p:nvPr/>
        </p:nvSpPr>
        <p:spPr bwMode="auto">
          <a:xfrm>
            <a:off x="3327400" y="2965450"/>
            <a:ext cx="5619750" cy="571500"/>
          </a:xfrm>
          <a:prstGeom prst="flowChartAlternateProcess">
            <a:avLst/>
          </a:prstGeom>
          <a:gradFill rotWithShape="1">
            <a:gsLst>
              <a:gs pos="0">
                <a:srgbClr val="333399"/>
              </a:gs>
              <a:gs pos="100000">
                <a:srgbClr val="181847"/>
              </a:gs>
            </a:gsLst>
            <a:path path="rect">
              <a:fillToRect l="100000" t="100000"/>
            </a:path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4" name="AutoShape 23"/>
          <p:cNvSpPr>
            <a:spLocks noChangeArrowheads="1"/>
          </p:cNvSpPr>
          <p:nvPr/>
        </p:nvSpPr>
        <p:spPr bwMode="auto">
          <a:xfrm>
            <a:off x="3336925" y="3603625"/>
            <a:ext cx="5619750" cy="571500"/>
          </a:xfrm>
          <a:prstGeom prst="flowChartAlternateProcess">
            <a:avLst/>
          </a:prstGeom>
          <a:gradFill rotWithShape="1">
            <a:gsLst>
              <a:gs pos="0">
                <a:srgbClr val="333399"/>
              </a:gs>
              <a:gs pos="100000">
                <a:srgbClr val="181847"/>
              </a:gs>
            </a:gsLst>
            <a:path path="rect">
              <a:fillToRect l="100000" t="100000"/>
            </a:path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5" name="Rectangle 2"/>
          <p:cNvSpPr>
            <a:spLocks noChangeArrowheads="1"/>
          </p:cNvSpPr>
          <p:nvPr/>
        </p:nvSpPr>
        <p:spPr bwMode="auto">
          <a:xfrm>
            <a:off x="3408363" y="1838325"/>
            <a:ext cx="54371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700" b="1">
                <a:solidFill>
                  <a:schemeClr val="bg1"/>
                </a:solidFill>
              </a:rPr>
              <a:t>Единый план счетов</a:t>
            </a:r>
            <a:r>
              <a:rPr lang="ru-RU" altLang="ru-RU" sz="1700" b="1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8206" name="Rectangle 2"/>
          <p:cNvSpPr>
            <a:spLocks noChangeArrowheads="1"/>
          </p:cNvSpPr>
          <p:nvPr/>
        </p:nvSpPr>
        <p:spPr bwMode="auto">
          <a:xfrm>
            <a:off x="3290888" y="1139825"/>
            <a:ext cx="5694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700" b="1">
                <a:solidFill>
                  <a:schemeClr val="bg1"/>
                </a:solidFill>
              </a:rPr>
              <a:t>Корпоративная учетная политика и                        стандарты учета</a:t>
            </a:r>
          </a:p>
        </p:txBody>
      </p:sp>
      <p:sp>
        <p:nvSpPr>
          <p:cNvPr id="8207" name="Rectangle 2"/>
          <p:cNvSpPr>
            <a:spLocks noChangeArrowheads="1"/>
          </p:cNvSpPr>
          <p:nvPr/>
        </p:nvSpPr>
        <p:spPr bwMode="auto">
          <a:xfrm>
            <a:off x="3376613" y="2473325"/>
            <a:ext cx="54371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700" b="1">
                <a:solidFill>
                  <a:schemeClr val="bg1"/>
                </a:solidFill>
              </a:rPr>
              <a:t>Регламентированные справочники</a:t>
            </a:r>
            <a:endParaRPr lang="ru-RU" altLang="ru-RU" sz="1700" b="1">
              <a:solidFill>
                <a:srgbClr val="333399"/>
              </a:solidFill>
            </a:endParaRPr>
          </a:p>
        </p:txBody>
      </p:sp>
      <p:sp>
        <p:nvSpPr>
          <p:cNvPr id="8208" name="Rectangle 2"/>
          <p:cNvSpPr>
            <a:spLocks noChangeArrowheads="1"/>
          </p:cNvSpPr>
          <p:nvPr/>
        </p:nvSpPr>
        <p:spPr bwMode="auto">
          <a:xfrm>
            <a:off x="3430588" y="3041650"/>
            <a:ext cx="543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700" b="1">
                <a:solidFill>
                  <a:schemeClr val="bg1"/>
                </a:solidFill>
              </a:rPr>
              <a:t>Бухгалтерские системы «</a:t>
            </a:r>
            <a:r>
              <a:rPr lang="en-US" altLang="ru-RU" sz="1700" b="1">
                <a:solidFill>
                  <a:schemeClr val="bg1"/>
                </a:solidFill>
              </a:rPr>
              <a:t>SAP </a:t>
            </a:r>
            <a:r>
              <a:rPr lang="ru-RU" altLang="ru-RU" sz="1700" b="1">
                <a:solidFill>
                  <a:schemeClr val="bg1"/>
                </a:solidFill>
              </a:rPr>
              <a:t>Турбина» и «АСБУ-М»</a:t>
            </a:r>
            <a:endParaRPr lang="ru-RU" altLang="ru-RU" sz="1700" b="1">
              <a:solidFill>
                <a:srgbClr val="333399"/>
              </a:solidFill>
            </a:endParaRPr>
          </a:p>
        </p:txBody>
      </p:sp>
      <p:sp>
        <p:nvSpPr>
          <p:cNvPr id="8209" name="Rectangle 2"/>
          <p:cNvSpPr>
            <a:spLocks noChangeArrowheads="1"/>
          </p:cNvSpPr>
          <p:nvPr/>
        </p:nvSpPr>
        <p:spPr bwMode="auto">
          <a:xfrm>
            <a:off x="3417888" y="3657600"/>
            <a:ext cx="543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700" b="1">
                <a:solidFill>
                  <a:schemeClr val="bg1"/>
                </a:solidFill>
              </a:rPr>
              <a:t>Системы по учету персонала «</a:t>
            </a:r>
            <a:r>
              <a:rPr lang="en-US" altLang="ru-RU" sz="1700" b="1">
                <a:solidFill>
                  <a:schemeClr val="bg1"/>
                </a:solidFill>
              </a:rPr>
              <a:t>SAP </a:t>
            </a:r>
            <a:r>
              <a:rPr lang="ru-RU" altLang="ru-RU" sz="1700" b="1">
                <a:solidFill>
                  <a:schemeClr val="bg1"/>
                </a:solidFill>
              </a:rPr>
              <a:t>Персонал» и «ЗУП (кэс)»</a:t>
            </a:r>
            <a:endParaRPr lang="ru-RU" altLang="ru-RU" sz="1700" b="1">
              <a:solidFill>
                <a:srgbClr val="333399"/>
              </a:solidFill>
            </a:endParaRPr>
          </a:p>
        </p:txBody>
      </p:sp>
      <p:sp>
        <p:nvSpPr>
          <p:cNvPr id="8210" name="Line 32"/>
          <p:cNvSpPr>
            <a:spLocks noChangeShapeType="1"/>
          </p:cNvSpPr>
          <p:nvPr/>
        </p:nvSpPr>
        <p:spPr bwMode="auto">
          <a:xfrm flipV="1">
            <a:off x="2990850" y="1343025"/>
            <a:ext cx="2762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1" name="Line 33"/>
          <p:cNvSpPr>
            <a:spLocks noChangeShapeType="1"/>
          </p:cNvSpPr>
          <p:nvPr/>
        </p:nvSpPr>
        <p:spPr bwMode="auto">
          <a:xfrm flipV="1">
            <a:off x="2997200" y="1978025"/>
            <a:ext cx="2762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2" name="Line 34"/>
          <p:cNvSpPr>
            <a:spLocks noChangeShapeType="1"/>
          </p:cNvSpPr>
          <p:nvPr/>
        </p:nvSpPr>
        <p:spPr bwMode="auto">
          <a:xfrm flipV="1">
            <a:off x="3013075" y="2603500"/>
            <a:ext cx="2762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3" name="Line 35"/>
          <p:cNvSpPr>
            <a:spLocks noChangeShapeType="1"/>
          </p:cNvSpPr>
          <p:nvPr/>
        </p:nvSpPr>
        <p:spPr bwMode="auto">
          <a:xfrm flipV="1">
            <a:off x="3022600" y="3251200"/>
            <a:ext cx="2762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4" name="Line 36"/>
          <p:cNvSpPr>
            <a:spLocks noChangeShapeType="1"/>
          </p:cNvSpPr>
          <p:nvPr/>
        </p:nvSpPr>
        <p:spPr bwMode="auto">
          <a:xfrm flipV="1">
            <a:off x="3025775" y="3854450"/>
            <a:ext cx="2762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5" name="Line 37"/>
          <p:cNvSpPr>
            <a:spLocks noChangeShapeType="1"/>
          </p:cNvSpPr>
          <p:nvPr/>
        </p:nvSpPr>
        <p:spPr bwMode="auto">
          <a:xfrm>
            <a:off x="3000375" y="1333500"/>
            <a:ext cx="19050" cy="25336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8" name="AutoShape 18"/>
          <p:cNvSpPr>
            <a:spLocks noChangeArrowheads="1"/>
          </p:cNvSpPr>
          <p:nvPr/>
        </p:nvSpPr>
        <p:spPr bwMode="auto">
          <a:xfrm>
            <a:off x="292100" y="1111250"/>
            <a:ext cx="1390650" cy="771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2941"/>
                  <a:invGamma/>
                </a:schemeClr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2695575" y="1914525"/>
            <a:ext cx="2819400" cy="1514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2941"/>
                  <a:invGamma/>
                </a:schemeClr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6083" name="Rectangle 2"/>
          <p:cNvSpPr txBox="1">
            <a:spLocks noChangeArrowheads="1"/>
          </p:cNvSpPr>
          <p:nvPr/>
        </p:nvSpPr>
        <p:spPr bwMode="auto">
          <a:xfrm>
            <a:off x="4176713" y="2890838"/>
            <a:ext cx="1793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Центры обслуживания</a:t>
            </a: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439738" y="1279525"/>
            <a:ext cx="10937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Цель</a:t>
            </a:r>
            <a:endParaRPr lang="ru-RU" sz="2400" b="1" dirty="0">
              <a:solidFill>
                <a:srgbClr val="333399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52413"/>
            <a:ext cx="55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417638" y="327025"/>
            <a:ext cx="6715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333399"/>
                </a:solidFill>
                <a:latin typeface="Arial" charset="0"/>
              </a:rPr>
              <a:t>ООО «УФС»</a:t>
            </a:r>
          </a:p>
        </p:txBody>
      </p:sp>
      <p:sp>
        <p:nvSpPr>
          <p:cNvPr id="46088" name="Rectangle 24"/>
          <p:cNvSpPr>
            <a:spLocks noChangeArrowheads="1"/>
          </p:cNvSpPr>
          <p:nvPr/>
        </p:nvSpPr>
        <p:spPr bwMode="auto">
          <a:xfrm>
            <a:off x="2760663" y="315913"/>
            <a:ext cx="61452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ru-RU" sz="1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ООО «Учетно-финансовый сервис»</a:t>
            </a:r>
            <a:r>
              <a:rPr lang="ru-RU" sz="1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charset="0"/>
              </a:rPr>
            </a:b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757" r="3030" b="8333"/>
          <a:stretch>
            <a:fillRect/>
          </a:stretch>
        </p:blipFill>
        <p:spPr bwMode="auto">
          <a:xfrm>
            <a:off x="550863" y="3667125"/>
            <a:ext cx="1762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4418013"/>
            <a:ext cx="30988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3097213"/>
            <a:ext cx="9556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281238"/>
            <a:ext cx="9620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1997075"/>
            <a:ext cx="9064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7" name="Rectangle 2"/>
          <p:cNvSpPr>
            <a:spLocks noChangeArrowheads="1"/>
          </p:cNvSpPr>
          <p:nvPr/>
        </p:nvSpPr>
        <p:spPr bwMode="auto">
          <a:xfrm>
            <a:off x="1751013" y="1190625"/>
            <a:ext cx="716121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общих центров обслуживания, внедрение системы электронного документооборота</a:t>
            </a:r>
            <a:endParaRPr lang="ru-RU" sz="2000" b="1" dirty="0">
              <a:solidFill>
                <a:srgbClr val="333399"/>
              </a:solidFill>
            </a:endParaRPr>
          </a:p>
        </p:txBody>
      </p:sp>
      <p:sp>
        <p:nvSpPr>
          <p:cNvPr id="46099" name="Rectangle 2"/>
          <p:cNvSpPr txBox="1">
            <a:spLocks noChangeArrowheads="1"/>
          </p:cNvSpPr>
          <p:nvPr/>
        </p:nvSpPr>
        <p:spPr bwMode="auto">
          <a:xfrm>
            <a:off x="354013" y="4821238"/>
            <a:ext cx="2155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Сокращение затрат</a:t>
            </a:r>
          </a:p>
        </p:txBody>
      </p:sp>
      <p:sp>
        <p:nvSpPr>
          <p:cNvPr id="46100" name="Rectangle 2"/>
          <p:cNvSpPr txBox="1">
            <a:spLocks noChangeArrowheads="1"/>
          </p:cNvSpPr>
          <p:nvPr/>
        </p:nvSpPr>
        <p:spPr bwMode="auto">
          <a:xfrm>
            <a:off x="6627813" y="4446588"/>
            <a:ext cx="13747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Улучшение качества услуг</a:t>
            </a:r>
          </a:p>
        </p:txBody>
      </p:sp>
      <p:sp>
        <p:nvSpPr>
          <p:cNvPr id="46101" name="Rectangle 2"/>
          <p:cNvSpPr txBox="1">
            <a:spLocks noChangeArrowheads="1"/>
          </p:cNvSpPr>
          <p:nvPr/>
        </p:nvSpPr>
        <p:spPr bwMode="auto">
          <a:xfrm>
            <a:off x="2874963" y="6103938"/>
            <a:ext cx="3070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Расширение контура обслуживания</a:t>
            </a:r>
          </a:p>
        </p:txBody>
      </p:sp>
      <p:sp>
        <p:nvSpPr>
          <p:cNvPr id="9234" name="AutoShape 24"/>
          <p:cNvSpPr>
            <a:spLocks noChangeArrowheads="1"/>
          </p:cNvSpPr>
          <p:nvPr/>
        </p:nvSpPr>
        <p:spPr bwMode="auto">
          <a:xfrm rot="8254206">
            <a:off x="1704975" y="2954338"/>
            <a:ext cx="514350" cy="660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5" name="AutoShape 25"/>
          <p:cNvSpPr>
            <a:spLocks noChangeArrowheads="1"/>
          </p:cNvSpPr>
          <p:nvPr/>
        </p:nvSpPr>
        <p:spPr bwMode="auto">
          <a:xfrm rot="5400000">
            <a:off x="4092575" y="3713163"/>
            <a:ext cx="514350" cy="660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6" name="AutoShape 26"/>
          <p:cNvSpPr>
            <a:spLocks noChangeArrowheads="1"/>
          </p:cNvSpPr>
          <p:nvPr/>
        </p:nvSpPr>
        <p:spPr bwMode="auto">
          <a:xfrm rot="2109280">
            <a:off x="6121400" y="2979738"/>
            <a:ext cx="514350" cy="660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0"/>
          <a:stretch>
            <a:fillRect/>
          </a:stretch>
        </p:blipFill>
        <p:spPr bwMode="auto">
          <a:xfrm>
            <a:off x="5291138" y="1344613"/>
            <a:ext cx="3738562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192088" y="1003300"/>
            <a:ext cx="57610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Выбор программного обеспечения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52413"/>
            <a:ext cx="55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417638" y="327025"/>
            <a:ext cx="6715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333399"/>
                </a:solidFill>
                <a:latin typeface="Arial" charset="0"/>
              </a:rPr>
              <a:t>ООО «УФС»</a:t>
            </a:r>
          </a:p>
        </p:txBody>
      </p:sp>
      <p:sp>
        <p:nvSpPr>
          <p:cNvPr id="50183" name="Rectangle 24"/>
          <p:cNvSpPr>
            <a:spLocks noChangeArrowheads="1"/>
          </p:cNvSpPr>
          <p:nvPr/>
        </p:nvSpPr>
        <p:spPr bwMode="auto">
          <a:xfrm>
            <a:off x="2760663" y="315913"/>
            <a:ext cx="61452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ru-RU" sz="1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ООО «Учетно-финансовый сервис»</a:t>
            </a:r>
            <a:r>
              <a:rPr lang="ru-RU" sz="1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charset="0"/>
              </a:rPr>
            </a:b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263525" y="1454150"/>
            <a:ext cx="5419725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2941"/>
                  <a:invGamma/>
                </a:schemeClr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95275" y="1571625"/>
            <a:ext cx="744855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«1С:Документооборот 8» </a:t>
            </a:r>
            <a:r>
              <a:rPr lang="ru-RU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система                             </a:t>
            </a:r>
          </a:p>
          <a:p>
            <a:pPr>
              <a:defRPr/>
            </a:pPr>
            <a:r>
              <a:rPr lang="ru-RU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электронного документооборота                                            </a:t>
            </a:r>
          </a:p>
          <a:p>
            <a:pPr>
              <a:defRPr/>
            </a:pPr>
            <a:r>
              <a:rPr lang="ru-RU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на базе 1С:Предприятие 8.2 </a:t>
            </a:r>
          </a:p>
          <a:p>
            <a:pPr lvl="1">
              <a:defRPr/>
            </a:pPr>
            <a:endParaRPr lang="ru-RU" sz="16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Легкая интеграция с другими продуктами             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на платформе «1С:Предприятие 8»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Возможность создания СЭД и в небольших,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и в крупных, территориально-распределенных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организациях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Возможность работы в удаленном режиме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Возможность настроек системы под потребности конкретного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сотрудника без необходимости привлечения ИТ специалистов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Создание графических бизнес-процессов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Встроенные инструменты для создания отчетов любых видов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Небольшие затраты на внедрение и владение системой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Налаженная система обучения пользователей</a:t>
            </a:r>
          </a:p>
        </p:txBody>
      </p:sp>
      <p:pic>
        <p:nvPicPr>
          <p:cNvPr id="1024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2895600"/>
            <a:ext cx="569912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263525" y="1492250"/>
            <a:ext cx="6153150" cy="781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2941"/>
                  <a:invGamma/>
                </a:schemeClr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192088" y="1003300"/>
            <a:ext cx="64754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Выбор программного обеспечения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52413"/>
            <a:ext cx="55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417638" y="327025"/>
            <a:ext cx="6715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333399"/>
                </a:solidFill>
                <a:latin typeface="Arial" charset="0"/>
              </a:rPr>
              <a:t>ООО «УФС»</a:t>
            </a:r>
          </a:p>
        </p:txBody>
      </p:sp>
      <p:sp>
        <p:nvSpPr>
          <p:cNvPr id="48136" name="Rectangle 24"/>
          <p:cNvSpPr>
            <a:spLocks noChangeArrowheads="1"/>
          </p:cNvSpPr>
          <p:nvPr/>
        </p:nvSpPr>
        <p:spPr bwMode="auto">
          <a:xfrm>
            <a:off x="2760663" y="315913"/>
            <a:ext cx="61452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ru-RU" sz="1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ООО «Учетно-финансовый сервис»</a:t>
            </a:r>
            <a:r>
              <a:rPr lang="ru-RU" sz="1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charset="0"/>
              </a:rPr>
            </a:b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1271" name="Picture 6" descr="SingleEntryPoint_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1458913"/>
            <a:ext cx="26193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295275" y="1571625"/>
            <a:ext cx="71151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ABBYY FlexiCap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ure 10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решение для потокового 			ввода документов и данных</a:t>
            </a:r>
          </a:p>
          <a:p>
            <a:pPr>
              <a:defRPr/>
            </a:pPr>
            <a:endParaRPr lang="ru-RU" sz="16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Автоматизирует извлечение информации из всех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типов документов и сохраняет</a:t>
            </a:r>
            <a:r>
              <a:rPr lang="en-US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данные в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информационной системе предприятия.</a:t>
            </a:r>
          </a:p>
          <a:p>
            <a:pPr lvl="1">
              <a:buFont typeface="Wingdings" pitchFamily="2" charset="2"/>
              <a:buNone/>
              <a:defRPr/>
            </a:pPr>
            <a:endParaRPr lang="en-US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Технология </a:t>
            </a:r>
            <a:r>
              <a:rPr lang="en-US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FlexiCapture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позволяет извлекать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необходимые данные из полуструктурированных и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неструктурированных многостраничных документов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в автоматическом режиме.</a:t>
            </a:r>
          </a:p>
          <a:p>
            <a:pPr>
              <a:buFont typeface="Wingdings" pitchFamily="2" charset="2"/>
              <a:buNone/>
              <a:defRPr/>
            </a:pP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Масштабируемая система для различных проектов:</a:t>
            </a:r>
            <a:b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от небольших компаний до крупных корпораций.</a:t>
            </a:r>
          </a:p>
          <a:p>
            <a:pPr>
              <a:buFont typeface="Wingdings" pitchFamily="2" charset="2"/>
              <a:buNone/>
              <a:defRPr/>
            </a:pP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Простота использования как в процессе настройки,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так и в ежедневной эксплуатации.</a:t>
            </a:r>
          </a:p>
          <a:p>
            <a:pPr>
              <a:buFont typeface="Wingdings" pitchFamily="2" charset="2"/>
              <a:buNone/>
              <a:defRPr/>
            </a:pP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Возможность интеграции в пользовательские приложения.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244475" y="920750"/>
            <a:ext cx="6391275" cy="704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2941"/>
                  <a:invGamma/>
                </a:schemeClr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52413"/>
            <a:ext cx="55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17638" y="327025"/>
            <a:ext cx="6715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333399"/>
                </a:solidFill>
                <a:latin typeface="Arial" charset="0"/>
              </a:rPr>
              <a:t>ООО «УФС»</a:t>
            </a:r>
          </a:p>
        </p:txBody>
      </p:sp>
      <p:sp>
        <p:nvSpPr>
          <p:cNvPr id="56325" name="Rectangle 24"/>
          <p:cNvSpPr>
            <a:spLocks noChangeArrowheads="1"/>
          </p:cNvSpPr>
          <p:nvPr/>
        </p:nvSpPr>
        <p:spPr bwMode="auto">
          <a:xfrm>
            <a:off x="2760663" y="315913"/>
            <a:ext cx="61452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ru-RU" sz="1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ООО «Учетно-финансовый сервис»</a:t>
            </a:r>
            <a:r>
              <a:rPr lang="ru-RU" sz="1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charset="0"/>
              </a:rPr>
            </a:b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6329" name="Rectangle 2"/>
          <p:cNvSpPr>
            <a:spLocks noChangeArrowheads="1"/>
          </p:cNvSpPr>
          <p:nvPr/>
        </p:nvSpPr>
        <p:spPr bwMode="auto">
          <a:xfrm>
            <a:off x="209550" y="1038225"/>
            <a:ext cx="62753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«Документооборот УФС»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287338" y="1635125"/>
            <a:ext cx="8693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Этап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Централизация учетных функций</a:t>
            </a:r>
          </a:p>
          <a:p>
            <a:pPr>
              <a:defRPr/>
            </a:pPr>
            <a:r>
              <a:rPr lang="ru-RU" sz="1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</a:t>
            </a:r>
            <a:r>
              <a:rPr lang="ru-RU" sz="1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20 филиалов выделены 3 центра обслуживания: Москва, Нижний Новгород, Екатеринбург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285750" y="2482850"/>
            <a:ext cx="8645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Этап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Определение структуры центров обслуживания и фронт-офисов</a:t>
            </a:r>
          </a:p>
          <a:p>
            <a:pPr>
              <a:defRPr/>
            </a:pPr>
            <a:r>
              <a:rPr lang="ru-RU" sz="1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Наделение управленческими функциями ЦО, разграничение ответственности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290513" y="3314700"/>
            <a:ext cx="871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Этап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Внедрение единого электронного архива (ПО «1С:Документооборот»)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287338" y="3986213"/>
            <a:ext cx="8848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Этап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Выделение центра верификации (ПО «</a:t>
            </a:r>
            <a:r>
              <a:rPr lang="en-US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ABBYY FlexiCapture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»)</a:t>
            </a:r>
          </a:p>
          <a:p>
            <a:pPr>
              <a:defRPr/>
            </a:pPr>
            <a:r>
              <a:rPr lang="ru-RU" sz="1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Создание группы верификаторов в Перми, Екатеринбурге, Кирове. Регламент взаимодействия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292100" y="4821238"/>
            <a:ext cx="854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Этап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Введение системы штрихкодирования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290513" y="5462588"/>
            <a:ext cx="854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Этап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Интеграция между учетными системами и СЭД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287338" y="6110288"/>
            <a:ext cx="854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 Этап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Возможность просмотра печатных форм из учетных систем</a:t>
            </a:r>
          </a:p>
        </p:txBody>
      </p:sp>
      <p:sp>
        <p:nvSpPr>
          <p:cNvPr id="12302" name="AutoShape 19"/>
          <p:cNvSpPr>
            <a:spLocks noChangeArrowheads="1"/>
          </p:cNvSpPr>
          <p:nvPr/>
        </p:nvSpPr>
        <p:spPr bwMode="auto">
          <a:xfrm rot="5400000">
            <a:off x="3806032" y="888206"/>
            <a:ext cx="341312" cy="2879725"/>
          </a:xfrm>
          <a:prstGeom prst="rightArrow">
            <a:avLst>
              <a:gd name="adj1" fmla="val 21287"/>
              <a:gd name="adj2" fmla="val 80005"/>
            </a:avLst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3" name="AutoShape 20"/>
          <p:cNvSpPr>
            <a:spLocks noChangeArrowheads="1"/>
          </p:cNvSpPr>
          <p:nvPr/>
        </p:nvSpPr>
        <p:spPr bwMode="auto">
          <a:xfrm rot="5400000">
            <a:off x="3815557" y="1726406"/>
            <a:ext cx="341312" cy="2879725"/>
          </a:xfrm>
          <a:prstGeom prst="rightArrow">
            <a:avLst>
              <a:gd name="adj1" fmla="val 21287"/>
              <a:gd name="adj2" fmla="val 80005"/>
            </a:avLst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4" name="AutoShape 21"/>
          <p:cNvSpPr>
            <a:spLocks noChangeArrowheads="1"/>
          </p:cNvSpPr>
          <p:nvPr/>
        </p:nvSpPr>
        <p:spPr bwMode="auto">
          <a:xfrm rot="5400000">
            <a:off x="3817144" y="2394744"/>
            <a:ext cx="341313" cy="2879725"/>
          </a:xfrm>
          <a:prstGeom prst="rightArrow">
            <a:avLst>
              <a:gd name="adj1" fmla="val 21287"/>
              <a:gd name="adj2" fmla="val 80005"/>
            </a:avLst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5" name="AutoShape 22"/>
          <p:cNvSpPr>
            <a:spLocks noChangeArrowheads="1"/>
          </p:cNvSpPr>
          <p:nvPr/>
        </p:nvSpPr>
        <p:spPr bwMode="auto">
          <a:xfrm rot="5400000">
            <a:off x="3818731" y="3213894"/>
            <a:ext cx="341313" cy="2879725"/>
          </a:xfrm>
          <a:prstGeom prst="rightArrow">
            <a:avLst>
              <a:gd name="adj1" fmla="val 21287"/>
              <a:gd name="adj2" fmla="val 80005"/>
            </a:avLst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6" name="AutoShape 23"/>
          <p:cNvSpPr>
            <a:spLocks noChangeArrowheads="1"/>
          </p:cNvSpPr>
          <p:nvPr/>
        </p:nvSpPr>
        <p:spPr bwMode="auto">
          <a:xfrm rot="5400000">
            <a:off x="3820320" y="3888581"/>
            <a:ext cx="341312" cy="2879725"/>
          </a:xfrm>
          <a:prstGeom prst="rightArrow">
            <a:avLst>
              <a:gd name="adj1" fmla="val 21287"/>
              <a:gd name="adj2" fmla="val 80005"/>
            </a:avLst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7" name="AutoShape 24"/>
          <p:cNvSpPr>
            <a:spLocks noChangeArrowheads="1"/>
          </p:cNvSpPr>
          <p:nvPr/>
        </p:nvSpPr>
        <p:spPr bwMode="auto">
          <a:xfrm rot="5400000">
            <a:off x="3821906" y="4550569"/>
            <a:ext cx="341313" cy="2879725"/>
          </a:xfrm>
          <a:prstGeom prst="rightArrow">
            <a:avLst>
              <a:gd name="adj1" fmla="val 21287"/>
              <a:gd name="adj2" fmla="val 80005"/>
            </a:avLst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mod">
  <a:themeElements>
    <a:clrScheme name="presentation-mod 13">
      <a:dk1>
        <a:srgbClr val="000000"/>
      </a:dk1>
      <a:lt1>
        <a:srgbClr val="FFFFFF"/>
      </a:lt1>
      <a:dk2>
        <a:srgbClr val="3366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resentation-mo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>
            <a:alpha val="50000"/>
          </a:srgbClr>
        </a:solidFill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>
            <a:alpha val="50000"/>
          </a:srgbClr>
        </a:solidFill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sentation-mo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mo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mo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mo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mo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mo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mo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mo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mo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mo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mo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mo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mod 13">
        <a:dk1>
          <a:srgbClr val="000000"/>
        </a:dk1>
        <a:lt1>
          <a:srgbClr val="FFFFFF"/>
        </a:lt1>
        <a:dk2>
          <a:srgbClr val="3366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19269</TotalTime>
  <Words>793</Words>
  <Application>Microsoft Office PowerPoint</Application>
  <PresentationFormat>Экран (4:3)</PresentationFormat>
  <Paragraphs>209</Paragraphs>
  <Slides>15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Tahoma</vt:lpstr>
      <vt:lpstr>Arial</vt:lpstr>
      <vt:lpstr>Wingdings</vt:lpstr>
      <vt:lpstr>presentation-mod</vt:lpstr>
      <vt:lpstr>Диаграмма Microsoft Office Excel</vt:lpstr>
      <vt:lpstr>ООО «Учетно-финансовый сервис» </vt:lpstr>
      <vt:lpstr>О компании «КЭС-Холдинг»</vt:lpstr>
      <vt:lpstr>О компании «КЭС-Холдинг»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Graffix</dc:creator>
  <cp:lastModifiedBy>Ешич Николай Георгиевич</cp:lastModifiedBy>
  <cp:revision>976</cp:revision>
  <dcterms:created xsi:type="dcterms:W3CDTF">2005-01-29T19:05:16Z</dcterms:created>
  <dcterms:modified xsi:type="dcterms:W3CDTF">2013-09-09T12:49:22Z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</Properties>
</file>