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57" r:id="rId2"/>
    <p:sldId id="286" r:id="rId3"/>
    <p:sldId id="292" r:id="rId4"/>
    <p:sldId id="293" r:id="rId5"/>
    <p:sldId id="289" r:id="rId6"/>
    <p:sldId id="288" r:id="rId7"/>
    <p:sldId id="284" r:id="rId8"/>
    <p:sldId id="282" r:id="rId9"/>
    <p:sldId id="287" r:id="rId10"/>
    <p:sldId id="259" r:id="rId11"/>
    <p:sldId id="269" r:id="rId12"/>
    <p:sldId id="285" r:id="rId13"/>
    <p:sldId id="295" r:id="rId14"/>
    <p:sldId id="296" r:id="rId15"/>
    <p:sldId id="297" r:id="rId16"/>
  </p:sldIdLst>
  <p:sldSz cx="14630400" cy="8229600"/>
  <p:notesSz cx="6858000" cy="9144000"/>
  <p:defaultTextStyle>
    <a:defPPr>
      <a:defRPr lang="en-US"/>
    </a:defPPr>
    <a:lvl1pPr marL="0" algn="l" defTabSz="65311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1pPr>
    <a:lvl2pPr marL="653110" algn="l" defTabSz="65311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2pPr>
    <a:lvl3pPr marL="1306220" algn="l" defTabSz="65311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3pPr>
    <a:lvl4pPr marL="1959331" algn="l" defTabSz="65311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4pPr>
    <a:lvl5pPr marL="2612441" algn="l" defTabSz="65311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5pPr>
    <a:lvl6pPr marL="3265551" algn="l" defTabSz="65311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6pPr>
    <a:lvl7pPr marL="3918661" algn="l" defTabSz="65311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7pPr>
    <a:lvl8pPr marL="4571771" algn="l" defTabSz="65311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8pPr>
    <a:lvl9pPr marL="5224882" algn="l" defTabSz="65311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odd Barr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clrMru>
    <a:srgbClr val="FFFFFF"/>
    <a:srgbClr val="CCB23D"/>
    <a:srgbClr val="8C581E"/>
    <a:srgbClr val="FEDE4E"/>
    <a:srgbClr val="7A7D81"/>
    <a:srgbClr val="0881C4"/>
    <a:srgbClr val="005EA5"/>
    <a:srgbClr val="F99F38"/>
    <a:srgbClr val="8ABF3F"/>
    <a:srgbClr val="47A5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309" autoAdjust="0"/>
    <p:restoredTop sz="94563" autoAdjust="0"/>
  </p:normalViewPr>
  <p:slideViewPr>
    <p:cSldViewPr snapToGrid="0" snapToObjects="1">
      <p:cViewPr>
        <p:scale>
          <a:sx n="70" d="100"/>
          <a:sy n="70" d="100"/>
        </p:scale>
        <p:origin x="-270" y="-72"/>
      </p:cViewPr>
      <p:guideLst>
        <p:guide orient="horz" pos="2592"/>
        <p:guide pos="460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7D9FBB-B9A8-8244-8DF0-E125A000D910}" type="datetimeFigureOut">
              <a:rPr lang="en-US" smtClean="0"/>
              <a:t>9/10/2013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E23181-B87D-F249-8664-A9A6954046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27811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VISION</a:t>
            </a:r>
            <a:r>
              <a:rPr lang="en-US" baseline="0" dirty="0" smtClean="0"/>
              <a:t> STATEMENT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E23181-B87D-F249-8664-A9A69540464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472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VISION</a:t>
            </a:r>
            <a:r>
              <a:rPr lang="en-US" baseline="0" dirty="0" smtClean="0"/>
              <a:t> STATEMENT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E23181-B87D-F249-8664-A9A69540464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472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FUTURE OF CONTENT – WHY</a:t>
            </a:r>
            <a:r>
              <a:rPr lang="en-US" baseline="0" dirty="0" smtClean="0"/>
              <a:t> HYBRID PRODUCT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E23181-B87D-F249-8664-A9A69540464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9524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PRODUCT</a:t>
            </a:r>
            <a:r>
              <a:rPr lang="en-US" baseline="0" dirty="0" smtClean="0"/>
              <a:t> SLIDE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5D3BF3-D352-46FC-8343-31F56E6730EA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280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PRODUCT</a:t>
            </a:r>
            <a:r>
              <a:rPr lang="en-US" baseline="0" dirty="0" smtClean="0"/>
              <a:t> – PROBLEMS WE SOLVE #1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E23181-B87D-F249-8664-A9A69540464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75740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COMPANY AT A GLANCE #2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E23181-B87D-F249-8664-A9A69540464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06423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CASE STUDY – PICKED</a:t>
            </a:r>
            <a:r>
              <a:rPr lang="en-US" baseline="0" dirty="0" smtClean="0"/>
              <a:t> THIS FOR HYBRID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E23181-B87D-F249-8664-A9A69540464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7108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CASE STUDY – PICKED</a:t>
            </a:r>
            <a:r>
              <a:rPr lang="en-US" baseline="0" dirty="0" smtClean="0"/>
              <a:t> THIS FOR HYBRID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E23181-B87D-F249-8664-A9A69540464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7108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2556511"/>
            <a:ext cx="12435840" cy="176403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94560" y="4663440"/>
            <a:ext cx="10241280" cy="210312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53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062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593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612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655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9186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5717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224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A54E7-F64E-3C42-8D3B-4F8BFC9A7E93}" type="datetimeFigureOut">
              <a:rPr lang="en-US" smtClean="0"/>
              <a:t>9/10/2013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336CC-0EDF-3D4A-9A4D-80324085B7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71932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A54E7-F64E-3C42-8D3B-4F8BFC9A7E93}" type="datetimeFigureOut">
              <a:rPr lang="en-US" smtClean="0"/>
              <a:t>9/10/2013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336CC-0EDF-3D4A-9A4D-80324085B7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19465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6972280" y="396240"/>
            <a:ext cx="5265421" cy="8425816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0942" y="396240"/>
            <a:ext cx="15557499" cy="8425816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A54E7-F64E-3C42-8D3B-4F8BFC9A7E93}" type="datetimeFigureOut">
              <a:rPr lang="en-US" smtClean="0"/>
              <a:t>9/10/2013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336CC-0EDF-3D4A-9A4D-80324085B7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30803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lfresco_logo_RGB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48161" y="7406641"/>
            <a:ext cx="2421822" cy="6578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25612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A54E7-F64E-3C42-8D3B-4F8BFC9A7E93}" type="datetimeFigureOut">
              <a:rPr lang="en-US" smtClean="0"/>
              <a:t>9/10/2013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336CC-0EDF-3D4A-9A4D-80324085B7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5887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5701" y="5288281"/>
            <a:ext cx="12435840" cy="1634490"/>
          </a:xfrm>
        </p:spPr>
        <p:txBody>
          <a:bodyPr anchor="t"/>
          <a:lstStyle>
            <a:lvl1pPr algn="l">
              <a:defRPr sz="57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5701" y="3488056"/>
            <a:ext cx="12435840" cy="1800224"/>
          </a:xfrm>
        </p:spPr>
        <p:txBody>
          <a:bodyPr anchor="b"/>
          <a:lstStyle>
            <a:lvl1pPr marL="0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1pPr>
            <a:lvl2pPr marL="653110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2pPr>
            <a:lvl3pPr marL="130622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3pPr>
            <a:lvl4pPr marL="195933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261244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326555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391866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457177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5224882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A54E7-F64E-3C42-8D3B-4F8BFC9A7E93}" type="datetimeFigureOut">
              <a:rPr lang="en-US" smtClean="0"/>
              <a:t>9/10/2013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336CC-0EDF-3D4A-9A4D-80324085B7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9046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0941" y="2305050"/>
            <a:ext cx="10411459" cy="6517006"/>
          </a:xfrm>
        </p:spPr>
        <p:txBody>
          <a:bodyPr/>
          <a:lstStyle>
            <a:lvl1pPr>
              <a:defRPr sz="4000"/>
            </a:lvl1pPr>
            <a:lvl2pPr>
              <a:defRPr sz="34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826241" y="2305050"/>
            <a:ext cx="10411461" cy="6517006"/>
          </a:xfrm>
        </p:spPr>
        <p:txBody>
          <a:bodyPr/>
          <a:lstStyle>
            <a:lvl1pPr>
              <a:defRPr sz="4000"/>
            </a:lvl1pPr>
            <a:lvl2pPr>
              <a:defRPr sz="34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A54E7-F64E-3C42-8D3B-4F8BFC9A7E93}" type="datetimeFigureOut">
              <a:rPr lang="en-US" smtClean="0"/>
              <a:t>9/10/2013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336CC-0EDF-3D4A-9A4D-80324085B7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8482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1520" y="329566"/>
            <a:ext cx="13167360" cy="1371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1520" y="1842136"/>
            <a:ext cx="6464301" cy="767714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53110" indent="0">
              <a:buNone/>
              <a:defRPr sz="2900" b="1"/>
            </a:lvl2pPr>
            <a:lvl3pPr marL="1306220" indent="0">
              <a:buNone/>
              <a:defRPr sz="2600" b="1"/>
            </a:lvl3pPr>
            <a:lvl4pPr marL="1959331" indent="0">
              <a:buNone/>
              <a:defRPr sz="2300" b="1"/>
            </a:lvl4pPr>
            <a:lvl5pPr marL="2612441" indent="0">
              <a:buNone/>
              <a:defRPr sz="2300" b="1"/>
            </a:lvl5pPr>
            <a:lvl6pPr marL="3265551" indent="0">
              <a:buNone/>
              <a:defRPr sz="2300" b="1"/>
            </a:lvl6pPr>
            <a:lvl7pPr marL="3918661" indent="0">
              <a:buNone/>
              <a:defRPr sz="2300" b="1"/>
            </a:lvl7pPr>
            <a:lvl8pPr marL="4571771" indent="0">
              <a:buNone/>
              <a:defRPr sz="2300" b="1"/>
            </a:lvl8pPr>
            <a:lvl9pPr marL="5224882" indent="0">
              <a:buNone/>
              <a:defRPr sz="23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1520" y="2609850"/>
            <a:ext cx="6464301" cy="4741546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6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432041" y="1842136"/>
            <a:ext cx="6466840" cy="767714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53110" indent="0">
              <a:buNone/>
              <a:defRPr sz="2900" b="1"/>
            </a:lvl2pPr>
            <a:lvl3pPr marL="1306220" indent="0">
              <a:buNone/>
              <a:defRPr sz="2600" b="1"/>
            </a:lvl3pPr>
            <a:lvl4pPr marL="1959331" indent="0">
              <a:buNone/>
              <a:defRPr sz="2300" b="1"/>
            </a:lvl4pPr>
            <a:lvl5pPr marL="2612441" indent="0">
              <a:buNone/>
              <a:defRPr sz="2300" b="1"/>
            </a:lvl5pPr>
            <a:lvl6pPr marL="3265551" indent="0">
              <a:buNone/>
              <a:defRPr sz="2300" b="1"/>
            </a:lvl6pPr>
            <a:lvl7pPr marL="3918661" indent="0">
              <a:buNone/>
              <a:defRPr sz="2300" b="1"/>
            </a:lvl7pPr>
            <a:lvl8pPr marL="4571771" indent="0">
              <a:buNone/>
              <a:defRPr sz="2300" b="1"/>
            </a:lvl8pPr>
            <a:lvl9pPr marL="5224882" indent="0">
              <a:buNone/>
              <a:defRPr sz="23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432041" y="2609850"/>
            <a:ext cx="6466840" cy="4741546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6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A54E7-F64E-3C42-8D3B-4F8BFC9A7E93}" type="datetimeFigureOut">
              <a:rPr lang="en-US" smtClean="0"/>
              <a:t>9/10/2013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336CC-0EDF-3D4A-9A4D-80324085B7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74456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A54E7-F64E-3C42-8D3B-4F8BFC9A7E93}" type="datetimeFigureOut">
              <a:rPr lang="en-US" smtClean="0"/>
              <a:t>9/10/2013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336CC-0EDF-3D4A-9A4D-80324085B7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1312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A54E7-F64E-3C42-8D3B-4F8BFC9A7E93}" type="datetimeFigureOut">
              <a:rPr lang="en-US" smtClean="0"/>
              <a:t>9/10/2013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336CC-0EDF-3D4A-9A4D-80324085B7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9558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1521" y="327660"/>
            <a:ext cx="4813301" cy="1394460"/>
          </a:xfrm>
        </p:spPr>
        <p:txBody>
          <a:bodyPr anchor="b"/>
          <a:lstStyle>
            <a:lvl1pPr algn="l">
              <a:defRPr sz="29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20080" y="327660"/>
            <a:ext cx="8178800" cy="7023736"/>
          </a:xfrm>
        </p:spPr>
        <p:txBody>
          <a:bodyPr/>
          <a:lstStyle>
            <a:lvl1pPr>
              <a:defRPr sz="4600"/>
            </a:lvl1pPr>
            <a:lvl2pPr>
              <a:defRPr sz="4000"/>
            </a:lvl2pPr>
            <a:lvl3pPr>
              <a:defRPr sz="34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1521" y="1722120"/>
            <a:ext cx="4813301" cy="5629276"/>
          </a:xfrm>
        </p:spPr>
        <p:txBody>
          <a:bodyPr/>
          <a:lstStyle>
            <a:lvl1pPr marL="0" indent="0">
              <a:buNone/>
              <a:defRPr sz="2000"/>
            </a:lvl1pPr>
            <a:lvl2pPr marL="653110" indent="0">
              <a:buNone/>
              <a:defRPr sz="1700"/>
            </a:lvl2pPr>
            <a:lvl3pPr marL="1306220" indent="0">
              <a:buNone/>
              <a:defRPr sz="1400"/>
            </a:lvl3pPr>
            <a:lvl4pPr marL="1959331" indent="0">
              <a:buNone/>
              <a:defRPr sz="1300"/>
            </a:lvl4pPr>
            <a:lvl5pPr marL="2612441" indent="0">
              <a:buNone/>
              <a:defRPr sz="1300"/>
            </a:lvl5pPr>
            <a:lvl6pPr marL="3265551" indent="0">
              <a:buNone/>
              <a:defRPr sz="1300"/>
            </a:lvl6pPr>
            <a:lvl7pPr marL="3918661" indent="0">
              <a:buNone/>
              <a:defRPr sz="1300"/>
            </a:lvl7pPr>
            <a:lvl8pPr marL="4571771" indent="0">
              <a:buNone/>
              <a:defRPr sz="1300"/>
            </a:lvl8pPr>
            <a:lvl9pPr marL="5224882" indent="0">
              <a:buNone/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A54E7-F64E-3C42-8D3B-4F8BFC9A7E93}" type="datetimeFigureOut">
              <a:rPr lang="en-US" smtClean="0"/>
              <a:t>9/10/2013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336CC-0EDF-3D4A-9A4D-80324085B7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95445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67661" y="5760720"/>
            <a:ext cx="8778240" cy="680086"/>
          </a:xfrm>
        </p:spPr>
        <p:txBody>
          <a:bodyPr anchor="b"/>
          <a:lstStyle>
            <a:lvl1pPr algn="l">
              <a:defRPr sz="29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67661" y="735330"/>
            <a:ext cx="8778240" cy="4937760"/>
          </a:xfrm>
        </p:spPr>
        <p:txBody>
          <a:bodyPr/>
          <a:lstStyle>
            <a:lvl1pPr marL="0" indent="0">
              <a:buNone/>
              <a:defRPr sz="4600"/>
            </a:lvl1pPr>
            <a:lvl2pPr marL="653110" indent="0">
              <a:buNone/>
              <a:defRPr sz="4000"/>
            </a:lvl2pPr>
            <a:lvl3pPr marL="1306220" indent="0">
              <a:buNone/>
              <a:defRPr sz="3400"/>
            </a:lvl3pPr>
            <a:lvl4pPr marL="1959331" indent="0">
              <a:buNone/>
              <a:defRPr sz="2900"/>
            </a:lvl4pPr>
            <a:lvl5pPr marL="2612441" indent="0">
              <a:buNone/>
              <a:defRPr sz="2900"/>
            </a:lvl5pPr>
            <a:lvl6pPr marL="3265551" indent="0">
              <a:buNone/>
              <a:defRPr sz="2900"/>
            </a:lvl6pPr>
            <a:lvl7pPr marL="3918661" indent="0">
              <a:buNone/>
              <a:defRPr sz="2900"/>
            </a:lvl7pPr>
            <a:lvl8pPr marL="4571771" indent="0">
              <a:buNone/>
              <a:defRPr sz="2900"/>
            </a:lvl8pPr>
            <a:lvl9pPr marL="5224882" indent="0">
              <a:buNone/>
              <a:defRPr sz="29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867661" y="6440806"/>
            <a:ext cx="8778240" cy="965834"/>
          </a:xfrm>
        </p:spPr>
        <p:txBody>
          <a:bodyPr/>
          <a:lstStyle>
            <a:lvl1pPr marL="0" indent="0">
              <a:buNone/>
              <a:defRPr sz="2000"/>
            </a:lvl1pPr>
            <a:lvl2pPr marL="653110" indent="0">
              <a:buNone/>
              <a:defRPr sz="1700"/>
            </a:lvl2pPr>
            <a:lvl3pPr marL="1306220" indent="0">
              <a:buNone/>
              <a:defRPr sz="1400"/>
            </a:lvl3pPr>
            <a:lvl4pPr marL="1959331" indent="0">
              <a:buNone/>
              <a:defRPr sz="1300"/>
            </a:lvl4pPr>
            <a:lvl5pPr marL="2612441" indent="0">
              <a:buNone/>
              <a:defRPr sz="1300"/>
            </a:lvl5pPr>
            <a:lvl6pPr marL="3265551" indent="0">
              <a:buNone/>
              <a:defRPr sz="1300"/>
            </a:lvl6pPr>
            <a:lvl7pPr marL="3918661" indent="0">
              <a:buNone/>
              <a:defRPr sz="1300"/>
            </a:lvl7pPr>
            <a:lvl8pPr marL="4571771" indent="0">
              <a:buNone/>
              <a:defRPr sz="1300"/>
            </a:lvl8pPr>
            <a:lvl9pPr marL="5224882" indent="0">
              <a:buNone/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A54E7-F64E-3C42-8D3B-4F8BFC9A7E93}" type="datetimeFigureOut">
              <a:rPr lang="en-US" smtClean="0"/>
              <a:t>9/10/2013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336CC-0EDF-3D4A-9A4D-80324085B7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7814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1520" y="329566"/>
            <a:ext cx="13167360" cy="1371600"/>
          </a:xfrm>
          <a:prstGeom prst="rect">
            <a:avLst/>
          </a:prstGeom>
        </p:spPr>
        <p:txBody>
          <a:bodyPr vert="horz" lIns="130622" tIns="65311" rIns="130622" bIns="65311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1520" y="1920240"/>
            <a:ext cx="13167360" cy="5431156"/>
          </a:xfrm>
          <a:prstGeom prst="rect">
            <a:avLst/>
          </a:prstGeom>
        </p:spPr>
        <p:txBody>
          <a:bodyPr vert="horz" lIns="130622" tIns="65311" rIns="130622" bIns="65311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1520" y="7627621"/>
            <a:ext cx="3413760" cy="438150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l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FA54E7-F64E-3C42-8D3B-4F8BFC9A7E93}" type="datetimeFigureOut">
              <a:rPr lang="en-US" smtClean="0"/>
              <a:t>9/10/2013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998720" y="7627621"/>
            <a:ext cx="4632960" cy="438150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ct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85120" y="7627621"/>
            <a:ext cx="3413760" cy="438150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B336CC-0EDF-3D4A-9A4D-80324085B7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4576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653110" rtl="0" eaLnBrk="1" latinLnBrk="0" hangingPunct="1">
        <a:spcBef>
          <a:spcPct val="0"/>
        </a:spcBef>
        <a:buNone/>
        <a:defRPr sz="6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89833" indent="-489833" algn="l" defTabSz="653110" rtl="0" eaLnBrk="1" latinLnBrk="0" hangingPunct="1">
        <a:spcBef>
          <a:spcPct val="20000"/>
        </a:spcBef>
        <a:buFont typeface="Arial"/>
        <a:buChar char="•"/>
        <a:defRPr sz="4600" kern="1200">
          <a:solidFill>
            <a:schemeClr val="tx1"/>
          </a:solidFill>
          <a:latin typeface="+mn-lt"/>
          <a:ea typeface="+mn-ea"/>
          <a:cs typeface="+mn-cs"/>
        </a:defRPr>
      </a:lvl1pPr>
      <a:lvl2pPr marL="1061304" indent="-408194" algn="l" defTabSz="653110" rtl="0" eaLnBrk="1" latinLnBrk="0" hangingPunct="1">
        <a:spcBef>
          <a:spcPct val="20000"/>
        </a:spcBef>
        <a:buFont typeface="Arial"/>
        <a:buChar char="–"/>
        <a:defRPr sz="4000" kern="1200">
          <a:solidFill>
            <a:schemeClr val="tx1"/>
          </a:solidFill>
          <a:latin typeface="+mn-lt"/>
          <a:ea typeface="+mn-ea"/>
          <a:cs typeface="+mn-cs"/>
        </a:defRPr>
      </a:lvl2pPr>
      <a:lvl3pPr marL="1632776" indent="-326555" algn="l" defTabSz="653110" rtl="0" eaLnBrk="1" latinLnBrk="0" hangingPunct="1">
        <a:spcBef>
          <a:spcPct val="20000"/>
        </a:spcBef>
        <a:buFont typeface="Arial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285886" indent="-326555" algn="l" defTabSz="653110" rtl="0" eaLnBrk="1" latinLnBrk="0" hangingPunct="1">
        <a:spcBef>
          <a:spcPct val="20000"/>
        </a:spcBef>
        <a:buFont typeface="Arial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38996" indent="-326555" algn="l" defTabSz="653110" rtl="0" eaLnBrk="1" latinLnBrk="0" hangingPunct="1">
        <a:spcBef>
          <a:spcPct val="20000"/>
        </a:spcBef>
        <a:buFont typeface="Arial"/>
        <a:buChar char="»"/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592106" indent="-326555" algn="l" defTabSz="653110" rtl="0" eaLnBrk="1" latinLnBrk="0" hangingPunct="1">
        <a:spcBef>
          <a:spcPct val="20000"/>
        </a:spcBef>
        <a:buFont typeface="Arial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245216" indent="-326555" algn="l" defTabSz="653110" rtl="0" eaLnBrk="1" latinLnBrk="0" hangingPunct="1">
        <a:spcBef>
          <a:spcPct val="20000"/>
        </a:spcBef>
        <a:buFont typeface="Arial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4898327" indent="-326555" algn="l" defTabSz="653110" rtl="0" eaLnBrk="1" latinLnBrk="0" hangingPunct="1">
        <a:spcBef>
          <a:spcPct val="20000"/>
        </a:spcBef>
        <a:buFont typeface="Arial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551437" indent="-326555" algn="l" defTabSz="653110" rtl="0" eaLnBrk="1" latinLnBrk="0" hangingPunct="1">
        <a:spcBef>
          <a:spcPct val="20000"/>
        </a:spcBef>
        <a:buFont typeface="Arial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5311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53110" algn="l" defTabSz="65311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306220" algn="l" defTabSz="65311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59331" algn="l" defTabSz="65311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12441" algn="l" defTabSz="65311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265551" algn="l" defTabSz="65311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918661" algn="l" defTabSz="65311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771" algn="l" defTabSz="65311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224882" algn="l" defTabSz="65311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emf"/><Relationship Id="rId3" Type="http://schemas.openxmlformats.org/officeDocument/2006/relationships/image" Target="../media/image19.png"/><Relationship Id="rId7" Type="http://schemas.openxmlformats.org/officeDocument/2006/relationships/image" Target="../media/image23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emf"/><Relationship Id="rId5" Type="http://schemas.openxmlformats.org/officeDocument/2006/relationships/image" Target="../media/image21.emf"/><Relationship Id="rId10" Type="http://schemas.openxmlformats.org/officeDocument/2006/relationships/image" Target="../media/image1.png"/><Relationship Id="rId4" Type="http://schemas.openxmlformats.org/officeDocument/2006/relationships/image" Target="../media/image20.emf"/><Relationship Id="rId9" Type="http://schemas.openxmlformats.org/officeDocument/2006/relationships/image" Target="../media/image25.e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png"/><Relationship Id="rId18" Type="http://schemas.openxmlformats.org/officeDocument/2006/relationships/image" Target="../media/image41.png"/><Relationship Id="rId26" Type="http://schemas.openxmlformats.org/officeDocument/2006/relationships/image" Target="../media/image49.png"/><Relationship Id="rId3" Type="http://schemas.openxmlformats.org/officeDocument/2006/relationships/image" Target="../media/image26.png"/><Relationship Id="rId21" Type="http://schemas.openxmlformats.org/officeDocument/2006/relationships/image" Target="../media/image44.png"/><Relationship Id="rId34" Type="http://schemas.openxmlformats.org/officeDocument/2006/relationships/image" Target="../media/image57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17" Type="http://schemas.openxmlformats.org/officeDocument/2006/relationships/image" Target="../media/image40.png"/><Relationship Id="rId25" Type="http://schemas.openxmlformats.org/officeDocument/2006/relationships/image" Target="../media/image48.png"/><Relationship Id="rId33" Type="http://schemas.openxmlformats.org/officeDocument/2006/relationships/image" Target="../media/image56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39.png"/><Relationship Id="rId20" Type="http://schemas.openxmlformats.org/officeDocument/2006/relationships/image" Target="../media/image43.png"/><Relationship Id="rId29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24" Type="http://schemas.openxmlformats.org/officeDocument/2006/relationships/image" Target="../media/image47.png"/><Relationship Id="rId32" Type="http://schemas.openxmlformats.org/officeDocument/2006/relationships/image" Target="../media/image55.png"/><Relationship Id="rId5" Type="http://schemas.openxmlformats.org/officeDocument/2006/relationships/image" Target="../media/image28.png"/><Relationship Id="rId15" Type="http://schemas.openxmlformats.org/officeDocument/2006/relationships/image" Target="../media/image38.png"/><Relationship Id="rId23" Type="http://schemas.openxmlformats.org/officeDocument/2006/relationships/image" Target="../media/image46.png"/><Relationship Id="rId28" Type="http://schemas.openxmlformats.org/officeDocument/2006/relationships/image" Target="../media/image51.png"/><Relationship Id="rId36" Type="http://schemas.openxmlformats.org/officeDocument/2006/relationships/image" Target="../media/image59.png"/><Relationship Id="rId10" Type="http://schemas.openxmlformats.org/officeDocument/2006/relationships/image" Target="../media/image33.png"/><Relationship Id="rId19" Type="http://schemas.openxmlformats.org/officeDocument/2006/relationships/image" Target="../media/image42.png"/><Relationship Id="rId31" Type="http://schemas.openxmlformats.org/officeDocument/2006/relationships/image" Target="../media/image54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Relationship Id="rId14" Type="http://schemas.openxmlformats.org/officeDocument/2006/relationships/image" Target="../media/image37.png"/><Relationship Id="rId22" Type="http://schemas.openxmlformats.org/officeDocument/2006/relationships/image" Target="../media/image45.png"/><Relationship Id="rId27" Type="http://schemas.openxmlformats.org/officeDocument/2006/relationships/image" Target="../media/image50.png"/><Relationship Id="rId30" Type="http://schemas.openxmlformats.org/officeDocument/2006/relationships/image" Target="../media/image53.png"/><Relationship Id="rId35" Type="http://schemas.openxmlformats.org/officeDocument/2006/relationships/image" Target="../media/image5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.emf"/><Relationship Id="rId5" Type="http://schemas.openxmlformats.org/officeDocument/2006/relationships/image" Target="../media/image15.emf"/><Relationship Id="rId4" Type="http://schemas.openxmlformats.org/officeDocument/2006/relationships/image" Target="../media/image14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069922" y="0"/>
            <a:ext cx="4575337" cy="8229600"/>
          </a:xfrm>
          <a:prstGeom prst="rect">
            <a:avLst/>
          </a:prstGeom>
          <a:solidFill>
            <a:srgbClr val="47A5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11350362" y="0"/>
            <a:ext cx="1214829" cy="8229600"/>
          </a:xfrm>
          <a:prstGeom prst="rect">
            <a:avLst/>
          </a:prstGeom>
          <a:solidFill>
            <a:srgbClr val="F99F3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12565191" y="0"/>
            <a:ext cx="2065209" cy="8229600"/>
          </a:xfrm>
          <a:prstGeom prst="rect">
            <a:avLst/>
          </a:prstGeom>
          <a:solidFill>
            <a:srgbClr val="FEDE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0" y="0"/>
            <a:ext cx="7587156" cy="82296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1" descr="Alfresco_logo_RGB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5511" y="3302595"/>
            <a:ext cx="5893759" cy="1600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8245781" y="-2339"/>
            <a:ext cx="6384619" cy="8229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2446470" y="0"/>
            <a:ext cx="2183930" cy="8229600"/>
          </a:xfrm>
          <a:prstGeom prst="rect">
            <a:avLst/>
          </a:prstGeom>
          <a:solidFill>
            <a:srgbClr val="8ABF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" y="0"/>
            <a:ext cx="198790" cy="8229600"/>
          </a:xfrm>
          <a:prstGeom prst="rect">
            <a:avLst/>
          </a:prstGeom>
          <a:solidFill>
            <a:srgbClr val="0881C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5511" y="7012109"/>
            <a:ext cx="4572000" cy="89255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Neue"/>
                <a:cs typeface="Helvetica Neue"/>
              </a:rPr>
              <a:t>John Powell</a:t>
            </a:r>
          </a:p>
          <a:p>
            <a:r>
              <a:rPr lang="ru-RU" dirty="0" smtClean="0">
                <a:solidFill>
                  <a:srgbClr val="7A7D81"/>
                </a:solidFill>
                <a:latin typeface="Helvetica Neue Light"/>
                <a:cs typeface="Helvetica Neue Light"/>
              </a:rPr>
              <a:t>Сентябрь </a:t>
            </a:r>
            <a:r>
              <a:rPr lang="en-US" dirty="0" smtClean="0">
                <a:solidFill>
                  <a:srgbClr val="7A7D81"/>
                </a:solidFill>
                <a:latin typeface="Helvetica Neue Light"/>
                <a:cs typeface="Helvetica Neue Light"/>
              </a:rPr>
              <a:t>2013</a:t>
            </a:r>
            <a:endParaRPr lang="en-US" dirty="0">
              <a:solidFill>
                <a:srgbClr val="7A7D81"/>
              </a:solidFill>
              <a:latin typeface="Helvetica Neue Light"/>
              <a:cs typeface="Helvetica Neue Light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8765128" y="2227394"/>
            <a:ext cx="5605965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47A548"/>
                </a:solidFill>
                <a:latin typeface="Helvetica Neue Light"/>
                <a:cs typeface="Helvetica Neue Light"/>
              </a:rPr>
              <a:t>Единая платформа </a:t>
            </a:r>
            <a:r>
              <a:rPr lang="ru-RU" sz="4400" dirty="0" smtClean="0">
                <a:solidFill>
                  <a:srgbClr val="47A548"/>
                </a:solidFill>
                <a:latin typeface="Helvetica Neue Light"/>
                <a:cs typeface="Helvetica Neue Light"/>
              </a:rPr>
              <a:t>для всего корпоративного контента</a:t>
            </a:r>
            <a:endParaRPr lang="en-US" sz="4400" dirty="0" smtClean="0">
              <a:solidFill>
                <a:srgbClr val="47A548"/>
              </a:solidFill>
              <a:latin typeface="Helvetica Neue"/>
              <a:cs typeface="Helvetica Neue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8245781" y="-11719"/>
            <a:ext cx="6384619" cy="8229600"/>
          </a:xfrm>
          <a:prstGeom prst="rect">
            <a:avLst/>
          </a:prstGeom>
          <a:solidFill>
            <a:srgbClr val="8ABF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8806071" y="4420720"/>
            <a:ext cx="5565022" cy="72355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8767183" y="2234798"/>
            <a:ext cx="5754035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 smtClean="0">
                <a:solidFill>
                  <a:schemeClr val="bg1"/>
                </a:solidFill>
                <a:latin typeface="Helvetica Neue Light"/>
                <a:cs typeface="Helvetica Neue Light"/>
              </a:rPr>
              <a:t>в облаке</a:t>
            </a:r>
            <a:r>
              <a:rPr lang="en-US" sz="4400" dirty="0" smtClean="0">
                <a:solidFill>
                  <a:schemeClr val="bg1"/>
                </a:solidFill>
                <a:latin typeface="Helvetica Neue Light"/>
                <a:cs typeface="Helvetica Neue Light"/>
              </a:rPr>
              <a:t>.</a:t>
            </a:r>
            <a:endParaRPr lang="en-US" sz="4400" dirty="0" smtClean="0">
              <a:solidFill>
                <a:schemeClr val="bg1"/>
              </a:solidFill>
              <a:latin typeface="Helvetica Neue Light"/>
              <a:cs typeface="Helvetica Neue Light"/>
            </a:endParaRPr>
          </a:p>
          <a:p>
            <a:r>
              <a:rPr lang="ru-RU" sz="4400" b="1" dirty="0" smtClean="0">
                <a:solidFill>
                  <a:schemeClr val="bg1"/>
                </a:solidFill>
                <a:latin typeface="Helvetica Neue Light"/>
                <a:cs typeface="Helvetica Neue Light"/>
              </a:rPr>
              <a:t>локально</a:t>
            </a:r>
            <a:r>
              <a:rPr lang="en-US" sz="4400" b="1" dirty="0" smtClean="0">
                <a:solidFill>
                  <a:schemeClr val="bg1"/>
                </a:solidFill>
                <a:latin typeface="Helvetica Neue Light"/>
                <a:cs typeface="Helvetica Neue Light"/>
              </a:rPr>
              <a:t>.</a:t>
            </a:r>
            <a:endParaRPr lang="ru-RU" sz="4400" b="1" dirty="0">
              <a:solidFill>
                <a:schemeClr val="bg1"/>
              </a:solidFill>
              <a:latin typeface="Helvetica Neue Light"/>
              <a:cs typeface="Helvetica Neue Light"/>
            </a:endParaRPr>
          </a:p>
          <a:p>
            <a:r>
              <a:rPr lang="ru-RU" sz="4400" b="1" dirty="0" smtClean="0">
                <a:solidFill>
                  <a:schemeClr val="bg1"/>
                </a:solidFill>
                <a:latin typeface="Helvetica Neue Light"/>
                <a:cs typeface="Helvetica Neue Light"/>
              </a:rPr>
              <a:t>в дороге.</a:t>
            </a:r>
            <a:endParaRPr lang="en-US" sz="4400" b="1" dirty="0" smtClean="0">
              <a:solidFill>
                <a:schemeClr val="bg1"/>
              </a:solidFill>
              <a:latin typeface="Helvetica Neue Light"/>
              <a:cs typeface="Helvetica Neue Light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8806072" y="4374830"/>
            <a:ext cx="483061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8ABF3F"/>
                </a:solidFill>
                <a:latin typeface="Helvetica Neue"/>
                <a:cs typeface="Helvetica Neue"/>
              </a:rPr>
              <a:t>единые данные.</a:t>
            </a:r>
            <a:endParaRPr lang="en-US" sz="4400" b="1" dirty="0" smtClean="0">
              <a:solidFill>
                <a:srgbClr val="8ABF3F"/>
              </a:solidFill>
              <a:latin typeface="Helvetica Neue"/>
              <a:cs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4123097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9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9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8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xit" presetSubtype="2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" presetClass="entr" presetSubtype="2" decel="5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9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9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xit" presetSubtype="2" accel="50000" decel="5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9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9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8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1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9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9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9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7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7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7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6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14" grpId="0" animBg="1"/>
      <p:bldP spid="6" grpId="0" animBg="1"/>
      <p:bldP spid="13" grpId="0"/>
      <p:bldP spid="16" grpId="0" animBg="1"/>
      <p:bldP spid="3" grpId="0" animBg="1"/>
      <p:bldP spid="18" grpId="0"/>
      <p:bldP spid="1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 rot="5400000">
            <a:off x="3200399" y="-3200400"/>
            <a:ext cx="8229601" cy="14630400"/>
          </a:xfrm>
          <a:prstGeom prst="rect">
            <a:avLst/>
          </a:prstGeom>
          <a:solidFill>
            <a:srgbClr val="005EA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shadow.png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931" y="6231557"/>
            <a:ext cx="1501965" cy="312854"/>
          </a:xfrm>
          <a:prstGeom prst="rect">
            <a:avLst/>
          </a:prstGeom>
        </p:spPr>
      </p:pic>
      <p:pic>
        <p:nvPicPr>
          <p:cNvPr id="4" name="Picture 3" descr="shadow.png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76567" y="6231557"/>
            <a:ext cx="1501965" cy="312854"/>
          </a:xfrm>
          <a:prstGeom prst="rect">
            <a:avLst/>
          </a:prstGeom>
        </p:spPr>
      </p:pic>
      <p:pic>
        <p:nvPicPr>
          <p:cNvPr id="5" name="Picture 4" descr="shadow.png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83203" y="6231557"/>
            <a:ext cx="1501965" cy="312854"/>
          </a:xfrm>
          <a:prstGeom prst="rect">
            <a:avLst/>
          </a:prstGeom>
        </p:spPr>
      </p:pic>
      <p:pic>
        <p:nvPicPr>
          <p:cNvPr id="6" name="Picture 5" descr="shadow.png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89839" y="6231557"/>
            <a:ext cx="1501965" cy="312854"/>
          </a:xfrm>
          <a:prstGeom prst="rect">
            <a:avLst/>
          </a:prstGeom>
        </p:spPr>
      </p:pic>
      <p:pic>
        <p:nvPicPr>
          <p:cNvPr id="7" name="Picture 6" descr="shadow.png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6475" y="6231557"/>
            <a:ext cx="1501965" cy="312854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661851" y="496960"/>
            <a:ext cx="1238614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400" b="1" dirty="0" smtClean="0">
                <a:solidFill>
                  <a:srgbClr val="FEDE4E"/>
                </a:solidFill>
                <a:latin typeface="Helvetica Neue"/>
                <a:cs typeface="Helvetica Neue"/>
              </a:rPr>
              <a:t>Alfresco</a:t>
            </a:r>
            <a:r>
              <a:rPr lang="en-US" sz="6400" dirty="0" smtClean="0">
                <a:solidFill>
                  <a:srgbClr val="FEDE4E"/>
                </a:solidFill>
                <a:latin typeface="Helvetica Neue Light"/>
                <a:cs typeface="Helvetica Neue Light"/>
              </a:rPr>
              <a:t> </a:t>
            </a:r>
            <a:r>
              <a:rPr lang="ru-RU" sz="6400" dirty="0" smtClean="0">
                <a:solidFill>
                  <a:schemeClr val="bg1"/>
                </a:solidFill>
                <a:latin typeface="Helvetica Neue Light"/>
                <a:cs typeface="Helvetica Neue Light"/>
              </a:rPr>
              <a:t>в компаниях, интенсивно обрабатывающих документы</a:t>
            </a:r>
            <a:endParaRPr lang="en-US" sz="6400" dirty="0" smtClean="0">
              <a:solidFill>
                <a:srgbClr val="8ABF3F"/>
              </a:solidFill>
              <a:latin typeface="Helvetica Neue"/>
              <a:cs typeface="Helvetica Neue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3483314" y="0"/>
            <a:ext cx="431920" cy="8229600"/>
          </a:xfrm>
          <a:prstGeom prst="rect">
            <a:avLst/>
          </a:prstGeom>
          <a:solidFill>
            <a:srgbClr val="F99F3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3896136" y="0"/>
            <a:ext cx="734263" cy="8229600"/>
          </a:xfrm>
          <a:prstGeom prst="rect">
            <a:avLst/>
          </a:prstGeom>
          <a:solidFill>
            <a:srgbClr val="FEDE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483063" y="6437800"/>
            <a:ext cx="259511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chemeClr val="bg1"/>
                </a:solidFill>
                <a:latin typeface="Helvetica Neue Light"/>
                <a:cs typeface="Helvetica Neue Light"/>
              </a:rPr>
              <a:t>Правительство и госорганы</a:t>
            </a:r>
            <a:endParaRPr lang="en-US" sz="2000" b="1" dirty="0" smtClean="0">
              <a:solidFill>
                <a:schemeClr val="bg1"/>
              </a:solidFill>
              <a:latin typeface="Helvetica Neue"/>
              <a:cs typeface="Helvetica Neue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928200" y="6437800"/>
            <a:ext cx="259511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chemeClr val="bg1"/>
                </a:solidFill>
                <a:latin typeface="Helvetica Neue Light"/>
                <a:cs typeface="Helvetica Neue Light"/>
              </a:rPr>
              <a:t>Банки и страхование</a:t>
            </a:r>
            <a:endParaRPr lang="en-US" sz="2000" b="1" dirty="0" smtClean="0">
              <a:solidFill>
                <a:schemeClr val="bg1"/>
              </a:solidFill>
              <a:latin typeface="Helvetica Neue"/>
              <a:cs typeface="Helvetica Neue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5439611" y="6453189"/>
            <a:ext cx="259511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chemeClr val="bg1"/>
                </a:solidFill>
                <a:latin typeface="Helvetica Neue Light"/>
                <a:cs typeface="Helvetica Neue Light"/>
              </a:rPr>
              <a:t>Производство</a:t>
            </a:r>
            <a:endParaRPr lang="en-US" sz="2000" b="1" dirty="0" smtClean="0">
              <a:solidFill>
                <a:schemeClr val="bg1"/>
              </a:solidFill>
              <a:latin typeface="Helvetica Neue"/>
              <a:cs typeface="Helvetica Neue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8246717" y="6437800"/>
            <a:ext cx="198462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chemeClr val="bg1"/>
                </a:solidFill>
                <a:latin typeface="Helvetica Neue Light"/>
                <a:cs typeface="Helvetica Neue Light"/>
              </a:rPr>
              <a:t>Медиа и печать</a:t>
            </a:r>
            <a:endParaRPr lang="en-US" sz="2000" b="1" dirty="0" smtClean="0">
              <a:solidFill>
                <a:schemeClr val="bg1"/>
              </a:solidFill>
              <a:latin typeface="Helvetica Neue"/>
              <a:cs typeface="Helvetica Neue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10452884" y="6453189"/>
            <a:ext cx="259511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chemeClr val="bg1"/>
                </a:solidFill>
                <a:latin typeface="Helvetica Neue Light"/>
                <a:cs typeface="Helvetica Neue Light"/>
              </a:rPr>
              <a:t>Высокие технологии</a:t>
            </a:r>
            <a:endParaRPr lang="en-US" sz="2000" b="1" dirty="0" smtClean="0">
              <a:solidFill>
                <a:schemeClr val="bg1"/>
              </a:solidFill>
              <a:latin typeface="Helvetica Neue"/>
              <a:cs typeface="Helvetica Neue"/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795441" y="4279313"/>
            <a:ext cx="1827694" cy="1827694"/>
            <a:chOff x="878518" y="3084109"/>
            <a:chExt cx="1661540" cy="1661540"/>
          </a:xfrm>
        </p:grpSpPr>
        <p:sp>
          <p:nvSpPr>
            <p:cNvPr id="12" name="Oval 11"/>
            <p:cNvSpPr/>
            <p:nvPr/>
          </p:nvSpPr>
          <p:spPr>
            <a:xfrm>
              <a:off x="878518" y="3084109"/>
              <a:ext cx="1661540" cy="166154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68266" y="3339013"/>
              <a:ext cx="689564" cy="1038500"/>
            </a:xfrm>
            <a:prstGeom prst="rect">
              <a:avLst/>
            </a:prstGeom>
          </p:spPr>
        </p:pic>
      </p:grpSp>
      <p:grpSp>
        <p:nvGrpSpPr>
          <p:cNvPr id="25" name="Group 24"/>
          <p:cNvGrpSpPr/>
          <p:nvPr/>
        </p:nvGrpSpPr>
        <p:grpSpPr>
          <a:xfrm>
            <a:off x="3304464" y="4279313"/>
            <a:ext cx="1827694" cy="1827694"/>
            <a:chOff x="3387541" y="3084109"/>
            <a:chExt cx="1661540" cy="1661540"/>
          </a:xfrm>
        </p:grpSpPr>
        <p:sp>
          <p:nvSpPr>
            <p:cNvPr id="13" name="Oval 12"/>
            <p:cNvSpPr/>
            <p:nvPr/>
          </p:nvSpPr>
          <p:spPr>
            <a:xfrm>
              <a:off x="3387541" y="3084109"/>
              <a:ext cx="1661540" cy="166154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804186" y="3437713"/>
              <a:ext cx="812800" cy="939800"/>
            </a:xfrm>
            <a:prstGeom prst="rect">
              <a:avLst/>
            </a:prstGeom>
          </p:spPr>
        </p:pic>
      </p:grpSp>
      <p:grpSp>
        <p:nvGrpSpPr>
          <p:cNvPr id="27" name="Group 26"/>
          <p:cNvGrpSpPr/>
          <p:nvPr/>
        </p:nvGrpSpPr>
        <p:grpSpPr>
          <a:xfrm>
            <a:off x="5813487" y="4279313"/>
            <a:ext cx="1827694" cy="1827694"/>
            <a:chOff x="5896564" y="3084109"/>
            <a:chExt cx="1661540" cy="1661540"/>
          </a:xfrm>
        </p:grpSpPr>
        <p:sp>
          <p:nvSpPr>
            <p:cNvPr id="14" name="Oval 13"/>
            <p:cNvSpPr/>
            <p:nvPr/>
          </p:nvSpPr>
          <p:spPr>
            <a:xfrm>
              <a:off x="5896564" y="3084109"/>
              <a:ext cx="1661540" cy="166154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161289" y="3441700"/>
              <a:ext cx="1096238" cy="935813"/>
            </a:xfrm>
            <a:prstGeom prst="rect">
              <a:avLst/>
            </a:prstGeom>
          </p:spPr>
        </p:pic>
      </p:grpSp>
      <p:grpSp>
        <p:nvGrpSpPr>
          <p:cNvPr id="29" name="Group 28"/>
          <p:cNvGrpSpPr/>
          <p:nvPr/>
        </p:nvGrpSpPr>
        <p:grpSpPr>
          <a:xfrm>
            <a:off x="8322510" y="4279313"/>
            <a:ext cx="1827694" cy="1827694"/>
            <a:chOff x="8405587" y="3084109"/>
            <a:chExt cx="1661540" cy="1661540"/>
          </a:xfrm>
        </p:grpSpPr>
        <p:sp>
          <p:nvSpPr>
            <p:cNvPr id="15" name="Oval 14"/>
            <p:cNvSpPr/>
            <p:nvPr/>
          </p:nvSpPr>
          <p:spPr>
            <a:xfrm>
              <a:off x="8405587" y="3084109"/>
              <a:ext cx="1661540" cy="166154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860061" y="3526613"/>
              <a:ext cx="863600" cy="850900"/>
            </a:xfrm>
            <a:prstGeom prst="rect">
              <a:avLst/>
            </a:prstGeom>
          </p:spPr>
        </p:pic>
      </p:grpSp>
      <p:grpSp>
        <p:nvGrpSpPr>
          <p:cNvPr id="31" name="Group 30"/>
          <p:cNvGrpSpPr/>
          <p:nvPr/>
        </p:nvGrpSpPr>
        <p:grpSpPr>
          <a:xfrm>
            <a:off x="10831534" y="4279313"/>
            <a:ext cx="1827694" cy="1827694"/>
            <a:chOff x="10914611" y="3084109"/>
            <a:chExt cx="1661540" cy="1661540"/>
          </a:xfrm>
        </p:grpSpPr>
        <p:sp>
          <p:nvSpPr>
            <p:cNvPr id="16" name="Oval 15"/>
            <p:cNvSpPr/>
            <p:nvPr/>
          </p:nvSpPr>
          <p:spPr>
            <a:xfrm>
              <a:off x="10914611" y="3084109"/>
              <a:ext cx="1661540" cy="166154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376615" y="3489440"/>
              <a:ext cx="756537" cy="935812"/>
            </a:xfrm>
            <a:prstGeom prst="rect">
              <a:avLst/>
            </a:prstGeom>
          </p:spPr>
        </p:pic>
      </p:grpSp>
      <p:sp>
        <p:nvSpPr>
          <p:cNvPr id="32" name="Isosceles Triangle 31"/>
          <p:cNvSpPr/>
          <p:nvPr/>
        </p:nvSpPr>
        <p:spPr>
          <a:xfrm rot="5400000">
            <a:off x="13299766" y="5086320"/>
            <a:ext cx="1192740" cy="254688"/>
          </a:xfrm>
          <a:prstGeom prst="triangle">
            <a:avLst/>
          </a:prstGeom>
          <a:solidFill>
            <a:srgbClr val="F99F3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" name="Group 33"/>
          <p:cNvGrpSpPr/>
          <p:nvPr/>
        </p:nvGrpSpPr>
        <p:grpSpPr>
          <a:xfrm>
            <a:off x="7372417" y="1552763"/>
            <a:ext cx="4995365" cy="2469421"/>
            <a:chOff x="1300162" y="748326"/>
            <a:chExt cx="4995365" cy="2469421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 flipH="1">
              <a:off x="1300162" y="748326"/>
              <a:ext cx="4995365" cy="2469421"/>
            </a:xfrm>
            <a:prstGeom prst="rect">
              <a:avLst/>
            </a:prstGeom>
          </p:spPr>
        </p:pic>
        <p:sp>
          <p:nvSpPr>
            <p:cNvPr id="33" name="TextBox 32"/>
            <p:cNvSpPr txBox="1"/>
            <p:nvPr/>
          </p:nvSpPr>
          <p:spPr>
            <a:xfrm>
              <a:off x="1320180" y="975733"/>
              <a:ext cx="4910871" cy="1815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dirty="0" smtClean="0">
                  <a:solidFill>
                    <a:srgbClr val="0881C4"/>
                  </a:solidFill>
                  <a:latin typeface="Helvetica Neue Light"/>
                </a:rPr>
                <a:t>создание и распространение материалов для продаж </a:t>
              </a:r>
              <a:br>
                <a:rPr lang="ru-RU" sz="2800" dirty="0" smtClean="0">
                  <a:solidFill>
                    <a:srgbClr val="0881C4"/>
                  </a:solidFill>
                  <a:latin typeface="Helvetica Neue Light"/>
                </a:rPr>
              </a:br>
              <a:r>
                <a:rPr lang="ru-RU" sz="2800" dirty="0" smtClean="0">
                  <a:solidFill>
                    <a:srgbClr val="0881C4"/>
                  </a:solidFill>
                  <a:latin typeface="Helvetica Neue Light"/>
                </a:rPr>
                <a:t>и маркетинга</a:t>
              </a:r>
              <a:endParaRPr lang="en-US" sz="3200" dirty="0">
                <a:solidFill>
                  <a:srgbClr val="0881C4"/>
                </a:solidFill>
              </a:endParaRP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5439610" y="1301397"/>
            <a:ext cx="4430488" cy="2720787"/>
            <a:chOff x="1865038" y="496960"/>
            <a:chExt cx="4430488" cy="2720787"/>
          </a:xfrm>
        </p:grpSpPr>
        <p:pic>
          <p:nvPicPr>
            <p:cNvPr id="36" name="Picture 35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 flipH="1">
              <a:off x="1865038" y="496960"/>
              <a:ext cx="4430488" cy="2720787"/>
            </a:xfrm>
            <a:prstGeom prst="rect">
              <a:avLst/>
            </a:prstGeom>
          </p:spPr>
        </p:pic>
        <p:sp>
          <p:nvSpPr>
            <p:cNvPr id="37" name="TextBox 36"/>
            <p:cNvSpPr txBox="1"/>
            <p:nvPr/>
          </p:nvSpPr>
          <p:spPr>
            <a:xfrm>
              <a:off x="2124743" y="825605"/>
              <a:ext cx="4073076" cy="1815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dirty="0" smtClean="0">
                  <a:solidFill>
                    <a:srgbClr val="0881C4"/>
                  </a:solidFill>
                  <a:latin typeface="Helvetica Neue Light"/>
                  <a:cs typeface="Helvetica Neue Light"/>
                </a:rPr>
                <a:t>создание контента, управление жизненным циклом, монетизация</a:t>
              </a:r>
              <a:endParaRPr lang="en-US" sz="2800" dirty="0">
                <a:solidFill>
                  <a:srgbClr val="0881C4"/>
                </a:solidFill>
                <a:latin typeface="Helvetica Neue Light"/>
                <a:cs typeface="Helvetica Neue Light"/>
              </a:endParaRP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2880059" y="1301397"/>
            <a:ext cx="4430488" cy="2720787"/>
            <a:chOff x="1865038" y="496960"/>
            <a:chExt cx="4430488" cy="2720787"/>
          </a:xfrm>
        </p:grpSpPr>
        <p:pic>
          <p:nvPicPr>
            <p:cNvPr id="39" name="Picture 38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 flipH="1">
              <a:off x="1865038" y="496960"/>
              <a:ext cx="4430488" cy="2720787"/>
            </a:xfrm>
            <a:prstGeom prst="rect">
              <a:avLst/>
            </a:prstGeom>
          </p:spPr>
        </p:pic>
        <p:sp>
          <p:nvSpPr>
            <p:cNvPr id="40" name="TextBox 39"/>
            <p:cNvSpPr txBox="1"/>
            <p:nvPr/>
          </p:nvSpPr>
          <p:spPr>
            <a:xfrm>
              <a:off x="2139593" y="661828"/>
              <a:ext cx="3771022" cy="2246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dirty="0" smtClean="0">
                  <a:solidFill>
                    <a:srgbClr val="0881C4"/>
                  </a:solidFill>
                  <a:latin typeface="Helvetica Neue Light"/>
                  <a:cs typeface="Helvetica Neue Light"/>
                </a:rPr>
                <a:t>эффективное взаимодействие с поставщиками, партнерами и заказчиками</a:t>
              </a:r>
              <a:endParaRPr lang="en-US" sz="2800" dirty="0">
                <a:solidFill>
                  <a:srgbClr val="0881C4"/>
                </a:solidFill>
                <a:latin typeface="Helvetica Neue Light"/>
                <a:cs typeface="Helvetica Neue Light"/>
              </a:endParaRP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3592111" y="1837157"/>
            <a:ext cx="4214407" cy="2321507"/>
            <a:chOff x="1865037" y="1032720"/>
            <a:chExt cx="4214407" cy="2321507"/>
          </a:xfrm>
        </p:grpSpPr>
        <p:pic>
          <p:nvPicPr>
            <p:cNvPr id="42" name="Picture 41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865038" y="1032720"/>
              <a:ext cx="4214406" cy="2321507"/>
            </a:xfrm>
            <a:prstGeom prst="rect">
              <a:avLst/>
            </a:prstGeom>
          </p:spPr>
        </p:pic>
        <p:sp>
          <p:nvSpPr>
            <p:cNvPr id="43" name="TextBox 42"/>
            <p:cNvSpPr txBox="1"/>
            <p:nvPr/>
          </p:nvSpPr>
          <p:spPr>
            <a:xfrm>
              <a:off x="1865037" y="1214154"/>
              <a:ext cx="4214407" cy="1815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dirty="0">
                  <a:solidFill>
                    <a:srgbClr val="0881C4"/>
                  </a:solidFill>
                  <a:latin typeface="Helvetica Neue Light"/>
                  <a:cs typeface="Helvetica Neue Light"/>
                </a:rPr>
                <a:t>а</a:t>
              </a:r>
              <a:r>
                <a:rPr lang="ru-RU" sz="2800" dirty="0" smtClean="0">
                  <a:solidFill>
                    <a:srgbClr val="0881C4"/>
                  </a:solidFill>
                  <a:latin typeface="Helvetica Neue Light"/>
                  <a:cs typeface="Helvetica Neue Light"/>
                </a:rPr>
                <a:t>втоматизация бизнес-процессов, связанных с большим количеством документов</a:t>
              </a:r>
              <a:endParaRPr lang="en-US" sz="2800" dirty="0">
                <a:solidFill>
                  <a:srgbClr val="0881C4"/>
                </a:solidFill>
                <a:latin typeface="Helvetica Neue Light"/>
                <a:cs typeface="Helvetica Neue Light"/>
              </a:endParaRP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1188025" y="1510049"/>
            <a:ext cx="3780306" cy="2604751"/>
            <a:chOff x="1865038" y="896240"/>
            <a:chExt cx="3780306" cy="2321507"/>
          </a:xfrm>
        </p:grpSpPr>
        <p:pic>
          <p:nvPicPr>
            <p:cNvPr id="45" name="Picture 44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865038" y="896240"/>
              <a:ext cx="3780306" cy="2321507"/>
            </a:xfrm>
            <a:prstGeom prst="rect">
              <a:avLst/>
            </a:prstGeom>
          </p:spPr>
        </p:pic>
        <p:sp>
          <p:nvSpPr>
            <p:cNvPr id="46" name="TextBox 45"/>
            <p:cNvSpPr txBox="1"/>
            <p:nvPr/>
          </p:nvSpPr>
          <p:spPr>
            <a:xfrm>
              <a:off x="2159374" y="934309"/>
              <a:ext cx="3207125" cy="2246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dirty="0" smtClean="0">
                  <a:solidFill>
                    <a:srgbClr val="0881C4"/>
                  </a:solidFill>
                  <a:latin typeface="Helvetica Neue Light"/>
                  <a:cs typeface="Helvetica Neue Light"/>
                </a:rPr>
                <a:t>открытое правительство </a:t>
              </a:r>
              <a:br>
                <a:rPr lang="ru-RU" sz="2800" dirty="0" smtClean="0">
                  <a:solidFill>
                    <a:srgbClr val="0881C4"/>
                  </a:solidFill>
                  <a:latin typeface="Helvetica Neue Light"/>
                  <a:cs typeface="Helvetica Neue Light"/>
                </a:rPr>
              </a:br>
              <a:r>
                <a:rPr lang="ru-RU" sz="2800" dirty="0" smtClean="0">
                  <a:solidFill>
                    <a:srgbClr val="0881C4"/>
                  </a:solidFill>
                  <a:latin typeface="Helvetica Neue Light"/>
                  <a:cs typeface="Helvetica Neue Light"/>
                </a:rPr>
                <a:t>и соответствие </a:t>
              </a:r>
              <a:br>
                <a:rPr lang="ru-RU" sz="2800" dirty="0" smtClean="0">
                  <a:solidFill>
                    <a:srgbClr val="0881C4"/>
                  </a:solidFill>
                  <a:latin typeface="Helvetica Neue Light"/>
                  <a:cs typeface="Helvetica Neue Light"/>
                </a:rPr>
              </a:br>
              <a:r>
                <a:rPr lang="ru-RU" sz="2800" dirty="0" smtClean="0">
                  <a:solidFill>
                    <a:srgbClr val="0881C4"/>
                  </a:solidFill>
                  <a:latin typeface="Helvetica Neue Light"/>
                  <a:cs typeface="Helvetica Neue Light"/>
                </a:rPr>
                <a:t>нормативным актам</a:t>
              </a:r>
              <a:endParaRPr lang="en-US" sz="2800" dirty="0">
                <a:solidFill>
                  <a:srgbClr val="0881C4"/>
                </a:solidFill>
                <a:latin typeface="Helvetica Neue Light"/>
                <a:cs typeface="Helvetica Neue Light"/>
              </a:endParaRPr>
            </a:p>
          </p:txBody>
        </p:sp>
      </p:grpSp>
      <p:sp>
        <p:nvSpPr>
          <p:cNvPr id="47" name="Rectangle 46"/>
          <p:cNvSpPr/>
          <p:nvPr/>
        </p:nvSpPr>
        <p:spPr>
          <a:xfrm rot="5400000">
            <a:off x="6857389" y="456588"/>
            <a:ext cx="915619" cy="14630403"/>
          </a:xfrm>
          <a:prstGeom prst="rect">
            <a:avLst/>
          </a:prstGeom>
          <a:solidFill>
            <a:srgbClr val="F2F2F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8" name="Picture 1" descr="Alfresco_logo_RGB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683682" y="7425113"/>
            <a:ext cx="2628879" cy="714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424005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6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6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6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6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6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6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6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6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6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2" presetClass="entr" presetSubtype="4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2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2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7" grpId="0"/>
      <p:bldP spid="18" grpId="0"/>
      <p:bldP spid="19" grpId="0"/>
      <p:bldP spid="20" grpId="0"/>
      <p:bldP spid="21" grpId="0"/>
      <p:bldP spid="4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/>
          <p:cNvSpPr/>
          <p:nvPr/>
        </p:nvSpPr>
        <p:spPr>
          <a:xfrm>
            <a:off x="2014095" y="-2339"/>
            <a:ext cx="2957570" cy="8229600"/>
          </a:xfrm>
          <a:prstGeom prst="rect">
            <a:avLst/>
          </a:prstGeom>
          <a:solidFill>
            <a:srgbClr val="47A5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1" y="0"/>
            <a:ext cx="4739344" cy="8229600"/>
          </a:xfrm>
          <a:prstGeom prst="rect">
            <a:avLst/>
          </a:prstGeom>
          <a:solidFill>
            <a:srgbClr val="8ABF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14431610" y="0"/>
            <a:ext cx="198790" cy="8229600"/>
          </a:xfrm>
          <a:prstGeom prst="rect">
            <a:avLst/>
          </a:prstGeom>
          <a:solidFill>
            <a:srgbClr val="0881C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64985" y="263419"/>
            <a:ext cx="460668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dirty="0" smtClean="0">
                <a:solidFill>
                  <a:srgbClr val="FFFFFF"/>
                </a:solidFill>
                <a:latin typeface="Helvetica Neue"/>
                <a:cs typeface="Helvetica Neue"/>
              </a:rPr>
              <a:t>Заказчики</a:t>
            </a:r>
          </a:p>
          <a:p>
            <a:r>
              <a:rPr lang="en-US" sz="5400" dirty="0">
                <a:solidFill>
                  <a:srgbClr val="47A548"/>
                </a:solidFill>
                <a:latin typeface="Helvetica Neue Light"/>
                <a:cs typeface="Helvetica Neue Light"/>
              </a:rPr>
              <a:t>Alfresco</a:t>
            </a:r>
            <a:endParaRPr lang="en-US" sz="5400" b="1" dirty="0">
              <a:solidFill>
                <a:srgbClr val="FFFFFF"/>
              </a:solidFill>
              <a:latin typeface="Helvetica Neue"/>
              <a:cs typeface="Helvetica Neue"/>
            </a:endParaRPr>
          </a:p>
        </p:txBody>
      </p:sp>
      <p:pic>
        <p:nvPicPr>
          <p:cNvPr id="49" name="Picture 48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04925" y="1306887"/>
            <a:ext cx="2060856" cy="443745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17639" y="2201847"/>
            <a:ext cx="1881776" cy="470444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15195" y="3941858"/>
            <a:ext cx="1436593" cy="541117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51548" y="5146441"/>
            <a:ext cx="1322024" cy="609600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56033" y="6221029"/>
            <a:ext cx="653205" cy="766806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36702" y="7000342"/>
            <a:ext cx="1001033" cy="1001033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38966" y="4648388"/>
            <a:ext cx="1259096" cy="914400"/>
          </a:xfrm>
          <a:prstGeom prst="rect">
            <a:avLst/>
          </a:prstGeom>
        </p:spPr>
      </p:pic>
      <p:pic>
        <p:nvPicPr>
          <p:cNvPr id="56" name="Picture 55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97462" y="2857071"/>
            <a:ext cx="1242451" cy="617318"/>
          </a:xfrm>
          <a:prstGeom prst="rect">
            <a:avLst/>
          </a:prstGeom>
        </p:spPr>
      </p:pic>
      <p:pic>
        <p:nvPicPr>
          <p:cNvPr id="57" name="Picture 5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235353" y="3668308"/>
            <a:ext cx="1512821" cy="807817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882038" y="1993908"/>
            <a:ext cx="1437666" cy="461283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456033" y="482460"/>
            <a:ext cx="1295755" cy="503905"/>
          </a:xfrm>
          <a:prstGeom prst="rect">
            <a:avLst/>
          </a:prstGeom>
        </p:spPr>
      </p:pic>
      <p:pic>
        <p:nvPicPr>
          <p:cNvPr id="60" name="Picture 59"/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98149" y="1306887"/>
            <a:ext cx="3031920" cy="202128"/>
          </a:xfrm>
          <a:prstGeom prst="rect">
            <a:avLst/>
          </a:prstGeom>
        </p:spPr>
      </p:pic>
      <p:pic>
        <p:nvPicPr>
          <p:cNvPr id="61" name="Picture 60"/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91764" y="559178"/>
            <a:ext cx="1819138" cy="319624"/>
          </a:xfrm>
          <a:prstGeom prst="rect">
            <a:avLst/>
          </a:prstGeom>
        </p:spPr>
      </p:pic>
      <p:pic>
        <p:nvPicPr>
          <p:cNvPr id="62" name="Picture 61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882038" y="519285"/>
            <a:ext cx="2309800" cy="215128"/>
          </a:xfrm>
          <a:prstGeom prst="rect">
            <a:avLst/>
          </a:prstGeom>
        </p:spPr>
      </p:pic>
      <p:pic>
        <p:nvPicPr>
          <p:cNvPr id="63" name="Picture 62"/>
          <p:cNvPicPr>
            <a:picLocks noChangeAspect="1"/>
          </p:cNvPicPr>
          <p:nvPr/>
        </p:nvPicPr>
        <p:blipFill rotWithShape="1"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665553" y="2672291"/>
            <a:ext cx="756229" cy="623889"/>
          </a:xfrm>
          <a:prstGeom prst="rect">
            <a:avLst/>
          </a:prstGeom>
        </p:spPr>
      </p:pic>
      <p:pic>
        <p:nvPicPr>
          <p:cNvPr id="64" name="Picture 63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402949" y="2898620"/>
            <a:ext cx="1377298" cy="635087"/>
          </a:xfrm>
          <a:prstGeom prst="rect">
            <a:avLst/>
          </a:prstGeom>
        </p:spPr>
      </p:pic>
      <p:pic>
        <p:nvPicPr>
          <p:cNvPr id="65" name="Picture 64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265781" y="1948503"/>
            <a:ext cx="2043094" cy="506688"/>
          </a:xfrm>
          <a:prstGeom prst="rect">
            <a:avLst/>
          </a:prstGeom>
        </p:spPr>
      </p:pic>
      <p:pic>
        <p:nvPicPr>
          <p:cNvPr id="66" name="Picture 65"/>
          <p:cNvPicPr>
            <a:picLocks noChangeAspect="1"/>
          </p:cNvPicPr>
          <p:nvPr/>
        </p:nvPicPr>
        <p:blipFill>
          <a:blip r:embed="rId2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614685" y="1140583"/>
            <a:ext cx="1061264" cy="1061264"/>
          </a:xfrm>
          <a:prstGeom prst="rect">
            <a:avLst/>
          </a:prstGeom>
        </p:spPr>
      </p:pic>
      <p:pic>
        <p:nvPicPr>
          <p:cNvPr id="67" name="Picture 66"/>
          <p:cNvPicPr>
            <a:picLocks noChangeAspect="1"/>
          </p:cNvPicPr>
          <p:nvPr/>
        </p:nvPicPr>
        <p:blipFill>
          <a:blip r:embed="rId2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0127" y="2936119"/>
            <a:ext cx="1665052" cy="280045"/>
          </a:xfrm>
          <a:prstGeom prst="rect">
            <a:avLst/>
          </a:prstGeom>
        </p:spPr>
      </p:pic>
      <p:pic>
        <p:nvPicPr>
          <p:cNvPr id="68" name="Picture 67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9057081" y="3668308"/>
            <a:ext cx="1507642" cy="845917"/>
          </a:xfrm>
          <a:prstGeom prst="rect">
            <a:avLst/>
          </a:prstGeom>
        </p:spPr>
      </p:pic>
      <p:pic>
        <p:nvPicPr>
          <p:cNvPr id="69" name="Picture 68"/>
          <p:cNvPicPr>
            <a:picLocks noChangeAspect="1"/>
          </p:cNvPicPr>
          <p:nvPr/>
        </p:nvPicPr>
        <p:blipFill>
          <a:blip r:embed="rId2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80539" y="4924042"/>
            <a:ext cx="847876" cy="476399"/>
          </a:xfrm>
          <a:prstGeom prst="rect">
            <a:avLst/>
          </a:prstGeom>
        </p:spPr>
      </p:pic>
      <p:pic>
        <p:nvPicPr>
          <p:cNvPr id="70" name="Picture 69"/>
          <p:cNvPicPr>
            <a:picLocks noChangeAspect="1"/>
          </p:cNvPicPr>
          <p:nvPr/>
        </p:nvPicPr>
        <p:blipFill rotWithShape="1">
          <a:blip r:embed="rId2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187666" y="3807695"/>
            <a:ext cx="729567" cy="706530"/>
          </a:xfrm>
          <a:prstGeom prst="rect">
            <a:avLst/>
          </a:prstGeom>
        </p:spPr>
      </p:pic>
      <p:pic>
        <p:nvPicPr>
          <p:cNvPr id="71" name="Picture 70"/>
          <p:cNvPicPr>
            <a:picLocks noChangeAspect="1"/>
          </p:cNvPicPr>
          <p:nvPr/>
        </p:nvPicPr>
        <p:blipFill>
          <a:blip r:embed="rId2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637076" y="3941858"/>
            <a:ext cx="1414987" cy="668430"/>
          </a:xfrm>
          <a:prstGeom prst="rect">
            <a:avLst/>
          </a:prstGeom>
        </p:spPr>
      </p:pic>
      <p:pic>
        <p:nvPicPr>
          <p:cNvPr id="72" name="Picture 71"/>
          <p:cNvPicPr>
            <a:picLocks noChangeAspect="1"/>
          </p:cNvPicPr>
          <p:nvPr/>
        </p:nvPicPr>
        <p:blipFill rotWithShape="1">
          <a:blip r:embed="rId2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995158" y="5606203"/>
            <a:ext cx="994953" cy="873230"/>
          </a:xfrm>
          <a:prstGeom prst="rect">
            <a:avLst/>
          </a:prstGeom>
        </p:spPr>
      </p:pic>
      <p:pic>
        <p:nvPicPr>
          <p:cNvPr id="73" name="Picture 72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1483823" y="5072420"/>
            <a:ext cx="1645920" cy="406400"/>
          </a:xfrm>
          <a:prstGeom prst="rect">
            <a:avLst/>
          </a:prstGeom>
        </p:spPr>
      </p:pic>
      <p:pic>
        <p:nvPicPr>
          <p:cNvPr id="74" name="Picture 73"/>
          <p:cNvPicPr>
            <a:picLocks noChangeAspect="1"/>
          </p:cNvPicPr>
          <p:nvPr/>
        </p:nvPicPr>
        <p:blipFill>
          <a:blip r:embed="rId2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06523" y="5756041"/>
            <a:ext cx="1685075" cy="508000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2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3310" y="4767140"/>
            <a:ext cx="1587592" cy="609600"/>
          </a:xfrm>
          <a:prstGeom prst="rect">
            <a:avLst/>
          </a:prstGeom>
        </p:spPr>
      </p:pic>
      <p:pic>
        <p:nvPicPr>
          <p:cNvPr id="76" name="Picture 75"/>
          <p:cNvPicPr>
            <a:picLocks noChangeAspect="1"/>
          </p:cNvPicPr>
          <p:nvPr/>
        </p:nvPicPr>
        <p:blipFill>
          <a:blip r:embed="rId3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47433" y="5535229"/>
            <a:ext cx="1496291" cy="685800"/>
          </a:xfrm>
          <a:prstGeom prst="rect">
            <a:avLst/>
          </a:prstGeom>
        </p:spPr>
      </p:pic>
      <p:pic>
        <p:nvPicPr>
          <p:cNvPr id="77" name="Picture 76"/>
          <p:cNvPicPr>
            <a:picLocks noChangeAspect="1"/>
          </p:cNvPicPr>
          <p:nvPr/>
        </p:nvPicPr>
        <p:blipFill>
          <a:blip r:embed="rId3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65998" y="6472289"/>
            <a:ext cx="1069914" cy="983040"/>
          </a:xfrm>
          <a:prstGeom prst="rect">
            <a:avLst/>
          </a:prstGeom>
        </p:spPr>
      </p:pic>
      <p:pic>
        <p:nvPicPr>
          <p:cNvPr id="78" name="Picture 77"/>
          <p:cNvPicPr>
            <a:picLocks noChangeAspect="1"/>
          </p:cNvPicPr>
          <p:nvPr/>
        </p:nvPicPr>
        <p:blipFill>
          <a:blip r:embed="rId3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52478" y="6966412"/>
            <a:ext cx="1009205" cy="1009205"/>
          </a:xfrm>
          <a:prstGeom prst="rect">
            <a:avLst/>
          </a:prstGeom>
        </p:spPr>
      </p:pic>
      <p:pic>
        <p:nvPicPr>
          <p:cNvPr id="79" name="Picture 78"/>
          <p:cNvPicPr>
            <a:picLocks noChangeAspect="1"/>
          </p:cNvPicPr>
          <p:nvPr/>
        </p:nvPicPr>
        <p:blipFill rotWithShape="1">
          <a:blip r:embed="rId3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23531" y="6851339"/>
            <a:ext cx="958507" cy="898601"/>
          </a:xfrm>
          <a:prstGeom prst="rect">
            <a:avLst/>
          </a:prstGeom>
        </p:spPr>
      </p:pic>
      <p:pic>
        <p:nvPicPr>
          <p:cNvPr id="80" name="Picture 79"/>
          <p:cNvPicPr>
            <a:picLocks noChangeAspect="1"/>
          </p:cNvPicPr>
          <p:nvPr/>
        </p:nvPicPr>
        <p:blipFill>
          <a:blip r:embed="rId3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043668" y="7117456"/>
            <a:ext cx="958507" cy="383403"/>
          </a:xfrm>
          <a:prstGeom prst="rect">
            <a:avLst/>
          </a:prstGeom>
        </p:spPr>
      </p:pic>
      <p:pic>
        <p:nvPicPr>
          <p:cNvPr id="81" name="Picture 80"/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11350824" y="7398060"/>
            <a:ext cx="1466087" cy="439826"/>
          </a:xfrm>
          <a:prstGeom prst="rect">
            <a:avLst/>
          </a:prstGeom>
        </p:spPr>
      </p:pic>
      <p:pic>
        <p:nvPicPr>
          <p:cNvPr id="82" name="Picture 81"/>
          <p:cNvPicPr>
            <a:picLocks noChangeAspect="1"/>
          </p:cNvPicPr>
          <p:nvPr/>
        </p:nvPicPr>
        <p:blipFill>
          <a:blip r:embed="rId3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97031" y="6472289"/>
            <a:ext cx="1725313" cy="494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92133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/>
          <p:cNvSpPr/>
          <p:nvPr/>
        </p:nvSpPr>
        <p:spPr>
          <a:xfrm>
            <a:off x="2014095" y="-2339"/>
            <a:ext cx="2957570" cy="8229600"/>
          </a:xfrm>
          <a:prstGeom prst="rect">
            <a:avLst/>
          </a:prstGeom>
          <a:solidFill>
            <a:srgbClr val="47A5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1" y="0"/>
            <a:ext cx="4739344" cy="8229600"/>
          </a:xfrm>
          <a:prstGeom prst="rect">
            <a:avLst/>
          </a:prstGeom>
          <a:solidFill>
            <a:srgbClr val="8ABF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14431610" y="0"/>
            <a:ext cx="198790" cy="8229600"/>
          </a:xfrm>
          <a:prstGeom prst="rect">
            <a:avLst/>
          </a:prstGeom>
          <a:solidFill>
            <a:srgbClr val="0881C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64985" y="263419"/>
            <a:ext cx="460668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dirty="0" smtClean="0">
                <a:solidFill>
                  <a:srgbClr val="47A548"/>
                </a:solidFill>
                <a:latin typeface="Helvetica Neue Light"/>
                <a:cs typeface="Helvetica Neue Light"/>
              </a:rPr>
              <a:t>Alfresco</a:t>
            </a:r>
            <a:r>
              <a:rPr lang="en-US" sz="5400" b="1" dirty="0" smtClean="0">
                <a:solidFill>
                  <a:srgbClr val="8ABF3F"/>
                </a:solidFill>
                <a:latin typeface="Helvetica Neue"/>
                <a:cs typeface="Helvetica Neue"/>
              </a:rPr>
              <a:t> </a:t>
            </a:r>
          </a:p>
          <a:p>
            <a:r>
              <a:rPr lang="ru-RU" sz="5400" b="1" dirty="0" smtClean="0">
                <a:solidFill>
                  <a:srgbClr val="FFFFFF"/>
                </a:solidFill>
                <a:latin typeface="Helvetica Neue"/>
                <a:cs typeface="Helvetica Neue"/>
              </a:rPr>
              <a:t>Гибридный</a:t>
            </a:r>
            <a:endParaRPr lang="en-US" sz="5400" b="1" dirty="0" smtClean="0">
              <a:solidFill>
                <a:srgbClr val="FFFFFF"/>
              </a:solidFill>
              <a:latin typeface="Helvetica Neue"/>
              <a:cs typeface="Helvetica Neue"/>
            </a:endParaRPr>
          </a:p>
          <a:p>
            <a:r>
              <a:rPr lang="ru-RU" sz="5400" b="1" dirty="0" smtClean="0">
                <a:solidFill>
                  <a:srgbClr val="FFFFFF"/>
                </a:solidFill>
                <a:latin typeface="Helvetica Neue"/>
                <a:cs typeface="Helvetica Neue"/>
              </a:rPr>
              <a:t>проект</a:t>
            </a:r>
            <a:endParaRPr lang="en-US" sz="5400" b="1" dirty="0">
              <a:solidFill>
                <a:srgbClr val="FFFFFF"/>
              </a:solidFill>
              <a:latin typeface="Helvetica Neue"/>
              <a:cs typeface="Helvetica Neue"/>
            </a:endParaRPr>
          </a:p>
        </p:txBody>
      </p:sp>
      <p:pic>
        <p:nvPicPr>
          <p:cNvPr id="2" name="Picture 1" descr="Screen Shot 2013-08-28 at 5.16.22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0158" y="444086"/>
            <a:ext cx="7762599" cy="276517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390867" y="3422952"/>
            <a:ext cx="8802806" cy="45735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22960" lvl="1" indent="-457200">
              <a:lnSpc>
                <a:spcPct val="130000"/>
              </a:lnSpc>
              <a:buFont typeface="Arial"/>
              <a:buChar char="•"/>
              <a:defRPr/>
            </a:pPr>
            <a:r>
              <a:rPr lang="en-US" sz="2800" dirty="0" smtClean="0">
                <a:latin typeface="Helvetica Neue Light"/>
                <a:cs typeface="Helvetica Neue Light"/>
              </a:rPr>
              <a:t>4,700 </a:t>
            </a:r>
            <a:r>
              <a:rPr lang="ru-RU" sz="2800" dirty="0" smtClean="0">
                <a:latin typeface="Helvetica Neue Light"/>
                <a:cs typeface="Helvetica Neue Light"/>
              </a:rPr>
              <a:t>отелей по всему миру</a:t>
            </a:r>
            <a:endParaRPr lang="en-US" sz="2800" dirty="0" smtClean="0">
              <a:latin typeface="Helvetica Neue Light"/>
              <a:cs typeface="Helvetica Neue Light"/>
            </a:endParaRPr>
          </a:p>
          <a:p>
            <a:pPr marL="822960" lvl="1" indent="-457200">
              <a:lnSpc>
                <a:spcPct val="130000"/>
              </a:lnSpc>
              <a:buFont typeface="Arial"/>
              <a:buChar char="•"/>
              <a:defRPr/>
            </a:pPr>
            <a:r>
              <a:rPr lang="en-US" sz="2800" dirty="0" smtClean="0">
                <a:latin typeface="Helvetica Neue Light"/>
                <a:cs typeface="Helvetica Neue Light"/>
              </a:rPr>
              <a:t>138,000 </a:t>
            </a:r>
            <a:r>
              <a:rPr lang="ru-RU" sz="2800" dirty="0" smtClean="0">
                <a:latin typeface="Helvetica Neue Light"/>
                <a:cs typeface="Helvetica Neue Light"/>
              </a:rPr>
              <a:t>пользователей</a:t>
            </a:r>
            <a:endParaRPr lang="en-US" sz="2800" dirty="0" smtClean="0">
              <a:latin typeface="Helvetica Neue Light"/>
              <a:cs typeface="Helvetica Neue Light"/>
            </a:endParaRPr>
          </a:p>
          <a:p>
            <a:pPr marL="822960" lvl="1" indent="-457200">
              <a:lnSpc>
                <a:spcPct val="130000"/>
              </a:lnSpc>
              <a:buFont typeface="Arial"/>
              <a:buChar char="•"/>
              <a:defRPr/>
            </a:pPr>
            <a:r>
              <a:rPr lang="en-US" sz="2800" dirty="0" smtClean="0">
                <a:latin typeface="Helvetica Neue Light"/>
                <a:cs typeface="Helvetica Neue Light"/>
              </a:rPr>
              <a:t>25 </a:t>
            </a:r>
            <a:r>
              <a:rPr lang="ru-RU" sz="2800" dirty="0" smtClean="0">
                <a:latin typeface="Helvetica Neue Light"/>
                <a:cs typeface="Helvetica Neue Light"/>
              </a:rPr>
              <a:t>департаментов</a:t>
            </a:r>
            <a:endParaRPr lang="en-US" sz="2800" dirty="0" smtClean="0">
              <a:latin typeface="Helvetica Neue Light"/>
              <a:cs typeface="Helvetica Neue Light"/>
            </a:endParaRPr>
          </a:p>
          <a:p>
            <a:pPr marL="822960" lvl="1" indent="-457200">
              <a:lnSpc>
                <a:spcPct val="130000"/>
              </a:lnSpc>
              <a:buFont typeface="Arial"/>
              <a:buChar char="•"/>
              <a:defRPr/>
            </a:pPr>
            <a:r>
              <a:rPr lang="ru-RU" sz="2800" dirty="0" smtClean="0">
                <a:latin typeface="Helvetica Neue Light"/>
                <a:cs typeface="Helvetica Neue Light"/>
              </a:rPr>
              <a:t>Локальная инсталляции для управления основными документами и для интеграции в ИТ-инфраструктуру</a:t>
            </a:r>
          </a:p>
          <a:p>
            <a:pPr marL="822960" lvl="1" indent="-457200">
              <a:lnSpc>
                <a:spcPct val="130000"/>
              </a:lnSpc>
              <a:buFont typeface="Arial"/>
              <a:buChar char="•"/>
              <a:defRPr/>
            </a:pPr>
            <a:r>
              <a:rPr lang="ru-RU" sz="2800" dirty="0" smtClean="0">
                <a:latin typeface="Helvetica Neue Light"/>
                <a:cs typeface="Helvetica Neue Light"/>
              </a:rPr>
              <a:t>Облачное решение для управления документами за пределами организации </a:t>
            </a:r>
            <a:endParaRPr lang="en-US" sz="2400" dirty="0">
              <a:latin typeface="Helvetica Neue Light"/>
              <a:cs typeface="Helvetica Neue Light"/>
            </a:endParaRPr>
          </a:p>
        </p:txBody>
      </p:sp>
    </p:spTree>
    <p:extLst>
      <p:ext uri="{BB962C8B-B14F-4D97-AF65-F5344CB8AC3E}">
        <p14:creationId xmlns:p14="http://schemas.microsoft.com/office/powerpoint/2010/main" val="39877643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/>
          <p:cNvSpPr/>
          <p:nvPr/>
        </p:nvSpPr>
        <p:spPr>
          <a:xfrm>
            <a:off x="2014095" y="-2339"/>
            <a:ext cx="2957570" cy="8229600"/>
          </a:xfrm>
          <a:prstGeom prst="rect">
            <a:avLst/>
          </a:prstGeom>
          <a:solidFill>
            <a:srgbClr val="47A5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1" y="0"/>
            <a:ext cx="4739344" cy="8229600"/>
          </a:xfrm>
          <a:prstGeom prst="rect">
            <a:avLst/>
          </a:prstGeom>
          <a:solidFill>
            <a:srgbClr val="8ABF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14431610" y="0"/>
            <a:ext cx="198790" cy="8229600"/>
          </a:xfrm>
          <a:prstGeom prst="rect">
            <a:avLst/>
          </a:prstGeom>
          <a:solidFill>
            <a:srgbClr val="0881C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64985" y="263419"/>
            <a:ext cx="460668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dirty="0" smtClean="0">
                <a:solidFill>
                  <a:srgbClr val="47A548"/>
                </a:solidFill>
                <a:latin typeface="Helvetica Neue Light"/>
                <a:cs typeface="Helvetica Neue Light"/>
              </a:rPr>
              <a:t>Alfresco</a:t>
            </a:r>
            <a:r>
              <a:rPr lang="en-US" sz="5400" b="1" dirty="0" smtClean="0">
                <a:solidFill>
                  <a:srgbClr val="8ABF3F"/>
                </a:solidFill>
                <a:latin typeface="Helvetica Neue"/>
                <a:cs typeface="Helvetica Neue"/>
              </a:rPr>
              <a:t> </a:t>
            </a:r>
          </a:p>
          <a:p>
            <a:r>
              <a:rPr lang="ru-RU" sz="5400" b="1" dirty="0" smtClean="0">
                <a:solidFill>
                  <a:srgbClr val="FFFFFF"/>
                </a:solidFill>
                <a:latin typeface="Helvetica Neue"/>
                <a:cs typeface="Helvetica Neue"/>
              </a:rPr>
              <a:t>Проект в госсекторе</a:t>
            </a:r>
            <a:endParaRPr lang="en-US" sz="5400" b="1" dirty="0">
              <a:solidFill>
                <a:srgbClr val="FFFFFF"/>
              </a:solidFill>
              <a:latin typeface="Helvetica Neue"/>
              <a:cs typeface="Helvetica Neue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943537" y="890357"/>
            <a:ext cx="7854350" cy="64140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760" lvl="1">
              <a:lnSpc>
                <a:spcPct val="130000"/>
              </a:lnSpc>
              <a:defRPr/>
            </a:pPr>
            <a:r>
              <a:rPr lang="en-US" sz="2800" dirty="0">
                <a:latin typeface="Helvetica Neue Light"/>
                <a:cs typeface="Helvetica Neue Light"/>
              </a:rPr>
              <a:t>“</a:t>
            </a:r>
            <a:r>
              <a:rPr lang="en-US" sz="2800" dirty="0" smtClean="0">
                <a:latin typeface="Helvetica Neue Light"/>
                <a:cs typeface="Helvetica Neue Light"/>
              </a:rPr>
              <a:t>Alfresco</a:t>
            </a:r>
            <a:r>
              <a:rPr lang="ru-RU" sz="2800" dirty="0" smtClean="0">
                <a:latin typeface="Helvetica Neue Light"/>
                <a:cs typeface="Helvetica Neue Light"/>
              </a:rPr>
              <a:t> легко интегрировалась в начатые нами процессы. </a:t>
            </a:r>
            <a:r>
              <a:rPr lang="en-US" sz="2800" dirty="0">
                <a:latin typeface="Helvetica Neue Light"/>
                <a:cs typeface="Helvetica Neue Light"/>
              </a:rPr>
              <a:t>Alfresco </a:t>
            </a:r>
            <a:r>
              <a:rPr lang="ru-RU" sz="2800" dirty="0" smtClean="0">
                <a:latin typeface="Helvetica Neue Light"/>
                <a:cs typeface="Helvetica Neue Light"/>
              </a:rPr>
              <a:t>обладает</a:t>
            </a:r>
            <a:r>
              <a:rPr lang="ru-RU" sz="2800" dirty="0" smtClean="0">
                <a:latin typeface="Helvetica Neue Light"/>
                <a:cs typeface="Helvetica Neue Light"/>
              </a:rPr>
              <a:t> гибкой архитектурой, решение было построено на открытых стандартах, что обеспечило легкость адаптации в ходе проекта. Решение, простое в использовании как сетевой диск, также обладало очень конкурентной ценой</a:t>
            </a:r>
            <a:r>
              <a:rPr lang="en-US" sz="2800" dirty="0" smtClean="0">
                <a:latin typeface="Helvetica Neue Light"/>
                <a:cs typeface="Helvetica Neue Light"/>
              </a:rPr>
              <a:t>.”</a:t>
            </a:r>
            <a:r>
              <a:rPr lang="en-US" sz="2800" dirty="0">
                <a:latin typeface="Helvetica Neue Light"/>
                <a:cs typeface="Helvetica Neue Light"/>
              </a:rPr>
              <a:t/>
            </a:r>
            <a:br>
              <a:rPr lang="en-US" sz="2800" dirty="0">
                <a:latin typeface="Helvetica Neue Light"/>
                <a:cs typeface="Helvetica Neue Light"/>
              </a:rPr>
            </a:br>
            <a:endParaRPr lang="en-US" sz="2800" dirty="0" smtClean="0">
              <a:latin typeface="Helvetica Neue Light"/>
              <a:cs typeface="Helvetica Neue Light"/>
            </a:endParaRPr>
          </a:p>
          <a:p>
            <a:pPr marL="365760" lvl="1">
              <a:lnSpc>
                <a:spcPct val="130000"/>
              </a:lnSpc>
              <a:defRPr/>
            </a:pPr>
            <a:r>
              <a:rPr lang="ru-RU" sz="2800" dirty="0" smtClean="0">
                <a:latin typeface="Helvetica Neue Light"/>
                <a:cs typeface="Helvetica Neue Light"/>
              </a:rPr>
              <a:t>Национальная жандармерия Франции</a:t>
            </a:r>
            <a:r>
              <a:rPr lang="en-US" sz="2800" dirty="0" smtClean="0">
                <a:latin typeface="Helvetica Neue Light"/>
                <a:cs typeface="Helvetica Neue Light"/>
              </a:rPr>
              <a:t/>
            </a:r>
            <a:br>
              <a:rPr lang="en-US" sz="2800" dirty="0" smtClean="0">
                <a:latin typeface="Helvetica Neue Light"/>
                <a:cs typeface="Helvetica Neue Light"/>
              </a:rPr>
            </a:br>
            <a:r>
              <a:rPr lang="en-US" sz="1800" dirty="0" smtClean="0">
                <a:latin typeface="Helvetica Neue Light"/>
                <a:cs typeface="Helvetica Neue Light"/>
              </a:rPr>
              <a:t>STIG</a:t>
            </a:r>
            <a:r>
              <a:rPr lang="ru-RU" sz="1800" dirty="0" smtClean="0">
                <a:latin typeface="Helvetica Neue Light"/>
                <a:cs typeface="Helvetica Neue Light"/>
              </a:rPr>
              <a:t>, центр обработки данных, обеспечивающий сервисы для Министерства Обороны и Министерства Внутренних Дел Франции</a:t>
            </a:r>
            <a:endParaRPr lang="en-US" sz="1800" dirty="0">
              <a:latin typeface="Helvetica Neue Light"/>
              <a:cs typeface="Helvetica Neue Light"/>
            </a:endParaRPr>
          </a:p>
        </p:txBody>
      </p:sp>
      <p:pic>
        <p:nvPicPr>
          <p:cNvPr id="9" name="Picture 2" descr="gendarmi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60" y="3380750"/>
            <a:ext cx="3553383" cy="3810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2464265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4630399" cy="8229600"/>
          </a:xfrm>
          <a:prstGeom prst="rect">
            <a:avLst/>
          </a:prstGeom>
          <a:solidFill>
            <a:srgbClr val="47A5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647566" y="482566"/>
            <a:ext cx="11999917" cy="26930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dirty="0" smtClean="0">
                <a:solidFill>
                  <a:srgbClr val="FFFFFF"/>
                </a:solidFill>
                <a:latin typeface="Helvetica Neue Light"/>
                <a:cs typeface="Helvetica Neue Light"/>
              </a:rPr>
              <a:t>Что дальше</a:t>
            </a:r>
            <a:r>
              <a:rPr lang="en-US" sz="5400" dirty="0" smtClean="0">
                <a:solidFill>
                  <a:srgbClr val="FFFFFF"/>
                </a:solidFill>
                <a:latin typeface="Helvetica Neue Light"/>
                <a:cs typeface="Helvetica Neue Light"/>
              </a:rPr>
              <a:t>?</a:t>
            </a:r>
            <a:endParaRPr lang="en-US" sz="5400" dirty="0" smtClean="0">
              <a:solidFill>
                <a:srgbClr val="FFFFFF"/>
              </a:solidFill>
              <a:latin typeface="Helvetica Neue Light"/>
              <a:cs typeface="Helvetica Neue Light"/>
            </a:endParaRPr>
          </a:p>
          <a:p>
            <a:r>
              <a:rPr lang="ru-RU" sz="11500" b="1" dirty="0" smtClean="0">
                <a:solidFill>
                  <a:srgbClr val="FEDE4E"/>
                </a:solidFill>
                <a:latin typeface="Helvetica Neue"/>
                <a:cs typeface="Helvetica Neue"/>
              </a:rPr>
              <a:t>Простой</a:t>
            </a:r>
            <a:r>
              <a:rPr lang="en-US" sz="11500" b="1" dirty="0" smtClean="0">
                <a:solidFill>
                  <a:srgbClr val="FEDE4E"/>
                </a:solidFill>
                <a:latin typeface="Helvetica Neue"/>
                <a:cs typeface="Helvetica Neue"/>
              </a:rPr>
              <a:t> </a:t>
            </a:r>
            <a:r>
              <a:rPr lang="ru-RU" sz="11500" b="1" dirty="0" smtClean="0">
                <a:solidFill>
                  <a:srgbClr val="FEDE4E"/>
                </a:solidFill>
                <a:latin typeface="Helvetica Neue"/>
                <a:cs typeface="Helvetica Neue"/>
              </a:rPr>
              <a:t>архив</a:t>
            </a:r>
            <a:endParaRPr lang="en-US" sz="11500" b="1" dirty="0" smtClean="0">
              <a:solidFill>
                <a:srgbClr val="FEDE4E"/>
              </a:solidFill>
              <a:latin typeface="Helvetica Neue"/>
              <a:cs typeface="Helvetica Neue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6541184" y="3475693"/>
            <a:ext cx="0" cy="422438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6851563" y="3211785"/>
            <a:ext cx="762604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rgbClr val="FFFFFF"/>
                </a:solidFill>
                <a:latin typeface="Helvetica Neue Light"/>
                <a:cs typeface="Helvetica Neue Light"/>
              </a:rPr>
              <a:t>Управление архивными записями в той же системе, что и основными документами</a:t>
            </a:r>
            <a:endParaRPr lang="en-US" sz="3600" dirty="0">
              <a:solidFill>
                <a:srgbClr val="FFFFFF"/>
              </a:solidFill>
              <a:latin typeface="Helvetica Neue Light"/>
              <a:cs typeface="Helvetica Neue Ligh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851563" y="5263389"/>
            <a:ext cx="74990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rgbClr val="FFFFFF"/>
                </a:solidFill>
                <a:latin typeface="Helvetica Neue Light"/>
                <a:cs typeface="Helvetica Neue Light"/>
              </a:rPr>
              <a:t>Пользователи работают с архивом, даже не зная о нем</a:t>
            </a:r>
            <a:endParaRPr lang="en-US" sz="3600" dirty="0">
              <a:solidFill>
                <a:srgbClr val="FFFFFF"/>
              </a:solidFill>
              <a:latin typeface="Helvetica Neue Light"/>
              <a:cs typeface="Helvetica Neue Light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851563" y="6703802"/>
            <a:ext cx="74990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rgbClr val="FFFFFF"/>
                </a:solidFill>
                <a:latin typeface="Helvetica Neue Light"/>
                <a:cs typeface="Helvetica Neue Light"/>
              </a:rPr>
              <a:t>Архив становится простым за счет автоматизации операций</a:t>
            </a:r>
            <a:endParaRPr lang="en-US" sz="3600" dirty="0">
              <a:solidFill>
                <a:srgbClr val="FFFFFF"/>
              </a:solidFill>
              <a:latin typeface="Helvetica Neue Light"/>
              <a:cs typeface="Helvetica Neue Light"/>
            </a:endParaRPr>
          </a:p>
        </p:txBody>
      </p:sp>
    </p:spTree>
    <p:extLst>
      <p:ext uri="{BB962C8B-B14F-4D97-AF65-F5344CB8AC3E}">
        <p14:creationId xmlns:p14="http://schemas.microsoft.com/office/powerpoint/2010/main" val="3088873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069922" y="0"/>
            <a:ext cx="4575337" cy="8229600"/>
          </a:xfrm>
          <a:prstGeom prst="rect">
            <a:avLst/>
          </a:prstGeom>
          <a:solidFill>
            <a:srgbClr val="47A5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11350362" y="0"/>
            <a:ext cx="1214829" cy="8229600"/>
          </a:xfrm>
          <a:prstGeom prst="rect">
            <a:avLst/>
          </a:prstGeom>
          <a:solidFill>
            <a:srgbClr val="F99F3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12565191" y="0"/>
            <a:ext cx="2065209" cy="8229600"/>
          </a:xfrm>
          <a:prstGeom prst="rect">
            <a:avLst/>
          </a:prstGeom>
          <a:solidFill>
            <a:srgbClr val="FEDE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0" y="0"/>
            <a:ext cx="7587156" cy="82296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1" descr="Alfresco_logo_RGB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5511" y="3302595"/>
            <a:ext cx="5893759" cy="1600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8245781" y="-2339"/>
            <a:ext cx="6384619" cy="8229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2446470" y="0"/>
            <a:ext cx="2183930" cy="8229600"/>
          </a:xfrm>
          <a:prstGeom prst="rect">
            <a:avLst/>
          </a:prstGeom>
          <a:solidFill>
            <a:srgbClr val="8ABF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" y="0"/>
            <a:ext cx="198790" cy="8229600"/>
          </a:xfrm>
          <a:prstGeom prst="rect">
            <a:avLst/>
          </a:prstGeom>
          <a:solidFill>
            <a:srgbClr val="0881C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8765128" y="2227394"/>
            <a:ext cx="5605965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47A548"/>
                </a:solidFill>
                <a:latin typeface="Helvetica Neue Light"/>
                <a:cs typeface="Helvetica Neue Light"/>
              </a:rPr>
              <a:t>Единая платформа </a:t>
            </a:r>
            <a:r>
              <a:rPr lang="ru-RU" sz="4400" dirty="0" smtClean="0">
                <a:solidFill>
                  <a:srgbClr val="47A548"/>
                </a:solidFill>
                <a:latin typeface="Helvetica Neue Light"/>
                <a:cs typeface="Helvetica Neue Light"/>
              </a:rPr>
              <a:t>для всего корпоративного контента</a:t>
            </a:r>
            <a:endParaRPr lang="en-US" sz="4400" dirty="0" smtClean="0">
              <a:solidFill>
                <a:srgbClr val="47A548"/>
              </a:solidFill>
              <a:latin typeface="Helvetica Neue"/>
              <a:cs typeface="Helvetica Neue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8245781" y="-11719"/>
            <a:ext cx="6384619" cy="8229600"/>
          </a:xfrm>
          <a:prstGeom prst="rect">
            <a:avLst/>
          </a:prstGeom>
          <a:solidFill>
            <a:srgbClr val="8ABF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8806071" y="4420720"/>
            <a:ext cx="5565022" cy="72355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8767183" y="2234798"/>
            <a:ext cx="5754035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 smtClean="0">
                <a:solidFill>
                  <a:schemeClr val="bg1"/>
                </a:solidFill>
                <a:latin typeface="Helvetica Neue Light"/>
                <a:cs typeface="Helvetica Neue Light"/>
              </a:rPr>
              <a:t>в облаке</a:t>
            </a:r>
            <a:r>
              <a:rPr lang="en-US" sz="4400" dirty="0" smtClean="0">
                <a:solidFill>
                  <a:schemeClr val="bg1"/>
                </a:solidFill>
                <a:latin typeface="Helvetica Neue Light"/>
                <a:cs typeface="Helvetica Neue Light"/>
              </a:rPr>
              <a:t>.</a:t>
            </a:r>
            <a:endParaRPr lang="en-US" sz="4400" dirty="0" smtClean="0">
              <a:solidFill>
                <a:schemeClr val="bg1"/>
              </a:solidFill>
              <a:latin typeface="Helvetica Neue Light"/>
              <a:cs typeface="Helvetica Neue Light"/>
            </a:endParaRPr>
          </a:p>
          <a:p>
            <a:r>
              <a:rPr lang="ru-RU" sz="4400" b="1" dirty="0" smtClean="0">
                <a:solidFill>
                  <a:schemeClr val="bg1"/>
                </a:solidFill>
                <a:latin typeface="Helvetica Neue Light"/>
                <a:cs typeface="Helvetica Neue Light"/>
              </a:rPr>
              <a:t>локально</a:t>
            </a:r>
            <a:r>
              <a:rPr lang="en-US" sz="4400" b="1" dirty="0" smtClean="0">
                <a:solidFill>
                  <a:schemeClr val="bg1"/>
                </a:solidFill>
                <a:latin typeface="Helvetica Neue Light"/>
                <a:cs typeface="Helvetica Neue Light"/>
              </a:rPr>
              <a:t>.</a:t>
            </a:r>
            <a:endParaRPr lang="ru-RU" sz="4400" b="1" dirty="0">
              <a:solidFill>
                <a:schemeClr val="bg1"/>
              </a:solidFill>
              <a:latin typeface="Helvetica Neue Light"/>
              <a:cs typeface="Helvetica Neue Light"/>
            </a:endParaRPr>
          </a:p>
          <a:p>
            <a:r>
              <a:rPr lang="ru-RU" sz="4400" b="1" dirty="0" smtClean="0">
                <a:solidFill>
                  <a:schemeClr val="bg1"/>
                </a:solidFill>
                <a:latin typeface="Helvetica Neue Light"/>
                <a:cs typeface="Helvetica Neue Light"/>
              </a:rPr>
              <a:t>в дороге.</a:t>
            </a:r>
            <a:endParaRPr lang="en-US" sz="4400" b="1" dirty="0" smtClean="0">
              <a:solidFill>
                <a:schemeClr val="bg1"/>
              </a:solidFill>
              <a:latin typeface="Helvetica Neue Light"/>
              <a:cs typeface="Helvetica Neue Light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8806072" y="4374830"/>
            <a:ext cx="483061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8ABF3F"/>
                </a:solidFill>
                <a:latin typeface="Helvetica Neue"/>
                <a:cs typeface="Helvetica Neue"/>
              </a:rPr>
              <a:t>единые данные.</a:t>
            </a:r>
            <a:endParaRPr lang="en-US" sz="4400" b="1" dirty="0" smtClean="0">
              <a:solidFill>
                <a:srgbClr val="8ABF3F"/>
              </a:solidFill>
              <a:latin typeface="Helvetica Neue"/>
              <a:cs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481816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9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9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8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xit" presetSubtype="2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" presetClass="entr" presetSubtype="2" decel="5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9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9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xit" presetSubtype="2" accel="50000" decel="5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9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9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8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1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9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9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9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7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7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7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6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14" grpId="0" animBg="1"/>
      <p:bldP spid="6" grpId="0" animBg="1"/>
      <p:bldP spid="13" grpId="0"/>
      <p:bldP spid="16" grpId="0" animBg="1"/>
      <p:bldP spid="3" grpId="0" animBg="1"/>
      <p:bldP spid="18" grpId="0"/>
      <p:bldP spid="1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4630399" cy="8229600"/>
          </a:xfrm>
          <a:prstGeom prst="rect">
            <a:avLst/>
          </a:prstGeom>
          <a:solidFill>
            <a:srgbClr val="0881C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5400000">
            <a:off x="6857389" y="456588"/>
            <a:ext cx="915619" cy="14630403"/>
          </a:xfrm>
          <a:prstGeom prst="rect">
            <a:avLst/>
          </a:prstGeom>
          <a:solidFill>
            <a:srgbClr val="F2F2F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647566" y="482566"/>
            <a:ext cx="13353804" cy="63083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en-US" sz="16600" b="1" dirty="0" smtClean="0">
                <a:solidFill>
                  <a:srgbClr val="FEDE4E"/>
                </a:solidFill>
                <a:latin typeface="Helvetica Neue"/>
                <a:cs typeface="Helvetica Neue"/>
              </a:rPr>
              <a:t>E</a:t>
            </a:r>
            <a:r>
              <a:rPr lang="en-US" sz="16600" dirty="0" smtClean="0">
                <a:solidFill>
                  <a:schemeClr val="bg1"/>
                </a:solidFill>
                <a:latin typeface="Helvetica Neue"/>
                <a:cs typeface="Helvetica Neue"/>
              </a:rPr>
              <a:t>nterprise</a:t>
            </a:r>
          </a:p>
          <a:p>
            <a:pPr>
              <a:lnSpc>
                <a:spcPct val="80000"/>
              </a:lnSpc>
            </a:pPr>
            <a:r>
              <a:rPr lang="en-US" sz="16600" b="1" dirty="0" smtClean="0">
                <a:solidFill>
                  <a:srgbClr val="FEDE4E"/>
                </a:solidFill>
                <a:latin typeface="Helvetica Neue"/>
                <a:cs typeface="Helvetica Neue"/>
              </a:rPr>
              <a:t>C</a:t>
            </a:r>
            <a:r>
              <a:rPr lang="en-US" sz="16600" dirty="0" smtClean="0">
                <a:solidFill>
                  <a:srgbClr val="FFFFFF"/>
                </a:solidFill>
                <a:latin typeface="Helvetica Neue"/>
                <a:cs typeface="Helvetica Neue"/>
              </a:rPr>
              <a:t>ontent</a:t>
            </a:r>
          </a:p>
          <a:p>
            <a:pPr>
              <a:lnSpc>
                <a:spcPct val="80000"/>
              </a:lnSpc>
            </a:pPr>
            <a:r>
              <a:rPr lang="en-US" sz="16600" b="1" dirty="0" smtClean="0">
                <a:solidFill>
                  <a:srgbClr val="FEDE4E"/>
                </a:solidFill>
                <a:latin typeface="Helvetica Neue"/>
                <a:cs typeface="Helvetica Neue"/>
              </a:rPr>
              <a:t>M</a:t>
            </a:r>
            <a:r>
              <a:rPr lang="en-US" sz="16600" dirty="0" smtClean="0">
                <a:solidFill>
                  <a:srgbClr val="FFFFFF"/>
                </a:solidFill>
                <a:latin typeface="Helvetica Neue"/>
                <a:cs typeface="Helvetica Neue"/>
              </a:rPr>
              <a:t>anagement</a:t>
            </a:r>
          </a:p>
        </p:txBody>
      </p:sp>
      <p:pic>
        <p:nvPicPr>
          <p:cNvPr id="13" name="Picture 1" descr="Alfresco_logo_RGB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683682" y="7425113"/>
            <a:ext cx="2628879" cy="714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17657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4630399" cy="82296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5400000">
            <a:off x="6857389" y="456588"/>
            <a:ext cx="915619" cy="14630403"/>
          </a:xfrm>
          <a:prstGeom prst="rect">
            <a:avLst/>
          </a:prstGeom>
          <a:solidFill>
            <a:srgbClr val="F2F2F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647566" y="482566"/>
            <a:ext cx="13353804" cy="63083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en-US" sz="16600" b="1" dirty="0" smtClean="0">
                <a:solidFill>
                  <a:srgbClr val="FEDE4E"/>
                </a:solidFill>
                <a:latin typeface="Helvetica Neue"/>
                <a:cs typeface="Helvetica Neue"/>
              </a:rPr>
              <a:t>E</a:t>
            </a:r>
            <a:r>
              <a:rPr lang="en-US" sz="16600" dirty="0" smtClean="0">
                <a:solidFill>
                  <a:schemeClr val="bg1"/>
                </a:solidFill>
                <a:latin typeface="Helvetica Neue"/>
                <a:cs typeface="Helvetica Neue"/>
              </a:rPr>
              <a:t>xpensive</a:t>
            </a:r>
          </a:p>
          <a:p>
            <a:pPr>
              <a:lnSpc>
                <a:spcPct val="80000"/>
              </a:lnSpc>
            </a:pPr>
            <a:r>
              <a:rPr lang="en-US" sz="16600" b="1" dirty="0" smtClean="0">
                <a:solidFill>
                  <a:srgbClr val="FEDE4E"/>
                </a:solidFill>
                <a:latin typeface="Helvetica Neue"/>
                <a:cs typeface="Helvetica Neue"/>
              </a:rPr>
              <a:t>C</a:t>
            </a:r>
            <a:r>
              <a:rPr lang="en-US" sz="16600" dirty="0" smtClean="0">
                <a:solidFill>
                  <a:srgbClr val="FFFFFF"/>
                </a:solidFill>
                <a:latin typeface="Helvetica Neue"/>
                <a:cs typeface="Helvetica Neue"/>
              </a:rPr>
              <a:t>omplex</a:t>
            </a:r>
          </a:p>
          <a:p>
            <a:pPr>
              <a:lnSpc>
                <a:spcPct val="80000"/>
              </a:lnSpc>
            </a:pPr>
            <a:r>
              <a:rPr lang="en-US" sz="16600" b="1" dirty="0" smtClean="0">
                <a:solidFill>
                  <a:srgbClr val="FEDE4E"/>
                </a:solidFill>
                <a:latin typeface="Helvetica Neue"/>
                <a:cs typeface="Helvetica Neue"/>
              </a:rPr>
              <a:t>M</a:t>
            </a:r>
            <a:r>
              <a:rPr lang="en-US" sz="16600" dirty="0" smtClean="0">
                <a:solidFill>
                  <a:srgbClr val="FFFFFF"/>
                </a:solidFill>
                <a:latin typeface="Helvetica Neue"/>
                <a:cs typeface="Helvetica Neue"/>
              </a:rPr>
              <a:t>onolithic</a:t>
            </a:r>
          </a:p>
        </p:txBody>
      </p:sp>
      <p:pic>
        <p:nvPicPr>
          <p:cNvPr id="13" name="Picture 1" descr="Alfresco_logo_RGB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683682" y="7425113"/>
            <a:ext cx="2628879" cy="714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2203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 rot="5400000">
            <a:off x="6579477" y="178676"/>
            <a:ext cx="1471444" cy="14630403"/>
          </a:xfrm>
          <a:prstGeom prst="rect">
            <a:avLst/>
          </a:prstGeom>
          <a:solidFill>
            <a:srgbClr val="0881C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360019" y="6967262"/>
            <a:ext cx="1403821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dirty="0">
                <a:solidFill>
                  <a:schemeClr val="bg1"/>
                </a:solidFill>
                <a:latin typeface="Helvetica Neue Light"/>
                <a:cs typeface="Helvetica Neue Light"/>
              </a:rPr>
              <a:t>ECM </a:t>
            </a:r>
            <a:r>
              <a:rPr lang="ru-RU" sz="4800" dirty="0" smtClean="0">
                <a:solidFill>
                  <a:schemeClr val="bg1"/>
                </a:solidFill>
                <a:latin typeface="Helvetica Neue Light"/>
                <a:cs typeface="Helvetica Neue Light"/>
              </a:rPr>
              <a:t>выворачивается наизнанку</a:t>
            </a:r>
            <a:endParaRPr lang="en-US" sz="4800" b="1" dirty="0" smtClean="0">
              <a:solidFill>
                <a:srgbClr val="8ABF3F"/>
              </a:solidFill>
              <a:latin typeface="Helvetica Neue"/>
              <a:cs typeface="Helvetica Neue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0" y="7856554"/>
            <a:ext cx="14630400" cy="373045"/>
            <a:chOff x="0" y="7856554"/>
            <a:chExt cx="14630400" cy="373045"/>
          </a:xfrm>
        </p:grpSpPr>
        <p:sp>
          <p:nvSpPr>
            <p:cNvPr id="5" name="Rectangle 4"/>
            <p:cNvSpPr/>
            <p:nvPr/>
          </p:nvSpPr>
          <p:spPr>
            <a:xfrm rot="5400000">
              <a:off x="7192349" y="791549"/>
              <a:ext cx="245701" cy="14630400"/>
            </a:xfrm>
            <a:prstGeom prst="rect">
              <a:avLst/>
            </a:prstGeom>
            <a:solidFill>
              <a:srgbClr val="005EA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Isosceles Triangle 5"/>
            <p:cNvSpPr/>
            <p:nvPr/>
          </p:nvSpPr>
          <p:spPr>
            <a:xfrm rot="10800000">
              <a:off x="12722567" y="7856554"/>
              <a:ext cx="1192740" cy="254688"/>
            </a:xfrm>
            <a:prstGeom prst="triangle">
              <a:avLst/>
            </a:prstGeom>
            <a:solidFill>
              <a:srgbClr val="0881C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7" name="Picture 6" descr="75904157.jpg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1527" y="0"/>
            <a:ext cx="7328212" cy="6758155"/>
          </a:xfrm>
          <a:prstGeom prst="rect">
            <a:avLst/>
          </a:prstGeom>
        </p:spPr>
      </p:pic>
      <p:pic>
        <p:nvPicPr>
          <p:cNvPr id="8" name="Picture 7" descr="89792373.jpg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49739" y="0"/>
            <a:ext cx="7302188" cy="6758155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-21527" y="2927038"/>
            <a:ext cx="14673454" cy="3831118"/>
          </a:xfrm>
          <a:prstGeom prst="rect">
            <a:avLst/>
          </a:prstGeom>
          <a:gradFill flip="none" rotWithShape="1">
            <a:gsLst>
              <a:gs pos="0">
                <a:srgbClr val="005EA5"/>
              </a:gs>
              <a:gs pos="100000">
                <a:schemeClr val="bg1">
                  <a:alpha val="0"/>
                </a:schemeClr>
              </a:gs>
            </a:gsLst>
            <a:lin ang="162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559707" y="4785968"/>
            <a:ext cx="60365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FFFF"/>
                </a:solidFill>
                <a:latin typeface="Helvetica Neue"/>
                <a:cs typeface="Helvetica Neue"/>
              </a:rPr>
              <a:t>Вчера</a:t>
            </a:r>
            <a:endParaRPr lang="en-US" sz="3600" b="1" dirty="0">
              <a:solidFill>
                <a:srgbClr val="FFFFFF"/>
              </a:solidFill>
              <a:latin typeface="Helvetica Neue"/>
              <a:cs typeface="Helvetica Neue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029634" y="4785968"/>
            <a:ext cx="60365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FFFF"/>
                </a:solidFill>
                <a:latin typeface="Helvetica Neue"/>
                <a:cs typeface="Helvetica Neue"/>
              </a:rPr>
              <a:t>Сегодня</a:t>
            </a:r>
            <a:endParaRPr lang="en-US" sz="3600" b="1" dirty="0">
              <a:solidFill>
                <a:srgbClr val="FFFFFF"/>
              </a:solidFill>
              <a:latin typeface="Helvetica Neue"/>
              <a:cs typeface="Helvetica Neue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59707" y="5622763"/>
            <a:ext cx="60365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chemeClr val="bg1"/>
                </a:solidFill>
                <a:latin typeface="Helvetica Neue Light"/>
                <a:cs typeface="Helvetica Neue Light"/>
              </a:rPr>
              <a:t>ECM </a:t>
            </a:r>
            <a:r>
              <a:rPr lang="ru-RU" sz="2800" dirty="0" smtClean="0">
                <a:solidFill>
                  <a:schemeClr val="bg1"/>
                </a:solidFill>
                <a:latin typeface="Helvetica Neue Light"/>
                <a:cs typeface="Helvetica Neue Light"/>
              </a:rPr>
              <a:t>был внутри организации</a:t>
            </a:r>
            <a:endParaRPr lang="en-US" sz="2800" dirty="0">
              <a:solidFill>
                <a:schemeClr val="bg1"/>
              </a:solidFill>
              <a:latin typeface="Helvetica Neue Light"/>
              <a:cs typeface="Helvetica Neue Light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642746" y="5622763"/>
            <a:ext cx="68648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Helvetica Neue Light"/>
                <a:cs typeface="Helvetica Neue Light"/>
              </a:rPr>
              <a:t>ECM </a:t>
            </a:r>
            <a:r>
              <a:rPr lang="ru-RU" sz="2800" dirty="0" smtClean="0">
                <a:solidFill>
                  <a:schemeClr val="bg1"/>
                </a:solidFill>
                <a:latin typeface="Helvetica Neue Light"/>
                <a:cs typeface="Helvetica Neue Light"/>
              </a:rPr>
              <a:t>должен быть везде, где есть ваши заказчики, партнеры и сотрудники</a:t>
            </a:r>
            <a:endParaRPr lang="en-US" sz="2800" dirty="0">
              <a:solidFill>
                <a:schemeClr val="bg1"/>
              </a:solidFill>
              <a:latin typeface="Helvetica Neue Light"/>
              <a:cs typeface="Helvetica Neue Light"/>
            </a:endParaRPr>
          </a:p>
        </p:txBody>
      </p:sp>
    </p:spTree>
    <p:extLst>
      <p:ext uri="{BB962C8B-B14F-4D97-AF65-F5344CB8AC3E}">
        <p14:creationId xmlns:p14="http://schemas.microsoft.com/office/powerpoint/2010/main" val="4036536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 flipH="1" flipV="1">
            <a:off x="-3" y="0"/>
            <a:ext cx="14630405" cy="8229600"/>
            <a:chOff x="-5" y="0"/>
            <a:chExt cx="14630405" cy="8229600"/>
          </a:xfrm>
        </p:grpSpPr>
        <p:sp>
          <p:nvSpPr>
            <p:cNvPr id="5" name="Rectangle 4"/>
            <p:cNvSpPr/>
            <p:nvPr/>
          </p:nvSpPr>
          <p:spPr>
            <a:xfrm>
              <a:off x="0" y="0"/>
              <a:ext cx="14630400" cy="8229600"/>
            </a:xfrm>
            <a:prstGeom prst="rect">
              <a:avLst/>
            </a:prstGeom>
            <a:solidFill>
              <a:srgbClr val="8ABF3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 rot="5400000">
              <a:off x="6243848" y="-156951"/>
              <a:ext cx="2142698" cy="14630403"/>
            </a:xfrm>
            <a:prstGeom prst="rect">
              <a:avLst/>
            </a:prstGeom>
            <a:solidFill>
              <a:srgbClr val="0881C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" name="Group 9"/>
            <p:cNvGrpSpPr/>
            <p:nvPr/>
          </p:nvGrpSpPr>
          <p:grpSpPr>
            <a:xfrm>
              <a:off x="0" y="7856554"/>
              <a:ext cx="14630400" cy="373045"/>
              <a:chOff x="0" y="7856554"/>
              <a:chExt cx="14630400" cy="373045"/>
            </a:xfrm>
          </p:grpSpPr>
          <p:sp>
            <p:nvSpPr>
              <p:cNvPr id="6" name="Rectangle 5"/>
              <p:cNvSpPr/>
              <p:nvPr/>
            </p:nvSpPr>
            <p:spPr>
              <a:xfrm rot="5400000">
                <a:off x="7192349" y="791549"/>
                <a:ext cx="245701" cy="14630400"/>
              </a:xfrm>
              <a:prstGeom prst="rect">
                <a:avLst/>
              </a:prstGeom>
              <a:solidFill>
                <a:srgbClr val="005EA5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Isosceles Triangle 8"/>
              <p:cNvSpPr/>
              <p:nvPr/>
            </p:nvSpPr>
            <p:spPr>
              <a:xfrm rot="10800000">
                <a:off x="12722567" y="7856554"/>
                <a:ext cx="1192740" cy="254688"/>
              </a:xfrm>
              <a:prstGeom prst="triangle">
                <a:avLst/>
              </a:prstGeom>
              <a:solidFill>
                <a:srgbClr val="0881C4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8" name="Rectangle 7"/>
          <p:cNvSpPr/>
          <p:nvPr/>
        </p:nvSpPr>
        <p:spPr>
          <a:xfrm>
            <a:off x="360019" y="765095"/>
            <a:ext cx="1359137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dirty="0" smtClean="0">
                <a:solidFill>
                  <a:schemeClr val="bg1"/>
                </a:solidFill>
                <a:latin typeface="Helvetica Neue Light"/>
                <a:cs typeface="Helvetica Neue Light"/>
              </a:rPr>
              <a:t>Требования сотрудников и компании к ЕСМ</a:t>
            </a:r>
            <a:endParaRPr lang="en-US" sz="4800" b="1" dirty="0" smtClean="0">
              <a:solidFill>
                <a:srgbClr val="8ABF3F"/>
              </a:solidFill>
              <a:latin typeface="Helvetica Neue"/>
              <a:cs typeface="Helvetica Neue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789083" y="2602844"/>
            <a:ext cx="526513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latin typeface="Helvetica Neue"/>
                <a:cs typeface="Helvetica Neue"/>
              </a:rPr>
              <a:t>ЛЮДИ ХОТЯТ ОБЛАКО </a:t>
            </a:r>
            <a:br>
              <a:rPr lang="ru-RU" sz="3200" b="1" dirty="0" smtClean="0">
                <a:solidFill>
                  <a:schemeClr val="bg1"/>
                </a:solidFill>
                <a:latin typeface="Helvetica Neue"/>
                <a:cs typeface="Helvetica Neue"/>
              </a:rPr>
            </a:br>
            <a:r>
              <a:rPr lang="ru-RU" sz="3200" b="1" dirty="0" smtClean="0">
                <a:solidFill>
                  <a:schemeClr val="bg1"/>
                </a:solidFill>
                <a:latin typeface="Helvetica Neue"/>
                <a:cs typeface="Helvetica Neue"/>
              </a:rPr>
              <a:t>И МОБИЛЬНЫЙ ДОСТУП</a:t>
            </a:r>
            <a:endParaRPr lang="en-US" sz="3200" b="1" dirty="0">
              <a:solidFill>
                <a:schemeClr val="bg1"/>
              </a:solidFill>
              <a:latin typeface="Helvetica Neue"/>
              <a:cs typeface="Helvetica Neue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6076" y="2602844"/>
            <a:ext cx="1353313" cy="1077218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54218" y="2436711"/>
            <a:ext cx="964787" cy="1243351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2789084" y="4233037"/>
            <a:ext cx="5747527" cy="24191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90000"/>
              </a:lnSpc>
              <a:buFont typeface="Wingdings" charset="2"/>
              <a:buChar char="§"/>
            </a:pPr>
            <a:r>
              <a:rPr lang="ru-RU" sz="2400" dirty="0" smtClean="0">
                <a:solidFill>
                  <a:schemeClr val="bg1"/>
                </a:solidFill>
                <a:latin typeface="Helvetica Neue Light"/>
                <a:cs typeface="Helvetica Neue Light"/>
              </a:rPr>
              <a:t>Легко привыкнуть и работать</a:t>
            </a:r>
            <a:endParaRPr lang="en-US" sz="2400" dirty="0" smtClean="0">
              <a:solidFill>
                <a:schemeClr val="bg1"/>
              </a:solidFill>
              <a:latin typeface="Helvetica Neue Light"/>
              <a:cs typeface="Helvetica Neue Light"/>
            </a:endParaRPr>
          </a:p>
          <a:p>
            <a:pPr marL="457200" indent="-457200">
              <a:lnSpc>
                <a:spcPct val="90000"/>
              </a:lnSpc>
              <a:buFont typeface="Wingdings" charset="2"/>
              <a:buChar char="§"/>
            </a:pPr>
            <a:endParaRPr lang="en-US" sz="2400" dirty="0">
              <a:solidFill>
                <a:schemeClr val="bg1"/>
              </a:solidFill>
              <a:latin typeface="Helvetica Neue Light"/>
              <a:cs typeface="Helvetica Neue Light"/>
            </a:endParaRPr>
          </a:p>
          <a:p>
            <a:pPr marL="457200" indent="-457200">
              <a:lnSpc>
                <a:spcPct val="90000"/>
              </a:lnSpc>
              <a:buFont typeface="Wingdings" charset="2"/>
              <a:buChar char="§"/>
            </a:pPr>
            <a:r>
              <a:rPr lang="ru-RU" sz="2400" dirty="0" smtClean="0">
                <a:solidFill>
                  <a:schemeClr val="bg1"/>
                </a:solidFill>
                <a:latin typeface="Helvetica Neue Light"/>
                <a:cs typeface="Helvetica Neue Light"/>
              </a:rPr>
              <a:t>Совместная работа с коллегами  внутри и вне компании</a:t>
            </a:r>
            <a:endParaRPr lang="en-US" sz="2400" dirty="0" smtClean="0">
              <a:solidFill>
                <a:schemeClr val="bg1"/>
              </a:solidFill>
              <a:latin typeface="Helvetica Neue Light"/>
              <a:cs typeface="Helvetica Neue Light"/>
            </a:endParaRPr>
          </a:p>
          <a:p>
            <a:pPr marL="457200" indent="-457200">
              <a:lnSpc>
                <a:spcPct val="90000"/>
              </a:lnSpc>
              <a:buFont typeface="Wingdings" charset="2"/>
              <a:buChar char="§"/>
            </a:pPr>
            <a:endParaRPr lang="en-US" sz="2400" dirty="0" smtClean="0">
              <a:solidFill>
                <a:schemeClr val="bg1"/>
              </a:solidFill>
              <a:latin typeface="Helvetica Neue Light"/>
              <a:cs typeface="Helvetica Neue Light"/>
            </a:endParaRPr>
          </a:p>
          <a:p>
            <a:pPr marL="457200" indent="-457200">
              <a:lnSpc>
                <a:spcPct val="90000"/>
              </a:lnSpc>
              <a:buFont typeface="Wingdings" charset="2"/>
              <a:buChar char="§"/>
            </a:pPr>
            <a:r>
              <a:rPr lang="ru-RU" sz="2400" b="1" dirty="0" smtClean="0">
                <a:solidFill>
                  <a:schemeClr val="bg1"/>
                </a:solidFill>
                <a:latin typeface="Helvetica Neue"/>
                <a:cs typeface="Helvetica Neue"/>
              </a:rPr>
              <a:t>Я просто хочу делать свою работу</a:t>
            </a:r>
            <a:r>
              <a:rPr lang="en-US" sz="2400" b="1" dirty="0" smtClean="0">
                <a:solidFill>
                  <a:schemeClr val="bg1"/>
                </a:solidFill>
                <a:latin typeface="Helvetica Neue"/>
                <a:cs typeface="Helvetica Neue"/>
              </a:rPr>
              <a:t>!</a:t>
            </a:r>
            <a:endParaRPr lang="en-US" sz="2400" b="1" dirty="0">
              <a:solidFill>
                <a:schemeClr val="bg1"/>
              </a:solidFill>
              <a:latin typeface="Helvetica Neue"/>
              <a:cs typeface="Helvetica Neue"/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>
            <a:off x="2564797" y="2781512"/>
            <a:ext cx="0" cy="422438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>
            <a:off x="9555274" y="2602844"/>
            <a:ext cx="473650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latin typeface="Helvetica Neue"/>
                <a:cs typeface="Helvetica Neue"/>
              </a:rPr>
              <a:t>КОМПАНИИ ХОТЯТ ПОЛНЫЙ КОНТРОЛЬ</a:t>
            </a:r>
            <a:endParaRPr lang="en-US" sz="3200" b="1" dirty="0">
              <a:solidFill>
                <a:schemeClr val="bg1"/>
              </a:solidFill>
              <a:latin typeface="Helvetica Neue"/>
              <a:cs typeface="Helvetica Neue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9555275" y="4233037"/>
            <a:ext cx="4897704" cy="333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90000"/>
              </a:lnSpc>
              <a:buFont typeface="Wingdings" charset="2"/>
              <a:buChar char="§"/>
            </a:pPr>
            <a:r>
              <a:rPr lang="ru-RU" sz="2400" dirty="0" smtClean="0">
                <a:solidFill>
                  <a:schemeClr val="bg1"/>
                </a:solidFill>
                <a:latin typeface="Helvetica Neue Light"/>
                <a:cs typeface="Helvetica Neue Light"/>
              </a:rPr>
              <a:t>Политики безопасности и контроля</a:t>
            </a:r>
          </a:p>
          <a:p>
            <a:pPr marL="457200" indent="-457200">
              <a:lnSpc>
                <a:spcPct val="90000"/>
              </a:lnSpc>
              <a:buFont typeface="Wingdings" charset="2"/>
              <a:buChar char="§"/>
            </a:pPr>
            <a:endParaRPr lang="en-US" sz="1400" dirty="0">
              <a:solidFill>
                <a:schemeClr val="bg1"/>
              </a:solidFill>
              <a:latin typeface="Helvetica Neue Light"/>
              <a:cs typeface="Helvetica Neue Light"/>
            </a:endParaRPr>
          </a:p>
          <a:p>
            <a:pPr marL="457200" indent="-457200">
              <a:lnSpc>
                <a:spcPct val="90000"/>
              </a:lnSpc>
              <a:buFont typeface="Wingdings" charset="2"/>
              <a:buChar char="§"/>
            </a:pPr>
            <a:r>
              <a:rPr lang="ru-RU" sz="2400" dirty="0" smtClean="0">
                <a:solidFill>
                  <a:schemeClr val="bg1"/>
                </a:solidFill>
                <a:latin typeface="Helvetica Neue Light"/>
                <a:cs typeface="Helvetica Neue Light"/>
              </a:rPr>
              <a:t>Интеграция с корпоративными системами</a:t>
            </a:r>
          </a:p>
          <a:p>
            <a:pPr marL="457200" indent="-457200">
              <a:lnSpc>
                <a:spcPct val="90000"/>
              </a:lnSpc>
              <a:buFont typeface="Wingdings" charset="2"/>
              <a:buChar char="§"/>
            </a:pPr>
            <a:endParaRPr lang="en-US" sz="1400" dirty="0">
              <a:solidFill>
                <a:schemeClr val="bg1"/>
              </a:solidFill>
              <a:latin typeface="Helvetica Neue Light"/>
              <a:cs typeface="Helvetica Neue Light"/>
            </a:endParaRPr>
          </a:p>
          <a:p>
            <a:pPr marL="457200" indent="-457200">
              <a:lnSpc>
                <a:spcPct val="90000"/>
              </a:lnSpc>
              <a:buFont typeface="Wingdings" charset="2"/>
              <a:buChar char="§"/>
            </a:pPr>
            <a:r>
              <a:rPr lang="ru-RU" sz="2400" dirty="0" err="1" smtClean="0">
                <a:solidFill>
                  <a:schemeClr val="bg1"/>
                </a:solidFill>
                <a:latin typeface="Helvetica Neue Light"/>
                <a:cs typeface="Helvetica Neue Light"/>
              </a:rPr>
              <a:t>Настраиваемость</a:t>
            </a:r>
            <a:r>
              <a:rPr lang="ru-RU" sz="2400" dirty="0" smtClean="0">
                <a:solidFill>
                  <a:schemeClr val="bg1"/>
                </a:solidFill>
                <a:latin typeface="Helvetica Neue Light"/>
                <a:cs typeface="Helvetica Neue Light"/>
              </a:rPr>
              <a:t> под требования бизнеса</a:t>
            </a:r>
          </a:p>
          <a:p>
            <a:pPr marL="457200" indent="-457200">
              <a:lnSpc>
                <a:spcPct val="90000"/>
              </a:lnSpc>
              <a:buFont typeface="Wingdings" charset="2"/>
              <a:buChar char="§"/>
            </a:pPr>
            <a:endParaRPr lang="en-US" sz="1400" dirty="0">
              <a:solidFill>
                <a:schemeClr val="bg1"/>
              </a:solidFill>
              <a:latin typeface="Helvetica Neue Light"/>
              <a:cs typeface="Helvetica Neue Light"/>
            </a:endParaRPr>
          </a:p>
          <a:p>
            <a:pPr marL="457200" indent="-457200">
              <a:lnSpc>
                <a:spcPct val="90000"/>
              </a:lnSpc>
              <a:buFont typeface="Wingdings" charset="2"/>
              <a:buChar char="§"/>
            </a:pPr>
            <a:r>
              <a:rPr lang="ru-RU" sz="2400" b="1" dirty="0" smtClean="0">
                <a:solidFill>
                  <a:schemeClr val="bg1"/>
                </a:solidFill>
                <a:latin typeface="Helvetica Neue"/>
                <a:cs typeface="Helvetica Neue"/>
              </a:rPr>
              <a:t>Нам просто нужно защитить свои данные</a:t>
            </a:r>
            <a:r>
              <a:rPr lang="en-US" sz="2400" b="1" dirty="0" smtClean="0">
                <a:solidFill>
                  <a:schemeClr val="bg1"/>
                </a:solidFill>
                <a:latin typeface="Helvetica Neue"/>
                <a:cs typeface="Helvetica Neue"/>
              </a:rPr>
              <a:t>!</a:t>
            </a:r>
            <a:endParaRPr lang="en-US" sz="2400" b="1" dirty="0">
              <a:solidFill>
                <a:schemeClr val="bg1"/>
              </a:solidFill>
              <a:latin typeface="Helvetica Neue"/>
              <a:cs typeface="Helvetica Neue"/>
            </a:endParaRPr>
          </a:p>
        </p:txBody>
      </p:sp>
      <p:cxnSp>
        <p:nvCxnSpPr>
          <p:cNvPr id="24" name="Straight Connector 23"/>
          <p:cNvCxnSpPr/>
          <p:nvPr/>
        </p:nvCxnSpPr>
        <p:spPr>
          <a:xfrm>
            <a:off x="9330988" y="2761028"/>
            <a:ext cx="0" cy="4244864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259536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6" grpId="0"/>
      <p:bldP spid="19" grpId="0"/>
      <p:bldP spid="22" grpId="0"/>
      <p:bldP spid="2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4630399" cy="8229600"/>
          </a:xfrm>
          <a:prstGeom prst="rect">
            <a:avLst/>
          </a:prstGeom>
          <a:solidFill>
            <a:srgbClr val="47A5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647566" y="482566"/>
            <a:ext cx="11999917" cy="34240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dirty="0">
                <a:solidFill>
                  <a:srgbClr val="FFFFFF"/>
                </a:solidFill>
                <a:latin typeface="Helvetica Neue Light"/>
                <a:cs typeface="Helvetica Neue Light"/>
              </a:rPr>
              <a:t>Alfresco </a:t>
            </a:r>
            <a:r>
              <a:rPr lang="ru-RU" sz="5400" dirty="0" smtClean="0">
                <a:solidFill>
                  <a:srgbClr val="FFFFFF"/>
                </a:solidFill>
                <a:latin typeface="Helvetica Neue Light"/>
                <a:cs typeface="Helvetica Neue Light"/>
              </a:rPr>
              <a:t>предложила</a:t>
            </a:r>
            <a:endParaRPr lang="en-US" sz="5400" dirty="0" smtClean="0">
              <a:solidFill>
                <a:srgbClr val="FFFFFF"/>
              </a:solidFill>
              <a:latin typeface="Helvetica Neue Light"/>
              <a:cs typeface="Helvetica Neue Light"/>
            </a:endParaRPr>
          </a:p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ru-RU" sz="11500" b="1" dirty="0" smtClean="0">
                <a:solidFill>
                  <a:srgbClr val="FEDE4E"/>
                </a:solidFill>
                <a:latin typeface="Helvetica Neue"/>
                <a:cs typeface="Helvetica Neue"/>
              </a:rPr>
              <a:t>н</a:t>
            </a:r>
            <a:r>
              <a:rPr lang="ru-RU" sz="11500" b="1" dirty="0" smtClean="0">
                <a:solidFill>
                  <a:srgbClr val="FEDE4E"/>
                </a:solidFill>
                <a:latin typeface="Helvetica Neue"/>
                <a:cs typeface="Helvetica Neue"/>
              </a:rPr>
              <a:t>овый подход</a:t>
            </a:r>
            <a:endParaRPr lang="en-US" sz="11500" b="1" dirty="0" smtClean="0">
              <a:solidFill>
                <a:srgbClr val="FEDE4E"/>
              </a:solidFill>
              <a:latin typeface="Helvetica Neue"/>
              <a:cs typeface="Helvetica Neue"/>
            </a:endParaRPr>
          </a:p>
          <a:p>
            <a:pPr>
              <a:lnSpc>
                <a:spcPct val="90000"/>
              </a:lnSpc>
            </a:pPr>
            <a:r>
              <a:rPr lang="ru-RU" sz="5400" dirty="0" smtClean="0">
                <a:solidFill>
                  <a:srgbClr val="FFFFFF"/>
                </a:solidFill>
                <a:latin typeface="Helvetica Neue Light"/>
                <a:cs typeface="Helvetica Neue Light"/>
              </a:rPr>
              <a:t>к </a:t>
            </a:r>
            <a:r>
              <a:rPr lang="en-US" sz="5400" dirty="0" smtClean="0">
                <a:solidFill>
                  <a:srgbClr val="FFFFFF"/>
                </a:solidFill>
                <a:latin typeface="Helvetica Neue Light"/>
                <a:cs typeface="Helvetica Neue Light"/>
              </a:rPr>
              <a:t>ECM </a:t>
            </a:r>
            <a:endParaRPr lang="en-US" sz="5400" dirty="0">
              <a:solidFill>
                <a:srgbClr val="FFFFFF"/>
              </a:solidFill>
              <a:latin typeface="Helvetica Neue Light"/>
              <a:cs typeface="Helvetica Neue Light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6541184" y="3475693"/>
            <a:ext cx="0" cy="422438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6851563" y="3751569"/>
            <a:ext cx="762604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rgbClr val="FFFFFF"/>
                </a:solidFill>
                <a:latin typeface="Helvetica Neue Light"/>
                <a:cs typeface="Helvetica Neue Light"/>
              </a:rPr>
              <a:t>Ориентация на результат с минимальным</a:t>
            </a:r>
            <a:r>
              <a:rPr lang="en-US" sz="4000" dirty="0" smtClean="0">
                <a:solidFill>
                  <a:srgbClr val="FFFFFF"/>
                </a:solidFill>
                <a:latin typeface="Helvetica Neue Light"/>
                <a:cs typeface="Helvetica Neue Light"/>
              </a:rPr>
              <a:t> </a:t>
            </a:r>
            <a:r>
              <a:rPr lang="en-US" sz="4000" dirty="0" smtClean="0">
                <a:solidFill>
                  <a:srgbClr val="FFFFFF"/>
                </a:solidFill>
                <a:latin typeface="Helvetica Neue Light"/>
                <a:cs typeface="Helvetica Neue Light"/>
              </a:rPr>
              <a:t>TCO</a:t>
            </a:r>
            <a:endParaRPr lang="en-US" sz="4000" dirty="0">
              <a:solidFill>
                <a:srgbClr val="FFFFFF"/>
              </a:solidFill>
              <a:latin typeface="Helvetica Neue Light"/>
              <a:cs typeface="Helvetica Neue Ligh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851563" y="5167853"/>
            <a:ext cx="749904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rgbClr val="FFFFFF"/>
                </a:solidFill>
                <a:latin typeface="Helvetica Neue Light"/>
                <a:cs typeface="Helvetica Neue Light"/>
              </a:rPr>
              <a:t>Легкость </a:t>
            </a:r>
            <a:r>
              <a:rPr lang="ru-RU" sz="4000" dirty="0" smtClean="0">
                <a:solidFill>
                  <a:srgbClr val="FFFFFF"/>
                </a:solidFill>
                <a:latin typeface="Helvetica Neue Light"/>
                <a:cs typeface="Helvetica Neue Light"/>
              </a:rPr>
              <a:t>доработки</a:t>
            </a:r>
            <a:r>
              <a:rPr lang="en-US" sz="4000" dirty="0" smtClean="0">
                <a:solidFill>
                  <a:srgbClr val="FFFFFF"/>
                </a:solidFill>
                <a:latin typeface="Helvetica Neue Light"/>
                <a:cs typeface="Helvetica Neue Light"/>
              </a:rPr>
              <a:t>, </a:t>
            </a:r>
            <a:r>
              <a:rPr lang="ru-RU" sz="4000" dirty="0" smtClean="0">
                <a:solidFill>
                  <a:srgbClr val="FFFFFF"/>
                </a:solidFill>
                <a:latin typeface="Helvetica Neue Light"/>
                <a:cs typeface="Helvetica Neue Light"/>
              </a:rPr>
              <a:t>установки</a:t>
            </a:r>
            <a:r>
              <a:rPr lang="ru-RU" sz="4000" dirty="0" smtClean="0">
                <a:solidFill>
                  <a:srgbClr val="FFFFFF"/>
                </a:solidFill>
                <a:latin typeface="Helvetica Neue Light"/>
                <a:cs typeface="Helvetica Neue Light"/>
              </a:rPr>
              <a:t> и использования</a:t>
            </a:r>
            <a:endParaRPr lang="en-US" sz="4000" dirty="0">
              <a:solidFill>
                <a:srgbClr val="FFFFFF"/>
              </a:solidFill>
              <a:latin typeface="Helvetica Neue Light"/>
              <a:cs typeface="Helvetica Neue Light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851563" y="6635562"/>
            <a:ext cx="722720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rgbClr val="FFFFFF"/>
                </a:solidFill>
                <a:latin typeface="Helvetica Neue Light"/>
                <a:cs typeface="Helvetica Neue Light"/>
              </a:rPr>
              <a:t>Инновации и </a:t>
            </a:r>
            <a:r>
              <a:rPr lang="ru-RU" sz="4000" dirty="0" err="1" smtClean="0">
                <a:solidFill>
                  <a:srgbClr val="FFFFFF"/>
                </a:solidFill>
                <a:latin typeface="Helvetica Neue Light"/>
                <a:cs typeface="Helvetica Neue Light"/>
              </a:rPr>
              <a:t>интероперабельность</a:t>
            </a:r>
            <a:endParaRPr lang="en-US" sz="4000" dirty="0">
              <a:solidFill>
                <a:srgbClr val="FFFFFF"/>
              </a:solidFill>
              <a:latin typeface="Helvetica Neue Light"/>
              <a:cs typeface="Helvetica Neue Light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83633" y="3810719"/>
            <a:ext cx="1013106" cy="75861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4397" y="6711673"/>
            <a:ext cx="891579" cy="77776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8580" y="5150524"/>
            <a:ext cx="903212" cy="855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421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 rot="5400000">
            <a:off x="3200399" y="-3200400"/>
            <a:ext cx="8229601" cy="14630400"/>
          </a:xfrm>
          <a:prstGeom prst="rect">
            <a:avLst/>
          </a:prstGeom>
          <a:solidFill>
            <a:srgbClr val="005EA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2889161" y="274027"/>
            <a:ext cx="8495825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400" dirty="0" smtClean="0">
                <a:solidFill>
                  <a:srgbClr val="FFFFFF"/>
                </a:solidFill>
                <a:latin typeface="Helvetica Neue Light"/>
                <a:cs typeface="Helvetica Neue Light"/>
              </a:rPr>
              <a:t>Будущее за </a:t>
            </a:r>
            <a:r>
              <a:rPr lang="ru-RU" sz="6400" b="1" dirty="0" smtClean="0">
                <a:solidFill>
                  <a:srgbClr val="FEDE4E"/>
                </a:solidFill>
                <a:latin typeface="Helvetica Neue"/>
                <a:cs typeface="Helvetica Neue"/>
              </a:rPr>
              <a:t>ГИБРИДНЫМ</a:t>
            </a:r>
            <a:r>
              <a:rPr lang="ru-RU" sz="6400" dirty="0" smtClean="0">
                <a:solidFill>
                  <a:srgbClr val="FFFFFF"/>
                </a:solidFill>
                <a:latin typeface="Helvetica Neue Light"/>
                <a:cs typeface="Helvetica Neue Light"/>
              </a:rPr>
              <a:t> хранением данных</a:t>
            </a:r>
            <a:endParaRPr lang="en-US" sz="6400" dirty="0" smtClean="0">
              <a:solidFill>
                <a:srgbClr val="8ABF3F"/>
              </a:solidFill>
              <a:latin typeface="Helvetica Neue"/>
              <a:cs typeface="Helvetica Neue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222635" y="2998876"/>
            <a:ext cx="6048212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600" b="1" dirty="0" smtClean="0">
                <a:solidFill>
                  <a:srgbClr val="FEDE4E"/>
                </a:solidFill>
                <a:latin typeface="Helvetica Neue"/>
                <a:cs typeface="Helvetica Neue"/>
              </a:rPr>
              <a:t>60%</a:t>
            </a:r>
          </a:p>
          <a:p>
            <a:pPr algn="ctr"/>
            <a:r>
              <a:rPr lang="ru-RU" sz="4400" b="1" dirty="0">
                <a:solidFill>
                  <a:srgbClr val="FEDE4E"/>
                </a:solidFill>
                <a:latin typeface="Helvetica Neue"/>
                <a:cs typeface="Helvetica Neue"/>
              </a:rPr>
              <a:t>д</a:t>
            </a:r>
            <a:r>
              <a:rPr lang="ru-RU" sz="4400" b="1" dirty="0" smtClean="0">
                <a:solidFill>
                  <a:srgbClr val="FEDE4E"/>
                </a:solidFill>
                <a:latin typeface="Helvetica Neue"/>
                <a:cs typeface="Helvetica Neue"/>
              </a:rPr>
              <a:t>анных должно быть доступно и в облаке, и локально</a:t>
            </a:r>
            <a:endParaRPr lang="en-US" sz="4400" dirty="0" smtClean="0">
              <a:solidFill>
                <a:srgbClr val="8ABF3F"/>
              </a:solidFill>
              <a:latin typeface="Helvetica Neue"/>
              <a:cs typeface="Helvetica Neue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926136" y="3218839"/>
            <a:ext cx="2121776" cy="2121776"/>
          </a:xfrm>
          <a:prstGeom prst="ellipse">
            <a:avLst/>
          </a:prstGeom>
          <a:solidFill>
            <a:srgbClr val="0881C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icons-2.png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4985" y="3095246"/>
            <a:ext cx="2031939" cy="2085103"/>
          </a:xfrm>
          <a:prstGeom prst="rect">
            <a:avLst/>
          </a:prstGeom>
        </p:spPr>
      </p:pic>
      <p:sp>
        <p:nvSpPr>
          <p:cNvPr id="12" name="Oval 11"/>
          <p:cNvSpPr/>
          <p:nvPr/>
        </p:nvSpPr>
        <p:spPr>
          <a:xfrm>
            <a:off x="10984005" y="3218839"/>
            <a:ext cx="2121776" cy="2121776"/>
          </a:xfrm>
          <a:prstGeom prst="ellipse">
            <a:avLst/>
          </a:prstGeom>
          <a:solidFill>
            <a:srgbClr val="0881C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/>
          <p:nvPr/>
        </p:nvGrpSpPr>
        <p:grpSpPr>
          <a:xfrm>
            <a:off x="10939043" y="2953246"/>
            <a:ext cx="2510424" cy="2227103"/>
            <a:chOff x="10544265" y="3311191"/>
            <a:chExt cx="3461529" cy="3070868"/>
          </a:xfrm>
        </p:grpSpPr>
        <p:pic>
          <p:nvPicPr>
            <p:cNvPr id="7" name="Picture 6" descr="icons-1.png"/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544265" y="3311191"/>
              <a:ext cx="2058337" cy="3070868"/>
            </a:xfrm>
            <a:prstGeom prst="rect">
              <a:avLst/>
            </a:prstGeom>
          </p:spPr>
        </p:pic>
        <p:pic>
          <p:nvPicPr>
            <p:cNvPr id="8" name="Picture 7" descr="icons-1.png"/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2020600" y="3968941"/>
              <a:ext cx="1985194" cy="2095602"/>
            </a:xfrm>
            <a:prstGeom prst="rect">
              <a:avLst/>
            </a:prstGeom>
          </p:spPr>
        </p:pic>
      </p:grpSp>
      <p:sp>
        <p:nvSpPr>
          <p:cNvPr id="9" name="Rectangle 8"/>
          <p:cNvSpPr/>
          <p:nvPr/>
        </p:nvSpPr>
        <p:spPr>
          <a:xfrm>
            <a:off x="237738" y="4830652"/>
            <a:ext cx="3291458" cy="8802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3200" dirty="0" smtClean="0">
                <a:solidFill>
                  <a:srgbClr val="FEDE4E"/>
                </a:solidFill>
                <a:latin typeface="Helvetica Neue Light"/>
                <a:cs typeface="Helvetica Neue Light"/>
              </a:rPr>
              <a:t>20% </a:t>
            </a:r>
          </a:p>
          <a:p>
            <a:pPr algn="ctr">
              <a:lnSpc>
                <a:spcPct val="80000"/>
              </a:lnSpc>
            </a:pPr>
            <a:r>
              <a:rPr lang="ru-RU" sz="3200" dirty="0" smtClean="0">
                <a:solidFill>
                  <a:srgbClr val="FEDE4E"/>
                </a:solidFill>
                <a:latin typeface="Helvetica Neue Light"/>
                <a:cs typeface="Helvetica Neue Light"/>
              </a:rPr>
              <a:t>только в облаке</a:t>
            </a:r>
            <a:endParaRPr lang="en-US" sz="3200" dirty="0" smtClean="0">
              <a:solidFill>
                <a:srgbClr val="8ABF3F"/>
              </a:solidFill>
              <a:latin typeface="Helvetica Neue Light"/>
              <a:cs typeface="Helvetica Neue Light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9919362" y="4830652"/>
            <a:ext cx="4266548" cy="8802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3200" dirty="0" smtClean="0">
                <a:solidFill>
                  <a:srgbClr val="FEDE4E"/>
                </a:solidFill>
                <a:latin typeface="Helvetica Neue Light"/>
                <a:cs typeface="Helvetica Neue Light"/>
              </a:rPr>
              <a:t>20% </a:t>
            </a:r>
          </a:p>
          <a:p>
            <a:pPr algn="ctr">
              <a:lnSpc>
                <a:spcPct val="80000"/>
              </a:lnSpc>
            </a:pPr>
            <a:r>
              <a:rPr lang="ru-RU" sz="3200" dirty="0" smtClean="0">
                <a:solidFill>
                  <a:srgbClr val="FEDE4E"/>
                </a:solidFill>
                <a:latin typeface="Helvetica Neue Light"/>
                <a:cs typeface="Helvetica Neue Light"/>
              </a:rPr>
              <a:t>только локально</a:t>
            </a:r>
            <a:endParaRPr lang="en-US" sz="3200" dirty="0" smtClean="0">
              <a:solidFill>
                <a:srgbClr val="8ABF3F"/>
              </a:solidFill>
              <a:latin typeface="Helvetica Neue Light"/>
              <a:cs typeface="Helvetica Neue Light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497256" y="5717790"/>
            <a:ext cx="284273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dirty="0" smtClean="0">
                <a:solidFill>
                  <a:schemeClr val="bg1"/>
                </a:solidFill>
                <a:latin typeface="Helvetica Neue"/>
                <a:cs typeface="Helvetica Neue"/>
              </a:rPr>
              <a:t>Социальные взаимодействия</a:t>
            </a:r>
            <a:endParaRPr lang="en-US" sz="1800" dirty="0" smtClean="0">
              <a:solidFill>
                <a:schemeClr val="bg1"/>
              </a:solidFill>
              <a:latin typeface="Helvetica Neue"/>
              <a:cs typeface="Helvetica Neue"/>
            </a:endParaRPr>
          </a:p>
          <a:p>
            <a:r>
              <a:rPr lang="ru-RU" sz="1800" dirty="0" smtClean="0">
                <a:solidFill>
                  <a:schemeClr val="bg1"/>
                </a:solidFill>
                <a:latin typeface="Helvetica Neue"/>
                <a:cs typeface="Helvetica Neue"/>
              </a:rPr>
              <a:t>Общий доступ к файлам</a:t>
            </a:r>
            <a:endParaRPr lang="en-US" sz="1800" dirty="0" smtClean="0">
              <a:solidFill>
                <a:schemeClr val="bg1"/>
              </a:solidFill>
              <a:latin typeface="Helvetica Neue"/>
              <a:cs typeface="Helvetica Neue"/>
            </a:endParaRPr>
          </a:p>
          <a:p>
            <a:r>
              <a:rPr lang="en-US" sz="1800" dirty="0" smtClean="0">
                <a:solidFill>
                  <a:schemeClr val="bg1"/>
                </a:solidFill>
                <a:latin typeface="Helvetica Neue"/>
                <a:cs typeface="Helvetica Neue"/>
              </a:rPr>
              <a:t>CRM </a:t>
            </a:r>
          </a:p>
          <a:p>
            <a:r>
              <a:rPr lang="en-US" sz="1800" dirty="0" smtClean="0">
                <a:solidFill>
                  <a:schemeClr val="bg1"/>
                </a:solidFill>
                <a:latin typeface="Helvetica Neue"/>
                <a:cs typeface="Helvetica Neue"/>
              </a:rPr>
              <a:t>HCM</a:t>
            </a:r>
          </a:p>
          <a:p>
            <a:r>
              <a:rPr lang="ru-RU" sz="1800" dirty="0" smtClean="0">
                <a:solidFill>
                  <a:schemeClr val="bg1"/>
                </a:solidFill>
                <a:latin typeface="Helvetica Neue"/>
                <a:cs typeface="Helvetica Neue"/>
              </a:rPr>
              <a:t>Доступ с мобильных устройств</a:t>
            </a:r>
            <a:endParaRPr lang="en-US" sz="1800" dirty="0" smtClean="0">
              <a:solidFill>
                <a:schemeClr val="bg1"/>
              </a:solidFill>
              <a:latin typeface="Helvetica Neue"/>
              <a:cs typeface="Helvetica Neue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1543736" y="5906285"/>
            <a:ext cx="293653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FFFFFF"/>
                </a:solidFill>
                <a:latin typeface="Helvetica Neue"/>
                <a:cs typeface="Helvetica Neue"/>
              </a:rPr>
              <a:t>ERP </a:t>
            </a:r>
            <a:endParaRPr lang="en-US" sz="1800" dirty="0" smtClean="0">
              <a:solidFill>
                <a:srgbClr val="FFFFFF"/>
              </a:solidFill>
              <a:latin typeface="Helvetica Neue"/>
              <a:cs typeface="Helvetica Neue"/>
            </a:endParaRPr>
          </a:p>
          <a:p>
            <a:r>
              <a:rPr lang="ru-RU" sz="1800" dirty="0" smtClean="0">
                <a:solidFill>
                  <a:srgbClr val="FFFFFF"/>
                </a:solidFill>
                <a:latin typeface="Helvetica Neue"/>
                <a:cs typeface="Helvetica Neue"/>
              </a:rPr>
              <a:t>Юридические документы</a:t>
            </a:r>
            <a:endParaRPr lang="en-US" sz="1800" dirty="0" smtClean="0">
              <a:solidFill>
                <a:srgbClr val="FFFFFF"/>
              </a:solidFill>
              <a:latin typeface="Helvetica Neue"/>
              <a:cs typeface="Helvetica Neue"/>
            </a:endParaRPr>
          </a:p>
          <a:p>
            <a:r>
              <a:rPr lang="ru-RU" sz="1800" dirty="0" smtClean="0">
                <a:solidFill>
                  <a:srgbClr val="FFFFFF"/>
                </a:solidFill>
                <a:latin typeface="Helvetica Neue"/>
                <a:cs typeface="Helvetica Neue"/>
              </a:rPr>
              <a:t>Конфиденциальные</a:t>
            </a:r>
            <a:endParaRPr lang="en-US" sz="1800" dirty="0" smtClean="0">
              <a:solidFill>
                <a:srgbClr val="FFFFFF"/>
              </a:solidFill>
              <a:latin typeface="Helvetica Neue"/>
              <a:cs typeface="Helvetica Neue"/>
            </a:endParaRPr>
          </a:p>
          <a:p>
            <a:r>
              <a:rPr lang="ru-RU" sz="1800" dirty="0" smtClean="0">
                <a:solidFill>
                  <a:srgbClr val="FFFFFF"/>
                </a:solidFill>
                <a:latin typeface="Helvetica Neue"/>
                <a:cs typeface="Helvetica Neue"/>
              </a:rPr>
              <a:t>Требования регуляторов</a:t>
            </a:r>
            <a:endParaRPr lang="en-US" sz="1800" dirty="0" smtClean="0">
              <a:solidFill>
                <a:srgbClr val="FFFFFF"/>
              </a:solidFill>
              <a:latin typeface="Helvetica Neue"/>
              <a:cs typeface="Helvetica Neue"/>
            </a:endParaRPr>
          </a:p>
          <a:p>
            <a:r>
              <a:rPr lang="ru-RU" sz="1800" dirty="0" smtClean="0">
                <a:solidFill>
                  <a:srgbClr val="FFFFFF"/>
                </a:solidFill>
                <a:latin typeface="Helvetica Neue"/>
                <a:cs typeface="Helvetica Neue"/>
              </a:rPr>
              <a:t>Резервные копии</a:t>
            </a:r>
            <a:br>
              <a:rPr lang="ru-RU" sz="1800" dirty="0" smtClean="0">
                <a:solidFill>
                  <a:srgbClr val="FFFFFF"/>
                </a:solidFill>
                <a:latin typeface="Helvetica Neue"/>
                <a:cs typeface="Helvetica Neue"/>
              </a:rPr>
            </a:br>
            <a:r>
              <a:rPr lang="ru-RU" sz="1800" dirty="0" smtClean="0">
                <a:solidFill>
                  <a:srgbClr val="FFFFFF"/>
                </a:solidFill>
                <a:latin typeface="Helvetica Neue"/>
                <a:cs typeface="Helvetica Neue"/>
              </a:rPr>
              <a:t>Политика безопасности</a:t>
            </a:r>
            <a:endParaRPr lang="en-US" sz="1800" dirty="0">
              <a:solidFill>
                <a:srgbClr val="FFFFFF"/>
              </a:solidFill>
              <a:latin typeface="Helvetica Neue"/>
              <a:cs typeface="Helvetica Neue"/>
            </a:endParaRPr>
          </a:p>
        </p:txBody>
      </p:sp>
      <p:sp>
        <p:nvSpPr>
          <p:cNvPr id="15" name="Right Brace 14"/>
          <p:cNvSpPr/>
          <p:nvPr/>
        </p:nvSpPr>
        <p:spPr>
          <a:xfrm rot="10800000">
            <a:off x="820443" y="5763405"/>
            <a:ext cx="693439" cy="1985710"/>
          </a:xfrm>
          <a:prstGeom prst="rightBrace">
            <a:avLst/>
          </a:prstGeom>
          <a:noFill/>
          <a:ln w="57150" cmpd="sng">
            <a:solidFill>
              <a:srgbClr val="0881C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ight Brace 15"/>
          <p:cNvSpPr/>
          <p:nvPr/>
        </p:nvSpPr>
        <p:spPr>
          <a:xfrm rot="10800000">
            <a:off x="10984003" y="5763404"/>
            <a:ext cx="693439" cy="1985710"/>
          </a:xfrm>
          <a:prstGeom prst="rightBrace">
            <a:avLst/>
          </a:prstGeom>
          <a:noFill/>
          <a:ln w="57150" cmpd="sng">
            <a:solidFill>
              <a:srgbClr val="0881C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" descr="Alfresco_logo_RGB.png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687836" y="6675021"/>
            <a:ext cx="1170076" cy="11678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2473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 animBg="1"/>
      <p:bldP spid="12" grpId="0" animBg="1"/>
      <p:bldP spid="9" grpId="0"/>
      <p:bldP spid="10" grpId="0"/>
      <p:bldP spid="13" grpId="0"/>
      <p:bldP spid="14" grpId="0"/>
      <p:bldP spid="15" grpId="0" animBg="1"/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3899" y="875021"/>
            <a:ext cx="13811534" cy="3471720"/>
          </a:xfrm>
          <a:prstGeom prst="rect">
            <a:avLst/>
          </a:prstGeom>
        </p:spPr>
        <p:txBody>
          <a:bodyPr wrap="square" lIns="146304" tIns="73152" rIns="146304" bIns="73152">
            <a:spAutoFit/>
          </a:bodyPr>
          <a:lstStyle/>
          <a:p>
            <a:pPr algn="ctr"/>
            <a:r>
              <a:rPr lang="ru-RU" sz="5400" dirty="0" smtClean="0">
                <a:solidFill>
                  <a:srgbClr val="000000"/>
                </a:solidFill>
                <a:latin typeface="Helvetica Neue Light"/>
                <a:cs typeface="Helvetica Neue Light"/>
              </a:rPr>
              <a:t>Гибридная платформа </a:t>
            </a:r>
            <a:r>
              <a:rPr lang="en-US" sz="5400" dirty="0" smtClean="0">
                <a:solidFill>
                  <a:srgbClr val="000000"/>
                </a:solidFill>
                <a:latin typeface="Helvetica Neue Light"/>
                <a:cs typeface="Helvetica Neue Light"/>
              </a:rPr>
              <a:t>ECM Alfresco</a:t>
            </a:r>
            <a:r>
              <a:rPr lang="ru-RU" sz="5400" dirty="0" smtClean="0">
                <a:solidFill>
                  <a:srgbClr val="000000"/>
                </a:solidFill>
                <a:latin typeface="Helvetica Neue Light"/>
                <a:cs typeface="Helvetica Neue Light"/>
              </a:rPr>
              <a:t> позволяет пользователям легко управлять документами и процессами, где бы они не находились</a:t>
            </a:r>
            <a:r>
              <a:rPr lang="en-US" sz="5400" dirty="0" smtClean="0">
                <a:solidFill>
                  <a:srgbClr val="000000"/>
                </a:solidFill>
                <a:latin typeface="Helvetica Neue Light"/>
                <a:cs typeface="Helvetica Neue Light"/>
              </a:rPr>
              <a:t>.</a:t>
            </a:r>
            <a:endParaRPr lang="en-US" sz="5400" dirty="0">
              <a:solidFill>
                <a:srgbClr val="000000"/>
              </a:solidFill>
              <a:latin typeface="Helvetica Neue Light"/>
              <a:cs typeface="Helvetica Neue Ligh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1949" y="4906973"/>
            <a:ext cx="995680" cy="79248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07506" y="4866333"/>
            <a:ext cx="853440" cy="89408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933514" y="4846320"/>
            <a:ext cx="853440" cy="85344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41105" y="5835587"/>
            <a:ext cx="3535099" cy="1409617"/>
          </a:xfrm>
          <a:prstGeom prst="rect">
            <a:avLst/>
          </a:prstGeom>
        </p:spPr>
        <p:txBody>
          <a:bodyPr wrap="square" lIns="146304" tIns="73152" rIns="146304" bIns="73152">
            <a:spAutoFit/>
          </a:bodyPr>
          <a:lstStyle/>
          <a:p>
            <a:pPr algn="ctr"/>
            <a:r>
              <a:rPr lang="ru-RU" sz="3800" b="1" dirty="0">
                <a:solidFill>
                  <a:schemeClr val="bg1"/>
                </a:solidFill>
                <a:latin typeface="Helvetica Neue"/>
                <a:cs typeface="Helvetica Neue"/>
              </a:rPr>
              <a:t>в</a:t>
            </a:r>
            <a:r>
              <a:rPr lang="ru-RU" sz="3800" b="1" dirty="0" smtClean="0">
                <a:solidFill>
                  <a:schemeClr val="bg1"/>
                </a:solidFill>
                <a:latin typeface="Helvetica Neue"/>
                <a:cs typeface="Helvetica Neue"/>
              </a:rPr>
              <a:t> облаке</a:t>
            </a:r>
            <a:endParaRPr lang="en-US" b="1" dirty="0">
              <a:solidFill>
                <a:schemeClr val="bg1"/>
              </a:solidFill>
              <a:latin typeface="Helvetica Neue"/>
              <a:cs typeface="Helvetica Neue"/>
            </a:endParaRPr>
          </a:p>
          <a:p>
            <a:pPr algn="ctr"/>
            <a:r>
              <a:rPr lang="ru-RU" sz="2200" dirty="0">
                <a:solidFill>
                  <a:schemeClr val="bg1"/>
                </a:solidFill>
                <a:latin typeface="Helvetica Neue Medium"/>
                <a:cs typeface="Helvetica Neue Medium"/>
              </a:rPr>
              <a:t>м</a:t>
            </a:r>
            <a:r>
              <a:rPr lang="ru-RU" sz="2200" dirty="0" smtClean="0">
                <a:solidFill>
                  <a:schemeClr val="bg1"/>
                </a:solidFill>
                <a:latin typeface="Helvetica Neue Medium"/>
                <a:cs typeface="Helvetica Neue Medium"/>
              </a:rPr>
              <a:t>ногопользовательский </a:t>
            </a:r>
            <a:r>
              <a:rPr lang="en-US" sz="2200" dirty="0" err="1" smtClean="0">
                <a:solidFill>
                  <a:schemeClr val="bg1"/>
                </a:solidFill>
                <a:latin typeface="Helvetica Neue Medium"/>
                <a:cs typeface="Helvetica Neue Medium"/>
              </a:rPr>
              <a:t>SaaS</a:t>
            </a:r>
            <a:endParaRPr lang="en-US" sz="2200" dirty="0">
              <a:solidFill>
                <a:schemeClr val="bg1"/>
              </a:solidFill>
              <a:latin typeface="Helvetica Neue Medium"/>
              <a:cs typeface="Helvetica Neue Medium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572977" y="5821680"/>
            <a:ext cx="3535099" cy="1409617"/>
          </a:xfrm>
          <a:prstGeom prst="rect">
            <a:avLst/>
          </a:prstGeom>
        </p:spPr>
        <p:txBody>
          <a:bodyPr wrap="square" lIns="146304" tIns="73152" rIns="146304" bIns="73152">
            <a:spAutoFit/>
          </a:bodyPr>
          <a:lstStyle/>
          <a:p>
            <a:pPr algn="ctr"/>
            <a:r>
              <a:rPr lang="ru-RU" sz="3800" b="1" dirty="0" smtClean="0">
                <a:solidFill>
                  <a:schemeClr val="bg1"/>
                </a:solidFill>
                <a:latin typeface="Helvetica Neue"/>
                <a:cs typeface="Helvetica Neue"/>
              </a:rPr>
              <a:t>локально</a:t>
            </a:r>
            <a:endParaRPr lang="en-US" b="1" dirty="0">
              <a:solidFill>
                <a:schemeClr val="bg1"/>
              </a:solidFill>
              <a:latin typeface="Helvetica Neue"/>
              <a:cs typeface="Helvetica Neue"/>
            </a:endParaRPr>
          </a:p>
          <a:p>
            <a:pPr algn="ctr"/>
            <a:r>
              <a:rPr lang="ru-RU" sz="2200" dirty="0" smtClean="0">
                <a:solidFill>
                  <a:schemeClr val="bg1"/>
                </a:solidFill>
                <a:latin typeface="Helvetica Neue Medium"/>
                <a:cs typeface="Helvetica Neue Medium"/>
              </a:rPr>
              <a:t>полноценная платформа </a:t>
            </a:r>
            <a:r>
              <a:rPr lang="en-US" sz="2200" dirty="0" smtClean="0">
                <a:solidFill>
                  <a:schemeClr val="bg1"/>
                </a:solidFill>
                <a:latin typeface="Helvetica Neue Medium"/>
                <a:cs typeface="Helvetica Neue Medium"/>
              </a:rPr>
              <a:t>ECM</a:t>
            </a:r>
            <a:endParaRPr lang="en-US" sz="2200" dirty="0">
              <a:solidFill>
                <a:schemeClr val="bg1"/>
              </a:solidFill>
              <a:latin typeface="Helvetica Neue Medium"/>
              <a:cs typeface="Helvetica Neue Medium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0085696" y="5854624"/>
            <a:ext cx="4694829" cy="1071062"/>
          </a:xfrm>
          <a:prstGeom prst="rect">
            <a:avLst/>
          </a:prstGeom>
        </p:spPr>
        <p:txBody>
          <a:bodyPr wrap="square" lIns="146304" tIns="73152" rIns="146304" bIns="73152">
            <a:spAutoFit/>
          </a:bodyPr>
          <a:lstStyle/>
          <a:p>
            <a:pPr algn="ctr"/>
            <a:r>
              <a:rPr lang="ru-RU" sz="3800" b="1" dirty="0" err="1" smtClean="0">
                <a:solidFill>
                  <a:schemeClr val="bg1"/>
                </a:solidFill>
                <a:latin typeface="Helvetica Neue"/>
                <a:cs typeface="Helvetica Neue"/>
              </a:rPr>
              <a:t>синхронизованно</a:t>
            </a:r>
            <a:endParaRPr lang="en-US" b="1" dirty="0">
              <a:solidFill>
                <a:schemeClr val="bg1"/>
              </a:solidFill>
              <a:latin typeface="Helvetica Neue"/>
              <a:cs typeface="Helvetica Neue"/>
            </a:endParaRPr>
          </a:p>
          <a:p>
            <a:pPr algn="ctr"/>
            <a:r>
              <a:rPr lang="ru-RU" sz="2200" dirty="0">
                <a:solidFill>
                  <a:schemeClr val="bg1"/>
                </a:solidFill>
                <a:latin typeface="Helvetica Neue Medium"/>
                <a:cs typeface="Helvetica Neue Medium"/>
              </a:rPr>
              <a:t>д</a:t>
            </a:r>
            <a:r>
              <a:rPr lang="ru-RU" sz="2200" dirty="0" smtClean="0">
                <a:solidFill>
                  <a:schemeClr val="bg1"/>
                </a:solidFill>
                <a:latin typeface="Helvetica Neue Medium"/>
                <a:cs typeface="Helvetica Neue Medium"/>
              </a:rPr>
              <a:t>окументы и процессы</a:t>
            </a:r>
            <a:endParaRPr lang="en-US" sz="2200" dirty="0">
              <a:solidFill>
                <a:schemeClr val="bg1"/>
              </a:solidFill>
              <a:latin typeface="Helvetica Neue Medium"/>
              <a:cs typeface="Helvetica Neue Medium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96927" y="4968240"/>
            <a:ext cx="967494" cy="73152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6769862" y="5835587"/>
            <a:ext cx="3535099" cy="1071062"/>
          </a:xfrm>
          <a:prstGeom prst="rect">
            <a:avLst/>
          </a:prstGeom>
        </p:spPr>
        <p:txBody>
          <a:bodyPr wrap="square" lIns="146304" tIns="73152" rIns="146304" bIns="73152">
            <a:spAutoFit/>
          </a:bodyPr>
          <a:lstStyle/>
          <a:p>
            <a:pPr algn="ctr"/>
            <a:r>
              <a:rPr lang="ru-RU" sz="3800" b="1" dirty="0" smtClean="0">
                <a:solidFill>
                  <a:schemeClr val="bg1"/>
                </a:solidFill>
                <a:latin typeface="Helvetica Neue"/>
                <a:cs typeface="Helvetica Neue"/>
              </a:rPr>
              <a:t>мобильно</a:t>
            </a:r>
            <a:endParaRPr lang="en-US" b="1" dirty="0">
              <a:solidFill>
                <a:schemeClr val="bg1"/>
              </a:solidFill>
              <a:latin typeface="Helvetica Neue"/>
              <a:cs typeface="Helvetica Neue"/>
            </a:endParaRPr>
          </a:p>
          <a:p>
            <a:pPr algn="ctr"/>
            <a:r>
              <a:rPr lang="ru-RU" sz="2200" dirty="0">
                <a:solidFill>
                  <a:schemeClr val="bg1"/>
                </a:solidFill>
                <a:latin typeface="Helvetica Neue Medium"/>
                <a:cs typeface="Helvetica Neue Medium"/>
              </a:rPr>
              <a:t>п</a:t>
            </a:r>
            <a:r>
              <a:rPr lang="ru-RU" sz="2200" dirty="0" smtClean="0">
                <a:solidFill>
                  <a:schemeClr val="bg1"/>
                </a:solidFill>
                <a:latin typeface="Helvetica Neue Medium"/>
                <a:cs typeface="Helvetica Neue Medium"/>
              </a:rPr>
              <a:t>риложения, </a:t>
            </a:r>
            <a:r>
              <a:rPr lang="en-US" sz="2200" dirty="0" err="1" smtClean="0">
                <a:solidFill>
                  <a:schemeClr val="bg1"/>
                </a:solidFill>
                <a:latin typeface="Helvetica Neue Medium"/>
                <a:cs typeface="Helvetica Neue Medium"/>
              </a:rPr>
              <a:t>api</a:t>
            </a:r>
            <a:r>
              <a:rPr lang="ru-RU" sz="2200" dirty="0" smtClean="0">
                <a:solidFill>
                  <a:schemeClr val="bg1"/>
                </a:solidFill>
                <a:latin typeface="Helvetica Neue Medium"/>
                <a:cs typeface="Helvetica Neue Medium"/>
              </a:rPr>
              <a:t> и </a:t>
            </a:r>
            <a:r>
              <a:rPr lang="en-US" sz="2200" dirty="0" err="1" smtClean="0">
                <a:solidFill>
                  <a:schemeClr val="bg1"/>
                </a:solidFill>
                <a:latin typeface="Helvetica Neue Medium"/>
                <a:cs typeface="Helvetica Neue Medium"/>
              </a:rPr>
              <a:t>sdk</a:t>
            </a:r>
            <a:endParaRPr lang="en-US" sz="2200" dirty="0">
              <a:solidFill>
                <a:schemeClr val="bg1"/>
              </a:solidFill>
              <a:latin typeface="Helvetica Neue Medium"/>
              <a:cs typeface="Helvetica Neue Medium"/>
            </a:endParaRPr>
          </a:p>
        </p:txBody>
      </p:sp>
    </p:spTree>
    <p:extLst>
      <p:ext uri="{BB962C8B-B14F-4D97-AF65-F5344CB8AC3E}">
        <p14:creationId xmlns:p14="http://schemas.microsoft.com/office/powerpoint/2010/main" val="1627961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 rot="5400000">
            <a:off x="6438811" y="38013"/>
            <a:ext cx="8229601" cy="8153576"/>
          </a:xfrm>
          <a:prstGeom prst="rect">
            <a:avLst/>
          </a:prstGeom>
          <a:solidFill>
            <a:srgbClr val="005EA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3483314" y="0"/>
            <a:ext cx="431920" cy="8229600"/>
          </a:xfrm>
          <a:prstGeom prst="rect">
            <a:avLst/>
          </a:prstGeom>
          <a:solidFill>
            <a:srgbClr val="F99F3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13896136" y="0"/>
            <a:ext cx="734263" cy="8229600"/>
          </a:xfrm>
          <a:prstGeom prst="rect">
            <a:avLst/>
          </a:prstGeom>
          <a:solidFill>
            <a:srgbClr val="FEDE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Isosceles Triangle 4"/>
          <p:cNvSpPr/>
          <p:nvPr/>
        </p:nvSpPr>
        <p:spPr>
          <a:xfrm rot="5400000">
            <a:off x="13299766" y="5086320"/>
            <a:ext cx="1192740" cy="254688"/>
          </a:xfrm>
          <a:prstGeom prst="triangle">
            <a:avLst/>
          </a:prstGeom>
          <a:solidFill>
            <a:srgbClr val="F99F3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6768217" y="1651381"/>
            <a:ext cx="6456463" cy="5194305"/>
          </a:xfrm>
          <a:prstGeom prst="rect">
            <a:avLst/>
          </a:prstGeom>
        </p:spPr>
        <p:txBody>
          <a:bodyPr>
            <a:noAutofit/>
          </a:bodyPr>
          <a:lstStyle>
            <a:lvl1pPr marL="489833" indent="-489833" algn="l" defTabSz="653110" rtl="0" eaLnBrk="1" latinLnBrk="0" hangingPunct="1">
              <a:spcBef>
                <a:spcPct val="20000"/>
              </a:spcBef>
              <a:buFont typeface="Arial"/>
              <a:buChar char="•"/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61304" indent="-408194" algn="l" defTabSz="653110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2776" indent="-326555" algn="l" defTabSz="653110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85886" indent="-326555" algn="l" defTabSz="653110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8996" indent="-326555" algn="l" defTabSz="653110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92106" indent="-326555" algn="l" defTabSz="653110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45216" indent="-326555" algn="l" defTabSz="653110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98327" indent="-326555" algn="l" defTabSz="653110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51437" indent="-326555" algn="l" defTabSz="653110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sz="3600" dirty="0" smtClean="0">
                <a:solidFill>
                  <a:srgbClr val="FEDE4E"/>
                </a:solidFill>
                <a:latin typeface="Helvetica Neue Light"/>
                <a:cs typeface="Helvetica Neue Light"/>
              </a:rPr>
              <a:t>“Alfresco </a:t>
            </a:r>
            <a:r>
              <a:rPr lang="ru-RU" sz="3600" dirty="0" smtClean="0">
                <a:solidFill>
                  <a:srgbClr val="FEDE4E"/>
                </a:solidFill>
                <a:latin typeface="Helvetica Neue Light"/>
                <a:cs typeface="Helvetica Neue Light"/>
              </a:rPr>
              <a:t>– визионер на рынке </a:t>
            </a:r>
            <a:r>
              <a:rPr lang="en-US" sz="3600" dirty="0" smtClean="0">
                <a:solidFill>
                  <a:srgbClr val="FEDE4E"/>
                </a:solidFill>
                <a:latin typeface="Helvetica Neue Light"/>
                <a:cs typeface="Helvetica Neue Light"/>
              </a:rPr>
              <a:t>ECM</a:t>
            </a:r>
            <a:r>
              <a:rPr lang="ru-RU" sz="3600" dirty="0" smtClean="0">
                <a:solidFill>
                  <a:srgbClr val="FEDE4E"/>
                </a:solidFill>
                <a:latin typeface="Helvetica Neue Light"/>
                <a:cs typeface="Helvetica Neue Light"/>
              </a:rPr>
              <a:t>, использующий открытые стандарты, современную архитектуру, обладающий активным сообществом и сильной поддержкой партнеров</a:t>
            </a:r>
            <a:r>
              <a:rPr lang="en-US" sz="3600" dirty="0" smtClean="0">
                <a:solidFill>
                  <a:srgbClr val="FEDE4E"/>
                </a:solidFill>
                <a:latin typeface="Helvetica Neue Light"/>
                <a:cs typeface="Helvetica Neue Light"/>
              </a:rPr>
              <a:t>.”</a:t>
            </a:r>
            <a:endParaRPr lang="en-US" sz="3600" dirty="0" smtClean="0">
              <a:solidFill>
                <a:srgbClr val="FEDE4E"/>
              </a:solidFill>
              <a:latin typeface="Helvetica Neue Light"/>
              <a:cs typeface="Helvetica Neue Light"/>
            </a:endParaRPr>
          </a:p>
          <a:p>
            <a:pPr marL="0" indent="0">
              <a:buFont typeface="Arial"/>
              <a:buNone/>
            </a:pPr>
            <a:endParaRPr lang="en-US" sz="2000" b="1" dirty="0" smtClean="0">
              <a:solidFill>
                <a:srgbClr val="FEDE4E"/>
              </a:solidFill>
              <a:latin typeface="Helvetica Neue"/>
              <a:cs typeface="Helvetica Neue"/>
            </a:endParaRPr>
          </a:p>
          <a:p>
            <a:pPr marL="0" indent="0">
              <a:buFont typeface="Arial"/>
              <a:buNone/>
            </a:pPr>
            <a:r>
              <a:rPr lang="en-US" sz="2000" b="1" dirty="0" smtClean="0">
                <a:solidFill>
                  <a:srgbClr val="FEDE4E"/>
                </a:solidFill>
                <a:latin typeface="Helvetica Neue"/>
                <a:cs typeface="Helvetica Neue"/>
              </a:rPr>
              <a:t>2012 Gartner ECM Magic Quadrant</a:t>
            </a:r>
            <a:endParaRPr lang="en-US" sz="1800" b="1" dirty="0">
              <a:solidFill>
                <a:srgbClr val="FEDE4E"/>
              </a:solidFill>
              <a:latin typeface="Helvetica Neue"/>
              <a:cs typeface="Helvetica Neue"/>
            </a:endParaRPr>
          </a:p>
        </p:txBody>
      </p:sp>
      <p:pic>
        <p:nvPicPr>
          <p:cNvPr id="25" name="Content Placeholder 4" descr="magic-2012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4" b="330"/>
          <a:stretch/>
        </p:blipFill>
        <p:spPr>
          <a:xfrm>
            <a:off x="0" y="1085332"/>
            <a:ext cx="6234806" cy="6354163"/>
          </a:xfrm>
          <a:prstGeom prst="rect">
            <a:avLst/>
          </a:prstGeom>
        </p:spPr>
      </p:pic>
      <p:pic>
        <p:nvPicPr>
          <p:cNvPr id="26" name="Picture 25" descr="Alfresco Logo Linear 300ppi RGB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2775" y="4905614"/>
            <a:ext cx="1813187" cy="419656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1627942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3715</TotalTime>
  <Words>463</Words>
  <Application>Microsoft Office PowerPoint</Application>
  <PresentationFormat>Произвольный</PresentationFormat>
  <Paragraphs>119</Paragraphs>
  <Slides>15</Slides>
  <Notes>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Ethos3 Communications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Mark Alexander</dc:creator>
  <cp:lastModifiedBy>Oksana</cp:lastModifiedBy>
  <cp:revision>145</cp:revision>
  <dcterms:created xsi:type="dcterms:W3CDTF">2013-07-15T20:07:50Z</dcterms:created>
  <dcterms:modified xsi:type="dcterms:W3CDTF">2013-09-11T12:07:25Z</dcterms:modified>
</cp:coreProperties>
</file>