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2" r:id="rId3"/>
    <p:sldId id="273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4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>
        <p:scale>
          <a:sx n="120" d="100"/>
          <a:sy n="120" d="100"/>
        </p:scale>
        <p:origin x="-1290" y="-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86110F-6954-4F23-9933-46FDEA2F30C0}" type="datetimeFigureOut">
              <a:rPr lang="ru-RU" smtClean="0"/>
              <a:t>10.09.2013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883037-4B17-46E4-B40F-1E77BE2D43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5393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E6619-4061-46DD-89DD-7E88251989B9}" type="datetimeFigureOut">
              <a:rPr lang="ru-RU" smtClean="0"/>
              <a:t>10.09.2013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97350-0864-4882-9481-37E073BF54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8948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E6619-4061-46DD-89DD-7E88251989B9}" type="datetimeFigureOut">
              <a:rPr lang="ru-RU" smtClean="0"/>
              <a:t>10.09.2013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97350-0864-4882-9481-37E073BF54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341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E6619-4061-46DD-89DD-7E88251989B9}" type="datetimeFigureOut">
              <a:rPr lang="ru-RU" smtClean="0"/>
              <a:t>10.09.2013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97350-0864-4882-9481-37E073BF54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5038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48680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Segoe UI Light" panose="020B0502040204020203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8131" y="1124744"/>
            <a:ext cx="8229600" cy="4525963"/>
          </a:xfrm>
        </p:spPr>
        <p:txBody>
          <a:bodyPr/>
          <a:lstStyle>
            <a:lvl1pPr marL="342900" indent="-342900">
              <a:spcBef>
                <a:spcPts val="1200"/>
              </a:spcBef>
              <a:spcAft>
                <a:spcPts val="12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accent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742950" indent="-285750">
              <a:spcBef>
                <a:spcPts val="1200"/>
              </a:spcBef>
              <a:spcAft>
                <a:spcPts val="1200"/>
              </a:spcAft>
              <a:buClr>
                <a:schemeClr val="bg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accent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1143000" indent="-228600">
              <a:spcBef>
                <a:spcPts val="1200"/>
              </a:spcBef>
              <a:spcAft>
                <a:spcPts val="12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accent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1600200" indent="-228600">
              <a:spcBef>
                <a:spcPts val="1200"/>
              </a:spcBef>
              <a:spcAft>
                <a:spcPts val="12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accent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 marL="2057400" indent="-228600">
              <a:spcBef>
                <a:spcPts val="1200"/>
              </a:spcBef>
              <a:spcAft>
                <a:spcPts val="12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accent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E6619-4061-46DD-89DD-7E88251989B9}" type="datetimeFigureOut">
              <a:rPr lang="ru-RU" smtClean="0"/>
              <a:t>10.09.2013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97350-0864-4882-9481-37E073BF54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7836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E6619-4061-46DD-89DD-7E88251989B9}" type="datetimeFigureOut">
              <a:rPr lang="ru-RU" smtClean="0"/>
              <a:t>10.09.2013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97350-0864-4882-9481-37E073BF54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2385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E6619-4061-46DD-89DD-7E88251989B9}" type="datetimeFigureOut">
              <a:rPr lang="ru-RU" smtClean="0"/>
              <a:t>10.09.2013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97350-0864-4882-9481-37E073BF54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21402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E6619-4061-46DD-89DD-7E88251989B9}" type="datetimeFigureOut">
              <a:rPr lang="ru-RU" smtClean="0"/>
              <a:t>10.09.2013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97350-0864-4882-9481-37E073BF54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7286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E6619-4061-46DD-89DD-7E88251989B9}" type="datetimeFigureOut">
              <a:rPr lang="ru-RU" smtClean="0"/>
              <a:t>10.09.2013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97350-0864-4882-9481-37E073BF54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1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E6619-4061-46DD-89DD-7E88251989B9}" type="datetimeFigureOut">
              <a:rPr lang="ru-RU" smtClean="0"/>
              <a:t>10.09.2013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97350-0864-4882-9481-37E073BF54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8635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E6619-4061-46DD-89DD-7E88251989B9}" type="datetimeFigureOut">
              <a:rPr lang="ru-RU" smtClean="0"/>
              <a:t>10.09.2013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97350-0864-4882-9481-37E073BF54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6426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E6619-4061-46DD-89DD-7E88251989B9}" type="datetimeFigureOut">
              <a:rPr lang="ru-RU" smtClean="0"/>
              <a:t>10.09.2013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97350-0864-4882-9481-37E073BF54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6462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8E6619-4061-46DD-89DD-7E88251989B9}" type="datetimeFigureOut">
              <a:rPr lang="ru-RU" smtClean="0"/>
              <a:t>10.09.2013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797350-0864-4882-9481-37E073BF54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1205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bal@eos.ru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11.png"/><Relationship Id="rId7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0.png"/><Relationship Id="rId9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844824"/>
            <a:ext cx="9144000" cy="1944215"/>
          </a:xfrm>
        </p:spPr>
        <p:txBody>
          <a:bodyPr>
            <a:noAutofit/>
          </a:bodyPr>
          <a:lstStyle/>
          <a:p>
            <a:r>
              <a:rPr lang="ru-RU" sz="5400" dirty="0" smtClean="0">
                <a:solidFill>
                  <a:schemeClr val="accent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СЭД в России:</a:t>
            </a:r>
            <a:br>
              <a:rPr lang="ru-RU" sz="5400" dirty="0" smtClean="0">
                <a:solidFill>
                  <a:schemeClr val="accent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</a:br>
            <a:r>
              <a:rPr lang="ru-RU" sz="4800" dirty="0" smtClean="0">
                <a:solidFill>
                  <a:schemeClr val="accent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на пороге новой реальности</a:t>
            </a:r>
            <a:endParaRPr lang="ru-RU" sz="5400" dirty="0">
              <a:solidFill>
                <a:schemeClr val="accent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4221088"/>
            <a:ext cx="9144000" cy="1152128"/>
          </a:xfrm>
        </p:spPr>
        <p:txBody>
          <a:bodyPr/>
          <a:lstStyle/>
          <a:p>
            <a:r>
              <a:rPr lang="ru-RU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Владимир Баласанян, ЭОС, председатель совета директоров</a:t>
            </a:r>
            <a:endParaRPr lang="ru-RU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339752" y="1084094"/>
            <a:ext cx="46689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Russian Enterprise Content Summit 2013 </a:t>
            </a:r>
            <a:endParaRPr lang="ru-RU" dirty="0">
              <a:solidFill>
                <a:schemeClr val="bg1">
                  <a:lumMod val="65000"/>
                </a:scheme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10342" y="5517232"/>
            <a:ext cx="29277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smtClean="0">
                <a:solidFill>
                  <a:schemeClr val="accent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Москва, 12 сентября 2013</a:t>
            </a:r>
            <a:endParaRPr lang="ru-RU" dirty="0">
              <a:solidFill>
                <a:schemeClr val="accent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6883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44016"/>
            <a:ext cx="9144000" cy="548680"/>
          </a:xfrm>
        </p:spPr>
        <p:txBody>
          <a:bodyPr>
            <a:noAutofit/>
          </a:bodyPr>
          <a:lstStyle/>
          <a:p>
            <a:r>
              <a:rPr lang="ru-RU" sz="2900" spc="-150" dirty="0"/>
              <a:t>Проблемы перехода к работе с электронными подлинниками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5" y="1196752"/>
            <a:ext cx="7776864" cy="5040560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Инфраструктура поддержки электронной подписи. </a:t>
            </a:r>
            <a:r>
              <a:rPr lang="ru-RU" dirty="0"/>
              <a:t>Проверка подписи. </a:t>
            </a:r>
            <a:r>
              <a:rPr lang="ru-RU" dirty="0" smtClean="0"/>
              <a:t>Метка времени.</a:t>
            </a:r>
          </a:p>
          <a:p>
            <a:r>
              <a:rPr lang="ru-RU" dirty="0" smtClean="0"/>
              <a:t>Форматы представления и хранения документов</a:t>
            </a:r>
          </a:p>
          <a:p>
            <a:r>
              <a:rPr lang="ru-RU" dirty="0" smtClean="0"/>
              <a:t>Гармонизация метаданных и регламенты взаимодействия СЭД. Инфраструктура взаимодействия</a:t>
            </a:r>
          </a:p>
          <a:p>
            <a:r>
              <a:rPr lang="ru-RU" dirty="0" smtClean="0"/>
              <a:t>Где и как хранить электронные подлинники: электронные архивы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5534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44016"/>
            <a:ext cx="9144000" cy="548680"/>
          </a:xfrm>
        </p:spPr>
        <p:txBody>
          <a:bodyPr>
            <a:noAutofit/>
          </a:bodyPr>
          <a:lstStyle/>
          <a:p>
            <a:r>
              <a:rPr lang="ru-RU" sz="2900" spc="-150" dirty="0"/>
              <a:t>Проблемы перехода к работе с электронными подлинниками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9127" y="1556792"/>
            <a:ext cx="4867164" cy="3090264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7909" y="4647056"/>
            <a:ext cx="8280920" cy="16201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/>
              <a:t>О</a:t>
            </a:r>
            <a:r>
              <a:rPr lang="ru-RU" sz="2800" dirty="0" smtClean="0"/>
              <a:t>т сохранности физического носителя – к сохранности контента при миграции на другие носители и в другие программные среды</a:t>
            </a:r>
            <a:endParaRPr lang="ru-RU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56955" y="908720"/>
            <a:ext cx="839150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rgbClr val="003D79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Изменение метафоры архивного хранения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2666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772816"/>
            <a:ext cx="9144000" cy="2016223"/>
          </a:xfrm>
        </p:spPr>
        <p:txBody>
          <a:bodyPr>
            <a:noAutofit/>
          </a:bodyPr>
          <a:lstStyle/>
          <a:p>
            <a:r>
              <a:rPr lang="ru-RU" sz="4800" dirty="0">
                <a:solidFill>
                  <a:schemeClr val="accent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СЭД в России:</a:t>
            </a:r>
            <a:br>
              <a:rPr lang="ru-RU" sz="4800" dirty="0">
                <a:solidFill>
                  <a:schemeClr val="accent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</a:br>
            <a:r>
              <a:rPr lang="ru-RU" sz="4800" dirty="0">
                <a:solidFill>
                  <a:schemeClr val="accent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на пороге новой реальности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688" y="3933056"/>
            <a:ext cx="9144000" cy="576064"/>
          </a:xfrm>
        </p:spPr>
        <p:txBody>
          <a:bodyPr>
            <a:normAutofit lnSpcReduction="10000"/>
          </a:bodyPr>
          <a:lstStyle/>
          <a:p>
            <a:r>
              <a:rPr lang="en-US" dirty="0">
                <a:solidFill>
                  <a:schemeClr val="tx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  <a:hlinkClick r:id="rId3"/>
              </a:rPr>
              <a:t>bal@eos.ru</a:t>
            </a:r>
            <a:endParaRPr lang="ru-RU" dirty="0">
              <a:solidFill>
                <a:schemeClr val="tx2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9541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ятиугольник 3"/>
          <p:cNvSpPr/>
          <p:nvPr/>
        </p:nvSpPr>
        <p:spPr>
          <a:xfrm rot="5400000">
            <a:off x="664583" y="457687"/>
            <a:ext cx="758050" cy="1584175"/>
          </a:xfrm>
          <a:prstGeom prst="homePlate">
            <a:avLst>
              <a:gd name="adj" fmla="val 30944"/>
            </a:avLst>
          </a:prstGeom>
          <a:solidFill>
            <a:schemeClr val="tx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2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44016"/>
            <a:ext cx="9144000" cy="548680"/>
          </a:xfrm>
        </p:spPr>
        <p:txBody>
          <a:bodyPr anchor="ctr">
            <a:noAutofit/>
          </a:bodyPr>
          <a:lstStyle/>
          <a:p>
            <a:r>
              <a:rPr lang="ru-RU" sz="3600" dirty="0" smtClean="0">
                <a:solidFill>
                  <a:schemeClr val="bg1"/>
                </a:solidFill>
                <a:latin typeface="Segoe UI Light" panose="020B0502040204020203" pitchFamily="34" charset="0"/>
              </a:rPr>
              <a:t>Масштабы использования СЭД в России</a:t>
            </a:r>
            <a:endParaRPr lang="ru-RU" sz="3600" dirty="0">
              <a:solidFill>
                <a:schemeClr val="bg1"/>
              </a:solidFill>
              <a:latin typeface="Segoe UI Light" panose="020B0502040204020203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363272" cy="554461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600" dirty="0" smtClean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2012</a:t>
            </a:r>
          </a:p>
          <a:p>
            <a:pPr marL="0" indent="0">
              <a:buNone/>
            </a:pPr>
            <a:endParaRPr lang="ru-RU" dirty="0" smtClean="0">
              <a:solidFill>
                <a:schemeClr val="accent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buClr>
                <a:schemeClr val="tx2"/>
              </a:buClr>
            </a:pPr>
            <a:r>
              <a:rPr lang="ru-RU" dirty="0" smtClean="0">
                <a:solidFill>
                  <a:schemeClr val="accent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Более </a:t>
            </a:r>
            <a:r>
              <a:rPr lang="ru-RU" b="1" dirty="0" smtClean="0">
                <a:solidFill>
                  <a:schemeClr val="tx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2400</a:t>
            </a:r>
            <a:r>
              <a:rPr lang="ru-RU" dirty="0" smtClean="0">
                <a:solidFill>
                  <a:schemeClr val="accent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dirty="0" smtClean="0">
                <a:solidFill>
                  <a:schemeClr val="accent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–</a:t>
            </a:r>
            <a:r>
              <a:rPr lang="ru-RU" dirty="0" smtClean="0">
                <a:solidFill>
                  <a:schemeClr val="accent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количество реализованных проектов внедрения</a:t>
            </a:r>
          </a:p>
          <a:p>
            <a:pPr>
              <a:buClr>
                <a:schemeClr val="tx2"/>
              </a:buClr>
            </a:pPr>
            <a:endParaRPr lang="ru-RU" dirty="0">
              <a:solidFill>
                <a:schemeClr val="accent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buClr>
                <a:schemeClr val="tx2"/>
              </a:buClr>
            </a:pPr>
            <a:r>
              <a:rPr lang="ru-RU" dirty="0" smtClean="0">
                <a:solidFill>
                  <a:schemeClr val="accent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Более </a:t>
            </a:r>
            <a:r>
              <a:rPr lang="ru-RU" b="1" dirty="0" smtClean="0">
                <a:solidFill>
                  <a:schemeClr val="tx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240 000 </a:t>
            </a:r>
            <a:r>
              <a:rPr lang="ru-RU" dirty="0" smtClean="0">
                <a:solidFill>
                  <a:schemeClr val="accent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– количество рабочих мест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accent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/>
            </a:r>
            <a:br>
              <a:rPr lang="en-US" sz="1200" b="1" dirty="0" smtClean="0">
                <a:solidFill>
                  <a:schemeClr val="accent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2000" b="1" dirty="0" smtClean="0">
                <a:solidFill>
                  <a:schemeClr val="accent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* </a:t>
            </a:r>
            <a:r>
              <a:rPr lang="ru-RU" sz="2000" b="1" dirty="0" smtClean="0">
                <a:solidFill>
                  <a:schemeClr val="accent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По данным </a:t>
            </a:r>
            <a:r>
              <a:rPr lang="en-US" sz="2000" b="1" dirty="0" smtClean="0">
                <a:solidFill>
                  <a:schemeClr val="accent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DSS </a:t>
            </a:r>
            <a:r>
              <a:rPr lang="en-US" sz="2000" b="1" dirty="0" err="1" smtClean="0">
                <a:solidFill>
                  <a:schemeClr val="accent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Consalting</a:t>
            </a:r>
            <a:r>
              <a:rPr lang="ru-RU" sz="2000" b="1" dirty="0" smtClean="0">
                <a:solidFill>
                  <a:schemeClr val="accent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 Санкт-Петербург, 2013</a:t>
            </a:r>
            <a:endParaRPr lang="ru-RU" sz="2000" b="1" dirty="0">
              <a:solidFill>
                <a:schemeClr val="accent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5665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72008"/>
            <a:ext cx="9144000" cy="548680"/>
          </a:xfrm>
        </p:spPr>
        <p:txBody>
          <a:bodyPr anchor="ctr">
            <a:noAutofit/>
          </a:bodyPr>
          <a:lstStyle/>
          <a:p>
            <a:r>
              <a:rPr lang="ru-RU" sz="3600" dirty="0" smtClean="0">
                <a:solidFill>
                  <a:schemeClr val="bg1"/>
                </a:solidFill>
                <a:latin typeface="Segoe UI Light" panose="020B0502040204020203" pitchFamily="34" charset="0"/>
              </a:rPr>
              <a:t>Корпоративные СЭД в России</a:t>
            </a:r>
            <a:endParaRPr lang="ru-RU" sz="3600" dirty="0">
              <a:solidFill>
                <a:schemeClr val="bg1"/>
              </a:solidFill>
              <a:latin typeface="Segoe UI Light" panose="020B0502040204020203" pitchFamily="34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94003" y="764704"/>
            <a:ext cx="8229600" cy="187220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2800" dirty="0" smtClean="0"/>
              <a:t>Охватывают все рабочие места</a:t>
            </a:r>
          </a:p>
          <a:p>
            <a:pPr>
              <a:spcBef>
                <a:spcPts val="0"/>
              </a:spcBef>
            </a:pPr>
            <a:r>
              <a:rPr lang="ru-RU" sz="2800" dirty="0" smtClean="0"/>
              <a:t>Облачные и мобильные технологии</a:t>
            </a:r>
          </a:p>
          <a:p>
            <a:pPr>
              <a:spcBef>
                <a:spcPts val="0"/>
              </a:spcBef>
            </a:pPr>
            <a:r>
              <a:rPr lang="ru-RU" sz="2800" dirty="0" smtClean="0"/>
              <a:t>Поддерживают все бизнес-процессы</a:t>
            </a:r>
            <a:endParaRPr lang="ru-RU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18725" y="2467058"/>
            <a:ext cx="6551079" cy="3914270"/>
          </a:xfrm>
          <a:prstGeom prst="rect">
            <a:avLst/>
          </a:prstGeom>
          <a:noFill/>
          <a:ln w="3175">
            <a:solidFill>
              <a:schemeClr val="tx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7358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2.51214E-6 L -2.77778E-7 -0.13648 " pathEditMode="relative" rAng="0" ptsTypes="AA">
                                      <p:cBhvr>
                                        <p:cTn id="25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68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8" dur="2000" fill="hold"/>
                                        <p:tgtEl>
                                          <p:spTgt spid="1026"/>
                                        </p:tgtEl>
                                      </p:cBhvr>
                                      <p:by x="135000" y="13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99392"/>
            <a:ext cx="9144000" cy="593304"/>
          </a:xfrm>
        </p:spPr>
        <p:txBody>
          <a:bodyPr anchor="ctr">
            <a:noAutofit/>
          </a:bodyPr>
          <a:lstStyle/>
          <a:p>
            <a:r>
              <a:rPr lang="ru-RU" sz="4000" dirty="0" smtClean="0">
                <a:solidFill>
                  <a:schemeClr val="bg1"/>
                </a:solidFill>
                <a:latin typeface="Segoe UI Light" panose="020B0502040204020203" pitchFamily="34" charset="0"/>
              </a:rPr>
              <a:t>СЭД = ЕСМ в России</a:t>
            </a:r>
            <a:endParaRPr lang="ru-RU" sz="4000" dirty="0">
              <a:solidFill>
                <a:schemeClr val="bg1"/>
              </a:solidFill>
              <a:latin typeface="Segoe UI Light" panose="020B0502040204020203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908720"/>
            <a:ext cx="8640960" cy="5328592"/>
          </a:xfrm>
        </p:spPr>
        <p:txBody>
          <a:bodyPr>
            <a:noAutofit/>
          </a:bodyPr>
          <a:lstStyle/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ru-RU" sz="2800" dirty="0">
                <a:solidFill>
                  <a:schemeClr val="accent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Национальные требования к решению</a:t>
            </a:r>
          </a:p>
          <a:p>
            <a:pPr>
              <a:spcBef>
                <a:spcPts val="1200"/>
              </a:spcBef>
              <a:spcAft>
                <a:spcPts val="1200"/>
              </a:spcAft>
              <a:buClr>
                <a:schemeClr val="tx2"/>
              </a:buClr>
            </a:pPr>
            <a:r>
              <a:rPr lang="ru-RU" sz="2800" dirty="0">
                <a:solidFill>
                  <a:schemeClr val="accent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Поддержка российских документальных </a:t>
            </a:r>
            <a:r>
              <a:rPr lang="en-US" sz="2800" dirty="0" smtClean="0">
                <a:solidFill>
                  <a:schemeClr val="accent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/>
            </a:r>
            <a:br>
              <a:rPr lang="en-US" sz="2800" dirty="0" smtClean="0">
                <a:solidFill>
                  <a:schemeClr val="accent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</a:br>
            <a:r>
              <a:rPr lang="ru-RU" sz="2800" dirty="0" smtClean="0">
                <a:solidFill>
                  <a:schemeClr val="accent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бизнес-процессов </a:t>
            </a:r>
            <a:r>
              <a:rPr lang="ru-RU" sz="2800" dirty="0">
                <a:solidFill>
                  <a:schemeClr val="accent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(делопроизводство), основанных на бумажной метафоре</a:t>
            </a:r>
          </a:p>
          <a:p>
            <a:pPr>
              <a:spcBef>
                <a:spcPts val="1200"/>
              </a:spcBef>
              <a:spcAft>
                <a:spcPts val="1200"/>
              </a:spcAft>
              <a:buClr>
                <a:schemeClr val="tx2"/>
              </a:buClr>
            </a:pPr>
            <a:r>
              <a:rPr lang="ru-RU" sz="2800" dirty="0">
                <a:solidFill>
                  <a:schemeClr val="accent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Параллельная работа с электронными </a:t>
            </a:r>
            <a:r>
              <a:rPr lang="en-US" sz="2800" dirty="0" smtClean="0">
                <a:solidFill>
                  <a:schemeClr val="accent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/>
            </a:r>
            <a:br>
              <a:rPr lang="en-US" sz="2800" dirty="0" smtClean="0">
                <a:solidFill>
                  <a:schemeClr val="accent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</a:br>
            <a:r>
              <a:rPr lang="ru-RU" sz="2800" dirty="0" smtClean="0">
                <a:solidFill>
                  <a:schemeClr val="accent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и </a:t>
            </a:r>
            <a:r>
              <a:rPr lang="ru-RU" sz="2800" dirty="0">
                <a:solidFill>
                  <a:schemeClr val="accent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бумажными документами. </a:t>
            </a:r>
            <a:r>
              <a:rPr lang="ru-RU" sz="2800" dirty="0" smtClean="0">
                <a:solidFill>
                  <a:schemeClr val="accent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Специальные </a:t>
            </a:r>
            <a:r>
              <a:rPr lang="en-US" sz="2800" dirty="0" smtClean="0">
                <a:solidFill>
                  <a:schemeClr val="accent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/>
            </a:r>
            <a:br>
              <a:rPr lang="en-US" sz="2800" dirty="0" smtClean="0">
                <a:solidFill>
                  <a:schemeClr val="accent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</a:br>
            <a:r>
              <a:rPr lang="ru-RU" sz="2800" dirty="0" smtClean="0">
                <a:solidFill>
                  <a:schemeClr val="accent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роли </a:t>
            </a:r>
            <a:r>
              <a:rPr lang="ru-RU" sz="2800" dirty="0">
                <a:solidFill>
                  <a:schemeClr val="accent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для имитации функций </a:t>
            </a:r>
            <a:r>
              <a:rPr lang="ru-RU" sz="2800" dirty="0" smtClean="0">
                <a:solidFill>
                  <a:schemeClr val="accent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топ-менеджеров</a:t>
            </a:r>
            <a:r>
              <a:rPr lang="ru-RU" sz="2800" dirty="0">
                <a:solidFill>
                  <a:schemeClr val="accent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 не работающих </a:t>
            </a:r>
            <a:r>
              <a:rPr lang="ru-RU" sz="2800" dirty="0" smtClean="0">
                <a:solidFill>
                  <a:schemeClr val="accent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с </a:t>
            </a:r>
            <a:r>
              <a:rPr lang="ru-RU" sz="2800" dirty="0">
                <a:solidFill>
                  <a:schemeClr val="accent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электронными документами</a:t>
            </a:r>
          </a:p>
          <a:p>
            <a:pPr>
              <a:spcBef>
                <a:spcPts val="1200"/>
              </a:spcBef>
              <a:spcAft>
                <a:spcPts val="1200"/>
              </a:spcAft>
              <a:buClr>
                <a:schemeClr val="tx2"/>
              </a:buClr>
            </a:pPr>
            <a:r>
              <a:rPr lang="ru-RU" sz="2800" dirty="0">
                <a:solidFill>
                  <a:schemeClr val="accent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Подписываются, рассылаются и хранятся бумажные подлинники или их копии</a:t>
            </a:r>
          </a:p>
        </p:txBody>
      </p:sp>
    </p:spTree>
    <p:extLst>
      <p:ext uri="{BB962C8B-B14F-4D97-AF65-F5344CB8AC3E}">
        <p14:creationId xmlns:p14="http://schemas.microsoft.com/office/powerpoint/2010/main" val="1831029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Прямоугольник с двумя скругленными противолежащими углами 34"/>
          <p:cNvSpPr/>
          <p:nvPr/>
        </p:nvSpPr>
        <p:spPr>
          <a:xfrm>
            <a:off x="7164288" y="2413722"/>
            <a:ext cx="1698068" cy="1447327"/>
          </a:xfrm>
          <a:prstGeom prst="round2DiagRect">
            <a:avLst/>
          </a:prstGeom>
          <a:solidFill>
            <a:schemeClr val="bg1"/>
          </a:solidFill>
          <a:ln w="3175">
            <a:solidFill>
              <a:schemeClr val="tx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/>
          <a:lstStyle/>
          <a:p>
            <a:pPr algn="ctr"/>
            <a:r>
              <a:rPr lang="ru-RU" sz="1100" dirty="0" smtClean="0">
                <a:solidFill>
                  <a:schemeClr val="accent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Граждане</a:t>
            </a:r>
            <a:endParaRPr lang="ru-RU" sz="1100" dirty="0">
              <a:solidFill>
                <a:schemeClr val="accent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5057" y="2420888"/>
            <a:ext cx="1236529" cy="1175781"/>
          </a:xfrm>
          <a:prstGeom prst="rect">
            <a:avLst/>
          </a:prstGeom>
        </p:spPr>
      </p:pic>
      <p:sp>
        <p:nvSpPr>
          <p:cNvPr id="38" name="Стрелка вправо 37"/>
          <p:cNvSpPr/>
          <p:nvPr/>
        </p:nvSpPr>
        <p:spPr>
          <a:xfrm rot="1840227">
            <a:off x="6568612" y="2340820"/>
            <a:ext cx="877537" cy="419280"/>
          </a:xfrm>
          <a:prstGeom prst="rightArrow">
            <a:avLst>
              <a:gd name="adj1" fmla="val 69300"/>
              <a:gd name="adj2" fmla="val 4614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с двумя скругленными противолежащими углами 32"/>
          <p:cNvSpPr/>
          <p:nvPr/>
        </p:nvSpPr>
        <p:spPr>
          <a:xfrm>
            <a:off x="7164288" y="764704"/>
            <a:ext cx="1698068" cy="1447327"/>
          </a:xfrm>
          <a:prstGeom prst="round2DiagRect">
            <a:avLst/>
          </a:prstGeom>
          <a:solidFill>
            <a:schemeClr val="bg1"/>
          </a:solidFill>
          <a:ln w="3175">
            <a:solidFill>
              <a:schemeClr val="tx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/>
          <a:lstStyle/>
          <a:p>
            <a:pPr algn="ctr"/>
            <a:r>
              <a:rPr lang="ru-RU" sz="1100" dirty="0" smtClean="0">
                <a:solidFill>
                  <a:schemeClr val="accent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Организации</a:t>
            </a:r>
            <a:endParaRPr lang="ru-RU" sz="1100" dirty="0">
              <a:solidFill>
                <a:schemeClr val="accent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9639" y="836712"/>
            <a:ext cx="968546" cy="1115765"/>
          </a:xfrm>
          <a:prstGeom prst="rect">
            <a:avLst/>
          </a:prstGeom>
        </p:spPr>
      </p:pic>
      <p:sp>
        <p:nvSpPr>
          <p:cNvPr id="37" name="Стрелка вправо 36"/>
          <p:cNvSpPr/>
          <p:nvPr/>
        </p:nvSpPr>
        <p:spPr>
          <a:xfrm rot="19800000">
            <a:off x="6568136" y="1333263"/>
            <a:ext cx="877537" cy="419280"/>
          </a:xfrm>
          <a:prstGeom prst="rightArrow">
            <a:avLst>
              <a:gd name="adj1" fmla="val 69300"/>
              <a:gd name="adj2" fmla="val 4614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с двумя скругленными противолежащими углами 27"/>
          <p:cNvSpPr/>
          <p:nvPr/>
        </p:nvSpPr>
        <p:spPr>
          <a:xfrm>
            <a:off x="5165824" y="1196750"/>
            <a:ext cx="1698068" cy="3528394"/>
          </a:xfrm>
          <a:prstGeom prst="round2DiagRect">
            <a:avLst/>
          </a:prstGeom>
          <a:solidFill>
            <a:schemeClr val="bg1"/>
          </a:solidFill>
          <a:ln w="3175">
            <a:solidFill>
              <a:schemeClr val="tx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/>
          <a:lstStyle/>
          <a:p>
            <a:pPr algn="ctr"/>
            <a:r>
              <a:rPr lang="ru-RU" sz="1100" dirty="0" smtClean="0">
                <a:solidFill>
                  <a:schemeClr val="accent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Тиражирование</a:t>
            </a:r>
            <a:endParaRPr lang="ru-RU" sz="1100" dirty="0">
              <a:solidFill>
                <a:schemeClr val="accent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496" y="3356990"/>
            <a:ext cx="1570645" cy="1154886"/>
          </a:xfrm>
          <a:prstGeom prst="rect">
            <a:avLst/>
          </a:prstGeom>
        </p:spPr>
      </p:pic>
      <p:sp>
        <p:nvSpPr>
          <p:cNvPr id="31" name="Стрелка вправо 30"/>
          <p:cNvSpPr/>
          <p:nvPr/>
        </p:nvSpPr>
        <p:spPr>
          <a:xfrm rot="19800000">
            <a:off x="4464611" y="4390638"/>
            <a:ext cx="877537" cy="419280"/>
          </a:xfrm>
          <a:prstGeom prst="rightArrow">
            <a:avLst>
              <a:gd name="adj1" fmla="val 69300"/>
              <a:gd name="adj2" fmla="val 4614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с двумя скругленными противолежащими углами 28"/>
          <p:cNvSpPr/>
          <p:nvPr/>
        </p:nvSpPr>
        <p:spPr>
          <a:xfrm>
            <a:off x="5165824" y="4941168"/>
            <a:ext cx="1698068" cy="1364375"/>
          </a:xfrm>
          <a:prstGeom prst="round2DiagRect">
            <a:avLst/>
          </a:prstGeom>
          <a:solidFill>
            <a:schemeClr val="bg1"/>
          </a:solidFill>
          <a:ln w="3175">
            <a:solidFill>
              <a:schemeClr val="tx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/>
          <a:lstStyle/>
          <a:p>
            <a:pPr algn="ctr"/>
            <a:r>
              <a:rPr lang="ru-RU" sz="1200" dirty="0" smtClean="0">
                <a:solidFill>
                  <a:schemeClr val="accent1"/>
                </a:solidFill>
              </a:rPr>
              <a:t>Перемещение в архив</a:t>
            </a:r>
            <a:endParaRPr lang="ru-RU" sz="1200" dirty="0">
              <a:solidFill>
                <a:schemeClr val="accent1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6404" y="5029918"/>
            <a:ext cx="1216908" cy="1043064"/>
          </a:xfrm>
          <a:prstGeom prst="rect">
            <a:avLst/>
          </a:prstGeom>
        </p:spPr>
      </p:pic>
      <p:sp>
        <p:nvSpPr>
          <p:cNvPr id="30" name="Стрелка вправо 29"/>
          <p:cNvSpPr/>
          <p:nvPr/>
        </p:nvSpPr>
        <p:spPr>
          <a:xfrm>
            <a:off x="4469203" y="5341810"/>
            <a:ext cx="808987" cy="419280"/>
          </a:xfrm>
          <a:prstGeom prst="rightArrow">
            <a:avLst>
              <a:gd name="adj1" fmla="val 69300"/>
              <a:gd name="adj2" fmla="val 4614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противолежащими углами 21"/>
          <p:cNvSpPr/>
          <p:nvPr/>
        </p:nvSpPr>
        <p:spPr>
          <a:xfrm>
            <a:off x="1547664" y="4581128"/>
            <a:ext cx="3129537" cy="1440160"/>
          </a:xfrm>
          <a:prstGeom prst="round2DiagRect">
            <a:avLst/>
          </a:prstGeom>
          <a:solidFill>
            <a:schemeClr val="bg1"/>
          </a:solidFill>
          <a:ln w="3175">
            <a:solidFill>
              <a:schemeClr val="tx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/>
          <a:lstStyle/>
          <a:p>
            <a:r>
              <a:rPr lang="ru-RU" sz="1100" dirty="0" smtClean="0">
                <a:solidFill>
                  <a:schemeClr val="accent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Изготовление документа</a:t>
            </a:r>
            <a:r>
              <a:rPr lang="ru-RU" sz="1100" dirty="0">
                <a:solidFill>
                  <a:schemeClr val="accent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sz="1100" dirty="0" smtClean="0">
                <a:solidFill>
                  <a:schemeClr val="accent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       Подлинник</a:t>
            </a:r>
            <a:endParaRPr lang="ru-RU" sz="1100" dirty="0">
              <a:solidFill>
                <a:schemeClr val="accent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23" name="Рисунок 2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1190" y="4793929"/>
            <a:ext cx="1047528" cy="949102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0881" y="4761234"/>
            <a:ext cx="887897" cy="1020886"/>
          </a:xfrm>
          <a:prstGeom prst="rect">
            <a:avLst/>
          </a:prstGeom>
        </p:spPr>
      </p:pic>
      <p:sp>
        <p:nvSpPr>
          <p:cNvPr id="24" name="Стрелка вправо 23"/>
          <p:cNvSpPr/>
          <p:nvPr/>
        </p:nvSpPr>
        <p:spPr>
          <a:xfrm>
            <a:off x="2934742" y="4824054"/>
            <a:ext cx="541361" cy="419280"/>
          </a:xfrm>
          <a:prstGeom prst="rightArrow">
            <a:avLst>
              <a:gd name="adj1" fmla="val 69300"/>
              <a:gd name="adj2" fmla="val 4614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трелка вправо 24"/>
          <p:cNvSpPr/>
          <p:nvPr/>
        </p:nvSpPr>
        <p:spPr>
          <a:xfrm rot="3600000">
            <a:off x="1644771" y="4162292"/>
            <a:ext cx="808987" cy="419280"/>
          </a:xfrm>
          <a:prstGeom prst="rightArrow">
            <a:avLst>
              <a:gd name="adj1" fmla="val 69300"/>
              <a:gd name="adj2" fmla="val 4614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трелка вправо 26"/>
          <p:cNvSpPr/>
          <p:nvPr/>
        </p:nvSpPr>
        <p:spPr>
          <a:xfrm rot="7200000">
            <a:off x="2281896" y="3936306"/>
            <a:ext cx="1330881" cy="419280"/>
          </a:xfrm>
          <a:prstGeom prst="rightArrow">
            <a:avLst>
              <a:gd name="adj1" fmla="val 69300"/>
              <a:gd name="adj2" fmla="val 4614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с двумя скругленными противолежащими углами 18"/>
          <p:cNvSpPr/>
          <p:nvPr/>
        </p:nvSpPr>
        <p:spPr>
          <a:xfrm>
            <a:off x="2469418" y="2636912"/>
            <a:ext cx="1784508" cy="1440159"/>
          </a:xfrm>
          <a:prstGeom prst="round2DiagRect">
            <a:avLst/>
          </a:prstGeom>
          <a:solidFill>
            <a:schemeClr val="bg1"/>
          </a:solidFill>
          <a:ln w="3175">
            <a:solidFill>
              <a:schemeClr val="tx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/>
          <a:lstStyle/>
          <a:p>
            <a:pPr algn="ctr"/>
            <a:r>
              <a:rPr lang="ru-RU" sz="1100" dirty="0" smtClean="0">
                <a:solidFill>
                  <a:schemeClr val="accent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Согласование бумажного документа</a:t>
            </a:r>
            <a:endParaRPr lang="ru-RU" sz="1100" dirty="0">
              <a:solidFill>
                <a:schemeClr val="accent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5507" y="2754548"/>
            <a:ext cx="785889" cy="887953"/>
          </a:xfrm>
          <a:prstGeom prst="rect">
            <a:avLst/>
          </a:prstGeom>
        </p:spPr>
      </p:pic>
      <p:sp>
        <p:nvSpPr>
          <p:cNvPr id="21" name="Стрелка вправо 20"/>
          <p:cNvSpPr/>
          <p:nvPr/>
        </p:nvSpPr>
        <p:spPr>
          <a:xfrm rot="5400000">
            <a:off x="3071497" y="2246861"/>
            <a:ext cx="541361" cy="419280"/>
          </a:xfrm>
          <a:prstGeom prst="rightArrow">
            <a:avLst>
              <a:gd name="adj1" fmla="val 69300"/>
              <a:gd name="adj2" fmla="val 4614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с двумя скругленными противолежащими углами 17"/>
          <p:cNvSpPr/>
          <p:nvPr/>
        </p:nvSpPr>
        <p:spPr>
          <a:xfrm>
            <a:off x="221478" y="2636912"/>
            <a:ext cx="1800200" cy="1512168"/>
          </a:xfrm>
          <a:prstGeom prst="round2DiagRect">
            <a:avLst/>
          </a:prstGeom>
          <a:solidFill>
            <a:schemeClr val="bg1"/>
          </a:solidFill>
          <a:ln w="3175">
            <a:solidFill>
              <a:schemeClr val="tx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/>
          <a:lstStyle/>
          <a:p>
            <a:pPr algn="ctr"/>
            <a:r>
              <a:rPr lang="ru-RU" sz="1100" dirty="0" smtClean="0">
                <a:solidFill>
                  <a:schemeClr val="accent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Согласование документа в электронном виде</a:t>
            </a:r>
            <a:endParaRPr lang="ru-RU" sz="1100" dirty="0">
              <a:solidFill>
                <a:schemeClr val="accent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5" name="Прямоугольник с двумя скругленными противолежащими углами 14"/>
          <p:cNvSpPr/>
          <p:nvPr/>
        </p:nvSpPr>
        <p:spPr>
          <a:xfrm>
            <a:off x="2469418" y="836712"/>
            <a:ext cx="1698068" cy="1364375"/>
          </a:xfrm>
          <a:prstGeom prst="round2DiagRect">
            <a:avLst/>
          </a:prstGeom>
          <a:solidFill>
            <a:schemeClr val="bg1"/>
          </a:solidFill>
          <a:ln w="3175">
            <a:solidFill>
              <a:schemeClr val="tx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/>
          <a:lstStyle/>
          <a:p>
            <a:pPr algn="ctr"/>
            <a:r>
              <a:rPr lang="ru-RU" sz="1100" dirty="0" smtClean="0">
                <a:solidFill>
                  <a:schemeClr val="accent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Печать документа</a:t>
            </a:r>
            <a:endParaRPr lang="ru-RU" sz="1100" dirty="0">
              <a:solidFill>
                <a:schemeClr val="accent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4" name="Заголовок 1"/>
          <p:cNvSpPr txBox="1">
            <a:spLocks/>
          </p:cNvSpPr>
          <p:nvPr/>
        </p:nvSpPr>
        <p:spPr>
          <a:xfrm>
            <a:off x="0" y="99392"/>
            <a:ext cx="9144000" cy="5933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000" dirty="0">
                <a:solidFill>
                  <a:schemeClr val="bg1"/>
                </a:solidFill>
                <a:latin typeface="Segoe UI Light" panose="020B0502040204020203" pitchFamily="34" charset="0"/>
              </a:rPr>
              <a:t>СЭД в России сегодня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8414" y="973729"/>
            <a:ext cx="1047528" cy="949102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349" y="2680718"/>
            <a:ext cx="1473313" cy="1036314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0689" y="1268758"/>
            <a:ext cx="1011412" cy="1112554"/>
          </a:xfrm>
          <a:prstGeom prst="rect">
            <a:avLst/>
          </a:prstGeom>
        </p:spPr>
      </p:pic>
      <p:sp>
        <p:nvSpPr>
          <p:cNvPr id="14" name="Стрелка вправо 13"/>
          <p:cNvSpPr/>
          <p:nvPr/>
        </p:nvSpPr>
        <p:spPr>
          <a:xfrm>
            <a:off x="1984373" y="1312845"/>
            <a:ext cx="613369" cy="419280"/>
          </a:xfrm>
          <a:prstGeom prst="rightArrow">
            <a:avLst>
              <a:gd name="adj1" fmla="val 69300"/>
              <a:gd name="adj2" fmla="val 4614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право 19"/>
          <p:cNvSpPr/>
          <p:nvPr/>
        </p:nvSpPr>
        <p:spPr>
          <a:xfrm rot="5400000">
            <a:off x="870324" y="2246860"/>
            <a:ext cx="541361" cy="419280"/>
          </a:xfrm>
          <a:prstGeom prst="rightArrow">
            <a:avLst>
              <a:gd name="adj1" fmla="val 69300"/>
              <a:gd name="adj2" fmla="val 4614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с двумя скругленными противолежащими углами 12"/>
          <p:cNvSpPr/>
          <p:nvPr/>
        </p:nvSpPr>
        <p:spPr>
          <a:xfrm>
            <a:off x="221478" y="836713"/>
            <a:ext cx="1944216" cy="1395692"/>
          </a:xfrm>
          <a:prstGeom prst="round2DiagRect">
            <a:avLst/>
          </a:prstGeom>
          <a:solidFill>
            <a:schemeClr val="tx2"/>
          </a:solidFill>
          <a:ln w="3175">
            <a:solidFill>
              <a:schemeClr val="tx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/>
          <a:lstStyle/>
          <a:p>
            <a:pPr algn="ctr"/>
            <a:r>
              <a:rPr lang="ru-RU" sz="1100" dirty="0" smtClean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Создание документа</a:t>
            </a:r>
            <a:endParaRPr lang="ru-RU" sz="1100" dirty="0">
              <a:solidFill>
                <a:schemeClr val="bg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11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767" y="892439"/>
            <a:ext cx="1464896" cy="1030392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5278190" y="2355808"/>
            <a:ext cx="142400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>
                <a:solidFill>
                  <a:schemeClr val="accent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Рассылка</a:t>
            </a:r>
            <a:endParaRPr lang="ru-RU" sz="1100" dirty="0">
              <a:solidFill>
                <a:schemeClr val="accent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6" name="Стрелка вправо 35"/>
          <p:cNvSpPr/>
          <p:nvPr/>
        </p:nvSpPr>
        <p:spPr>
          <a:xfrm rot="16200000">
            <a:off x="5719514" y="2769961"/>
            <a:ext cx="541361" cy="419280"/>
          </a:xfrm>
          <a:prstGeom prst="rightArrow">
            <a:avLst>
              <a:gd name="adj1" fmla="val 69300"/>
              <a:gd name="adj2" fmla="val 4614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9884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8" grpId="0" animBg="1"/>
      <p:bldP spid="33" grpId="0" animBg="1"/>
      <p:bldP spid="37" grpId="0" animBg="1"/>
      <p:bldP spid="28" grpId="0" animBg="1"/>
      <p:bldP spid="31" grpId="0" animBg="1"/>
      <p:bldP spid="29" grpId="0" animBg="1"/>
      <p:bldP spid="30" grpId="0" animBg="1"/>
      <p:bldP spid="22" grpId="0" animBg="1"/>
      <p:bldP spid="24" grpId="0" animBg="1"/>
      <p:bldP spid="25" grpId="0" animBg="1"/>
      <p:bldP spid="27" grpId="0" animBg="1"/>
      <p:bldP spid="19" grpId="0" animBg="1"/>
      <p:bldP spid="21" grpId="0" animBg="1"/>
      <p:bldP spid="18" grpId="0" animBg="1"/>
      <p:bldP spid="15" grpId="0" animBg="1"/>
      <p:bldP spid="34" grpId="0"/>
      <p:bldP spid="14" grpId="0" animBg="1"/>
      <p:bldP spid="20" grpId="0" animBg="1"/>
      <p:bldP spid="13" grpId="0" animBg="1"/>
      <p:bldP spid="17" grpId="0"/>
      <p:bldP spid="3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двумя скругленными противолежащими углами 8"/>
          <p:cNvSpPr/>
          <p:nvPr/>
        </p:nvSpPr>
        <p:spPr>
          <a:xfrm>
            <a:off x="705685" y="2679901"/>
            <a:ext cx="1698068" cy="1364375"/>
          </a:xfrm>
          <a:prstGeom prst="round2DiagRect">
            <a:avLst/>
          </a:prstGeom>
          <a:solidFill>
            <a:schemeClr val="bg1"/>
          </a:solidFill>
          <a:ln w="3175">
            <a:solidFill>
              <a:schemeClr val="tx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/>
          <a:lstStyle/>
          <a:p>
            <a:pPr algn="ctr"/>
            <a:r>
              <a:rPr lang="ru-RU" sz="1200" dirty="0" smtClean="0">
                <a:solidFill>
                  <a:schemeClr val="accent1"/>
                </a:solidFill>
              </a:rPr>
              <a:t>Перемещение в архив</a:t>
            </a:r>
            <a:endParaRPr lang="ru-RU" sz="1200" dirty="0">
              <a:solidFill>
                <a:schemeClr val="accent1"/>
              </a:solidFill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265" y="2768651"/>
            <a:ext cx="1216908" cy="1043064"/>
          </a:xfrm>
          <a:prstGeom prst="rect">
            <a:avLst/>
          </a:prstGeom>
        </p:spPr>
      </p:pic>
      <p:sp>
        <p:nvSpPr>
          <p:cNvPr id="34" name="Стрелка вправо 33"/>
          <p:cNvSpPr/>
          <p:nvPr/>
        </p:nvSpPr>
        <p:spPr>
          <a:xfrm rot="5400000">
            <a:off x="1754733" y="2218580"/>
            <a:ext cx="734743" cy="419280"/>
          </a:xfrm>
          <a:prstGeom prst="rightArrow">
            <a:avLst>
              <a:gd name="adj1" fmla="val 69300"/>
              <a:gd name="adj2" fmla="val 4614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с двумя скругленными противолежащими углами 26"/>
          <p:cNvSpPr/>
          <p:nvPr/>
        </p:nvSpPr>
        <p:spPr>
          <a:xfrm>
            <a:off x="5301711" y="4797152"/>
            <a:ext cx="1800200" cy="1512168"/>
          </a:xfrm>
          <a:prstGeom prst="round2DiagRect">
            <a:avLst/>
          </a:prstGeom>
          <a:solidFill>
            <a:schemeClr val="bg1"/>
          </a:solidFill>
          <a:ln w="3175">
            <a:solidFill>
              <a:schemeClr val="tx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/>
          <a:lstStyle/>
          <a:p>
            <a:pPr algn="ctr"/>
            <a:r>
              <a:rPr lang="ru-RU" sz="1100" dirty="0" smtClean="0">
                <a:solidFill>
                  <a:schemeClr val="accent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Рассмотрение документа в электронном виде</a:t>
            </a:r>
            <a:endParaRPr lang="ru-RU" sz="1100" dirty="0">
              <a:solidFill>
                <a:schemeClr val="accent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28" name="Рисунок 2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4582" y="4840958"/>
            <a:ext cx="1473313" cy="1036314"/>
          </a:xfrm>
          <a:prstGeom prst="rect">
            <a:avLst/>
          </a:prstGeom>
        </p:spPr>
      </p:pic>
      <p:sp>
        <p:nvSpPr>
          <p:cNvPr id="30" name="Стрелка вправо 29"/>
          <p:cNvSpPr/>
          <p:nvPr/>
        </p:nvSpPr>
        <p:spPr>
          <a:xfrm>
            <a:off x="4293599" y="5271589"/>
            <a:ext cx="1104010" cy="419280"/>
          </a:xfrm>
          <a:prstGeom prst="rightArrow">
            <a:avLst>
              <a:gd name="adj1" fmla="val 69300"/>
              <a:gd name="adj2" fmla="val 4614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противолежащими углами 24"/>
          <p:cNvSpPr/>
          <p:nvPr/>
        </p:nvSpPr>
        <p:spPr>
          <a:xfrm>
            <a:off x="5496945" y="3038687"/>
            <a:ext cx="1820990" cy="1506441"/>
          </a:xfrm>
          <a:prstGeom prst="round2DiagRect">
            <a:avLst/>
          </a:prstGeom>
          <a:solidFill>
            <a:schemeClr val="bg1"/>
          </a:solidFill>
          <a:ln w="3175">
            <a:solidFill>
              <a:schemeClr val="tx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/>
          <a:lstStyle/>
          <a:p>
            <a:pPr algn="ctr"/>
            <a:r>
              <a:rPr lang="ru-RU" sz="1100" dirty="0" smtClean="0">
                <a:solidFill>
                  <a:schemeClr val="accent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Рассмотрение бумажного документа</a:t>
            </a:r>
            <a:endParaRPr lang="ru-RU" sz="1100" dirty="0">
              <a:solidFill>
                <a:schemeClr val="accent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26" name="Рисунок 2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4495" y="3189119"/>
            <a:ext cx="785889" cy="887953"/>
          </a:xfrm>
          <a:prstGeom prst="rect">
            <a:avLst/>
          </a:prstGeom>
        </p:spPr>
      </p:pic>
      <p:sp>
        <p:nvSpPr>
          <p:cNvPr id="29" name="Стрелка вправо 28"/>
          <p:cNvSpPr/>
          <p:nvPr/>
        </p:nvSpPr>
        <p:spPr>
          <a:xfrm rot="5400000">
            <a:off x="6040068" y="2541138"/>
            <a:ext cx="734743" cy="419280"/>
          </a:xfrm>
          <a:prstGeom prst="rightArrow">
            <a:avLst>
              <a:gd name="adj1" fmla="val 69300"/>
              <a:gd name="adj2" fmla="val 4614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противолежащими углами 21"/>
          <p:cNvSpPr/>
          <p:nvPr/>
        </p:nvSpPr>
        <p:spPr>
          <a:xfrm>
            <a:off x="2413384" y="4797153"/>
            <a:ext cx="2150609" cy="1368152"/>
          </a:xfrm>
          <a:prstGeom prst="round2DiagRect">
            <a:avLst/>
          </a:prstGeom>
          <a:solidFill>
            <a:schemeClr val="bg1"/>
          </a:solidFill>
          <a:ln w="3175">
            <a:solidFill>
              <a:schemeClr val="tx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/>
          <a:lstStyle/>
          <a:p>
            <a:pPr algn="ctr"/>
            <a:r>
              <a:rPr lang="ru-RU" sz="1100" dirty="0" smtClean="0">
                <a:solidFill>
                  <a:schemeClr val="accent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Документ в электронном виде</a:t>
            </a:r>
            <a:endParaRPr lang="ru-RU" sz="1100" dirty="0">
              <a:solidFill>
                <a:schemeClr val="accent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23" name="Рисунок 2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8252" y="4907268"/>
            <a:ext cx="1473313" cy="1036313"/>
          </a:xfrm>
          <a:prstGeom prst="rect">
            <a:avLst/>
          </a:prstGeom>
        </p:spPr>
      </p:pic>
      <p:sp>
        <p:nvSpPr>
          <p:cNvPr id="24" name="Стрелка вправо 23"/>
          <p:cNvSpPr/>
          <p:nvPr/>
        </p:nvSpPr>
        <p:spPr>
          <a:xfrm rot="5400000">
            <a:off x="3092646" y="4335488"/>
            <a:ext cx="792087" cy="419280"/>
          </a:xfrm>
          <a:prstGeom prst="rightArrow">
            <a:avLst>
              <a:gd name="adj1" fmla="val 69300"/>
              <a:gd name="adj2" fmla="val 4614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с двумя скругленными противолежащими углами 18"/>
          <p:cNvSpPr/>
          <p:nvPr/>
        </p:nvSpPr>
        <p:spPr>
          <a:xfrm>
            <a:off x="2631993" y="2923745"/>
            <a:ext cx="1672146" cy="1440160"/>
          </a:xfrm>
          <a:prstGeom prst="round2DiagRect">
            <a:avLst/>
          </a:prstGeom>
          <a:solidFill>
            <a:schemeClr val="bg1"/>
          </a:solidFill>
          <a:ln w="3175">
            <a:solidFill>
              <a:schemeClr val="tx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/>
          <a:lstStyle/>
          <a:p>
            <a:pPr algn="ctr"/>
            <a:r>
              <a:rPr lang="ru-RU" sz="1100" dirty="0" smtClean="0">
                <a:solidFill>
                  <a:schemeClr val="accent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Сканирование</a:t>
            </a:r>
            <a:endParaRPr lang="ru-RU" sz="1100" dirty="0">
              <a:solidFill>
                <a:schemeClr val="accent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20" name="Рисунок 1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5662" y="3021084"/>
            <a:ext cx="1324092" cy="1159560"/>
          </a:xfrm>
          <a:prstGeom prst="rect">
            <a:avLst/>
          </a:prstGeom>
        </p:spPr>
      </p:pic>
      <p:sp>
        <p:nvSpPr>
          <p:cNvPr id="21" name="Стрелка вправо 20"/>
          <p:cNvSpPr/>
          <p:nvPr/>
        </p:nvSpPr>
        <p:spPr>
          <a:xfrm rot="5400000">
            <a:off x="3121318" y="2445277"/>
            <a:ext cx="734743" cy="419280"/>
          </a:xfrm>
          <a:prstGeom prst="rightArrow">
            <a:avLst>
              <a:gd name="adj1" fmla="val 69300"/>
              <a:gd name="adj2" fmla="val 4614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с двумя скругленными противолежащими углами 16"/>
          <p:cNvSpPr/>
          <p:nvPr/>
        </p:nvSpPr>
        <p:spPr>
          <a:xfrm>
            <a:off x="4644008" y="966513"/>
            <a:ext cx="3096344" cy="1440160"/>
          </a:xfrm>
          <a:prstGeom prst="round2DiagRect">
            <a:avLst/>
          </a:prstGeom>
          <a:solidFill>
            <a:schemeClr val="bg1"/>
          </a:solidFill>
          <a:ln w="3175">
            <a:solidFill>
              <a:schemeClr val="tx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/>
          <a:lstStyle/>
          <a:p>
            <a:pPr algn="ctr"/>
            <a:r>
              <a:rPr lang="ru-RU" sz="1100" dirty="0" smtClean="0">
                <a:solidFill>
                  <a:schemeClr val="accent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Тиражирование</a:t>
            </a:r>
            <a:endParaRPr lang="ru-RU" sz="1100" dirty="0">
              <a:solidFill>
                <a:schemeClr val="accent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1014400"/>
            <a:ext cx="1570645" cy="1154886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4924" y="1042993"/>
            <a:ext cx="1011412" cy="1112554"/>
          </a:xfrm>
          <a:prstGeom prst="rect">
            <a:avLst/>
          </a:prstGeom>
        </p:spPr>
      </p:pic>
      <p:sp>
        <p:nvSpPr>
          <p:cNvPr id="16" name="Стрелка вправо 15"/>
          <p:cNvSpPr/>
          <p:nvPr/>
        </p:nvSpPr>
        <p:spPr>
          <a:xfrm>
            <a:off x="6015980" y="1591843"/>
            <a:ext cx="541361" cy="419280"/>
          </a:xfrm>
          <a:prstGeom prst="rightArrow">
            <a:avLst>
              <a:gd name="adj1" fmla="val 69300"/>
              <a:gd name="adj2" fmla="val 4614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право 17"/>
          <p:cNvSpPr/>
          <p:nvPr/>
        </p:nvSpPr>
        <p:spPr>
          <a:xfrm>
            <a:off x="3645528" y="1476953"/>
            <a:ext cx="1104010" cy="419280"/>
          </a:xfrm>
          <a:prstGeom prst="rightArrow">
            <a:avLst>
              <a:gd name="adj1" fmla="val 69300"/>
              <a:gd name="adj2" fmla="val 4614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0" y="99392"/>
            <a:ext cx="9144000" cy="5933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000" dirty="0">
                <a:solidFill>
                  <a:schemeClr val="bg1"/>
                </a:solidFill>
                <a:latin typeface="Segoe UI Light" panose="020B0502040204020203" pitchFamily="34" charset="0"/>
              </a:rPr>
              <a:t>СЭД в России сегодня</a:t>
            </a:r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1755681" y="852753"/>
            <a:ext cx="2160240" cy="1496128"/>
          </a:xfrm>
          <a:prstGeom prst="round2DiagRect">
            <a:avLst/>
          </a:prstGeom>
          <a:solidFill>
            <a:schemeClr val="tx2"/>
          </a:solidFill>
          <a:ln w="3175">
            <a:solidFill>
              <a:schemeClr val="tx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/>
          <a:lstStyle/>
          <a:p>
            <a:pPr algn="ctr"/>
            <a:r>
              <a:rPr lang="ru-RU" sz="1100" dirty="0" smtClean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Входящий документ</a:t>
            </a:r>
            <a:endParaRPr lang="ru-RU" sz="1100" dirty="0">
              <a:solidFill>
                <a:schemeClr val="bg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9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1745" y="961646"/>
            <a:ext cx="970950" cy="1116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625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34" grpId="0" animBg="1"/>
      <p:bldP spid="27" grpId="0" animBg="1"/>
      <p:bldP spid="30" grpId="0" animBg="1"/>
      <p:bldP spid="25" grpId="0" animBg="1"/>
      <p:bldP spid="29" grpId="0" animBg="1"/>
      <p:bldP spid="22" grpId="0" animBg="1"/>
      <p:bldP spid="24" grpId="0" animBg="1"/>
      <p:bldP spid="19" grpId="0" animBg="1"/>
      <p:bldP spid="21" grpId="0" animBg="1"/>
      <p:bldP spid="17" grpId="0" animBg="1"/>
      <p:bldP spid="16" grpId="0" animBg="1"/>
      <p:bldP spid="18" grpId="0" animBg="1"/>
      <p:bldP spid="4" grpId="0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44016"/>
            <a:ext cx="9144000" cy="548680"/>
          </a:xfrm>
        </p:spPr>
        <p:txBody>
          <a:bodyPr>
            <a:noAutofit/>
          </a:bodyPr>
          <a:lstStyle/>
          <a:p>
            <a:r>
              <a:rPr lang="ru-RU" sz="3400" dirty="0"/>
              <a:t>Новые вызовы бумажному </a:t>
            </a:r>
            <a:r>
              <a:rPr lang="ru-RU" sz="3400" dirty="0" smtClean="0"/>
              <a:t>документообороту</a:t>
            </a:r>
            <a:endParaRPr lang="ru-RU" sz="3400" dirty="0"/>
          </a:p>
        </p:txBody>
      </p:sp>
      <p:pic>
        <p:nvPicPr>
          <p:cNvPr id="1027" name="Picture 3" descr="F:\!clipart!\_Infografic&amp;Diagrams\Cloud Computing Walking\conten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196752"/>
            <a:ext cx="3207309" cy="4536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Объект 2"/>
          <p:cNvSpPr>
            <a:spLocks noGrp="1"/>
          </p:cNvSpPr>
          <p:nvPr>
            <p:ph idx="1"/>
          </p:nvPr>
        </p:nvSpPr>
        <p:spPr>
          <a:xfrm>
            <a:off x="3358103" y="1340768"/>
            <a:ext cx="5678393" cy="4320480"/>
          </a:xfrm>
        </p:spPr>
        <p:txBody>
          <a:bodyPr>
            <a:noAutofit/>
          </a:bodyPr>
          <a:lstStyle/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ru-RU" sz="3000" spc="-150" dirty="0">
                <a:latin typeface="Segoe UI Semibold" panose="020B07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Мобильно-облачная революция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ru-RU" sz="26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Сотовых абонентов более </a:t>
            </a:r>
            <a:r>
              <a:rPr lang="en-US" sz="26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/>
            </a:r>
            <a:br>
              <a:rPr lang="en-US" sz="26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</a:br>
            <a:r>
              <a:rPr lang="ru-RU" sz="2600" b="1" dirty="0" smtClean="0">
                <a:solidFill>
                  <a:schemeClr val="tx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230</a:t>
            </a:r>
            <a:r>
              <a:rPr lang="ru-RU" sz="26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sz="26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млн.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ru-RU" sz="26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Интернетом пользуются более </a:t>
            </a:r>
            <a:r>
              <a:rPr lang="ru-RU" sz="2600" b="1" dirty="0">
                <a:solidFill>
                  <a:schemeClr val="tx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60</a:t>
            </a:r>
            <a:r>
              <a:rPr lang="ru-RU" sz="26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млн</a:t>
            </a:r>
            <a:r>
              <a:rPr lang="ru-RU" sz="26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.</a:t>
            </a:r>
            <a:endParaRPr lang="ru-RU" sz="26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ru-RU" sz="26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Транзакции и услуги </a:t>
            </a:r>
            <a:r>
              <a:rPr lang="en-US" sz="26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–</a:t>
            </a:r>
            <a:r>
              <a:rPr lang="ru-RU" sz="26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sz="26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электронные</a:t>
            </a:r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1050" spc="-150" dirty="0" smtClean="0">
                <a:latin typeface="Segoe UI Semibold" panose="020B0702040204020203" pitchFamily="34" charset="0"/>
              </a:rPr>
              <a:t/>
            </a:r>
            <a:br>
              <a:rPr lang="en-US" sz="1050" spc="-150" dirty="0" smtClean="0">
                <a:latin typeface="Segoe UI Semibold" panose="020B0702040204020203" pitchFamily="34" charset="0"/>
              </a:rPr>
            </a:br>
            <a:r>
              <a:rPr lang="ru-RU" b="1" spc="-150" dirty="0" smtClean="0">
                <a:solidFill>
                  <a:schemeClr val="tx2"/>
                </a:solidFill>
              </a:rPr>
              <a:t>Документы </a:t>
            </a:r>
            <a:r>
              <a:rPr lang="en-US" b="1" spc="-150" dirty="0">
                <a:solidFill>
                  <a:schemeClr val="tx2"/>
                </a:solidFill>
              </a:rPr>
              <a:t>–</a:t>
            </a:r>
            <a:r>
              <a:rPr lang="ru-RU" b="1" spc="-150" dirty="0">
                <a:solidFill>
                  <a:schemeClr val="tx2"/>
                </a:solidFill>
              </a:rPr>
              <a:t> бумажные</a:t>
            </a:r>
          </a:p>
        </p:txBody>
      </p:sp>
    </p:spTree>
    <p:extLst>
      <p:ext uri="{BB962C8B-B14F-4D97-AF65-F5344CB8AC3E}">
        <p14:creationId xmlns:p14="http://schemas.microsoft.com/office/powerpoint/2010/main" val="2397843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44016"/>
            <a:ext cx="9144000" cy="548680"/>
          </a:xfrm>
        </p:spPr>
        <p:txBody>
          <a:bodyPr>
            <a:noAutofit/>
          </a:bodyPr>
          <a:lstStyle/>
          <a:p>
            <a:r>
              <a:rPr lang="ru-RU" sz="3200" spc="-150" dirty="0"/>
              <a:t>Российский путь к электронныму документообороту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89147" y="1124744"/>
            <a:ext cx="7992888" cy="4968552"/>
          </a:xfrm>
        </p:spPr>
        <p:txBody>
          <a:bodyPr>
            <a:normAutofit/>
          </a:bodyPr>
          <a:lstStyle/>
          <a:p>
            <a:r>
              <a:rPr lang="ru-RU" sz="3400" dirty="0" smtClean="0"/>
              <a:t>Законодательная рев</a:t>
            </a:r>
            <a:r>
              <a:rPr lang="ru-RU" sz="34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олюция </a:t>
            </a:r>
            <a:r>
              <a:rPr lang="ru-RU" sz="34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последних лет </a:t>
            </a:r>
            <a:r>
              <a:rPr lang="ru-RU" sz="34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– </a:t>
            </a:r>
            <a:r>
              <a:rPr lang="ru-RU" sz="34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легитимизация электронных документов </a:t>
            </a:r>
            <a:r>
              <a:rPr lang="en-US" sz="34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/>
            </a:r>
            <a:br>
              <a:rPr lang="en-US" sz="34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</a:br>
            <a:r>
              <a:rPr lang="ru-RU" sz="34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в </a:t>
            </a:r>
            <a:r>
              <a:rPr lang="ru-RU" sz="34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различных сферах деятельности</a:t>
            </a:r>
          </a:p>
          <a:p>
            <a:r>
              <a:rPr lang="ru-RU" sz="34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На очереди </a:t>
            </a:r>
            <a:r>
              <a:rPr lang="en-US" sz="34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–</a:t>
            </a:r>
            <a:r>
              <a:rPr lang="ru-RU" sz="34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стандарты,</a:t>
            </a:r>
            <a:r>
              <a:rPr lang="en-US" sz="34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sz="34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регламенты, технологии, инфраструктура</a:t>
            </a:r>
          </a:p>
          <a:p>
            <a:r>
              <a:rPr lang="ru-RU" sz="3400" dirty="0" smtClean="0"/>
              <a:t>Воспроизводить ли традиционные бумажные технологии?</a:t>
            </a:r>
            <a:endParaRPr lang="ru-RU" sz="34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9072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44016"/>
            <a:ext cx="9144000" cy="548680"/>
          </a:xfrm>
        </p:spPr>
        <p:txBody>
          <a:bodyPr>
            <a:noAutofit/>
          </a:bodyPr>
          <a:lstStyle/>
          <a:p>
            <a:r>
              <a:rPr lang="ru-RU" sz="2900" spc="-150" dirty="0"/>
              <a:t>Проблемы перехода к работе с электронными подлинниками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88" r="4998"/>
          <a:stretch/>
        </p:blipFill>
        <p:spPr>
          <a:xfrm>
            <a:off x="0" y="980728"/>
            <a:ext cx="3077155" cy="5209331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03848" y="908719"/>
            <a:ext cx="5760640" cy="5328593"/>
          </a:xfrm>
        </p:spPr>
        <p:txBody>
          <a:bodyPr>
            <a:noAutofit/>
          </a:bodyPr>
          <a:lstStyle/>
          <a:p>
            <a:r>
              <a:rPr lang="ru-RU" sz="2700" dirty="0" smtClean="0"/>
              <a:t>Как выпускать документ: </a:t>
            </a:r>
            <a:r>
              <a:rPr lang="ru-RU" sz="2700" dirty="0"/>
              <a:t>п</a:t>
            </a:r>
            <a:r>
              <a:rPr lang="ru-RU" sz="2700" dirty="0" smtClean="0"/>
              <a:t>одписи и регистрационные данные</a:t>
            </a:r>
          </a:p>
          <a:p>
            <a:r>
              <a:rPr lang="ru-RU" sz="2700" dirty="0" smtClean="0"/>
              <a:t>Как отправлять документ: </a:t>
            </a:r>
            <a:r>
              <a:rPr lang="ru-RU" sz="2700" dirty="0"/>
              <a:t>почтовая </a:t>
            </a:r>
            <a:r>
              <a:rPr lang="ru-RU" sz="2700" dirty="0" smtClean="0"/>
              <a:t>инфраструктура</a:t>
            </a:r>
          </a:p>
          <a:p>
            <a:r>
              <a:rPr lang="ru-RU" sz="2700" dirty="0"/>
              <a:t>Все ли документы нужно рассылать</a:t>
            </a:r>
          </a:p>
          <a:p>
            <a:r>
              <a:rPr lang="ru-RU" sz="2700" dirty="0" smtClean="0"/>
              <a:t>Как оформлять </a:t>
            </a:r>
            <a:r>
              <a:rPr lang="ru-RU" sz="2700" dirty="0"/>
              <a:t>бумажные копии</a:t>
            </a:r>
          </a:p>
          <a:p>
            <a:r>
              <a:rPr lang="ru-RU" sz="2700" dirty="0" smtClean="0"/>
              <a:t>Регистрировать ли поступившие документы повторно</a:t>
            </a:r>
            <a:endParaRPr lang="ru-RU" sz="2700" dirty="0"/>
          </a:p>
        </p:txBody>
      </p:sp>
    </p:spTree>
    <p:extLst>
      <p:ext uri="{BB962C8B-B14F-4D97-AF65-F5344CB8AC3E}">
        <p14:creationId xmlns:p14="http://schemas.microsoft.com/office/powerpoint/2010/main" val="2604668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Другая 3">
      <a:dk1>
        <a:sysClr val="windowText" lastClr="000000"/>
      </a:dk1>
      <a:lt1>
        <a:sysClr val="window" lastClr="FFFFFF"/>
      </a:lt1>
      <a:dk2>
        <a:srgbClr val="00ABCD"/>
      </a:dk2>
      <a:lt2>
        <a:srgbClr val="BDCF31"/>
      </a:lt2>
      <a:accent1>
        <a:srgbClr val="003D79"/>
      </a:accent1>
      <a:accent2>
        <a:srgbClr val="BDCF31"/>
      </a:accent2>
      <a:accent3>
        <a:srgbClr val="00ABCD"/>
      </a:accent3>
      <a:accent4>
        <a:srgbClr val="003D79"/>
      </a:accent4>
      <a:accent5>
        <a:srgbClr val="BDCF31"/>
      </a:accent5>
      <a:accent6>
        <a:srgbClr val="00ABCD"/>
      </a:accent6>
      <a:hlink>
        <a:srgbClr val="00ABCD"/>
      </a:hlink>
      <a:folHlink>
        <a:srgbClr val="FFFFFF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2044</TotalTime>
  <Words>250</Words>
  <Application>Microsoft Office PowerPoint</Application>
  <PresentationFormat>Экран (4:3)</PresentationFormat>
  <Paragraphs>65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СЭД в России: на пороге новой реальности</vt:lpstr>
      <vt:lpstr>Масштабы использования СЭД в России</vt:lpstr>
      <vt:lpstr>Корпоративные СЭД в России</vt:lpstr>
      <vt:lpstr>СЭД = ЕСМ в России</vt:lpstr>
      <vt:lpstr>Презентация PowerPoint</vt:lpstr>
      <vt:lpstr>Презентация PowerPoint</vt:lpstr>
      <vt:lpstr>Новые вызовы бумажному документообороту</vt:lpstr>
      <vt:lpstr>Российский путь к электронныму документообороту </vt:lpstr>
      <vt:lpstr>Проблемы перехода к работе с электронными подлинниками</vt:lpstr>
      <vt:lpstr>Проблемы перехода к работе с электронными подлинниками</vt:lpstr>
      <vt:lpstr>Проблемы перехода к работе с электронными подлинниками</vt:lpstr>
      <vt:lpstr>СЭД в России: на пороге новой реальности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Российский путь к управлению электронными документами</dc:title>
  <dc:creator>Баласанян Владимир Эдуардович</dc:creator>
  <cp:lastModifiedBy>Голикова Ольга Станиславовна</cp:lastModifiedBy>
  <cp:revision>177</cp:revision>
  <dcterms:created xsi:type="dcterms:W3CDTF">2013-08-28T07:23:22Z</dcterms:created>
  <dcterms:modified xsi:type="dcterms:W3CDTF">2013-09-10T04:56:57Z</dcterms:modified>
</cp:coreProperties>
</file>