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8" r:id="rId3"/>
    <p:sldId id="258" r:id="rId4"/>
    <p:sldId id="259" r:id="rId5"/>
    <p:sldId id="266" r:id="rId6"/>
    <p:sldId id="261" r:id="rId7"/>
    <p:sldId id="268" r:id="rId8"/>
    <p:sldId id="271" r:id="rId9"/>
    <p:sldId id="262" r:id="rId10"/>
    <p:sldId id="260" r:id="rId11"/>
    <p:sldId id="283" r:id="rId12"/>
    <p:sldId id="264" r:id="rId13"/>
    <p:sldId id="269" r:id="rId14"/>
    <p:sldId id="290" r:id="rId15"/>
    <p:sldId id="291" r:id="rId16"/>
    <p:sldId id="276" r:id="rId17"/>
    <p:sldId id="278" r:id="rId18"/>
    <p:sldId id="289" r:id="rId19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BCD"/>
    <a:srgbClr val="003D79"/>
    <a:srgbClr val="BDC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39" autoAdjust="0"/>
  </p:normalViewPr>
  <p:slideViewPr>
    <p:cSldViewPr>
      <p:cViewPr>
        <p:scale>
          <a:sx n="75" d="100"/>
          <a:sy n="75" d="100"/>
        </p:scale>
        <p:origin x="-930" y="-61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232C5-8E0A-4081-AD8E-0BE743DA1FDF}" type="datetimeFigureOut">
              <a:rPr lang="ru-RU" smtClean="0"/>
              <a:pPr/>
              <a:t>09.09.2013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89CF2-2410-4EEE-905A-564CD3493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40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41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786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16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96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804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886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69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45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56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135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655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9CF2-2410-4EEE-905A-564CD3493CD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686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2018249"/>
          </a:xfrm>
        </p:spPr>
        <p:txBody>
          <a:bodyPr/>
          <a:lstStyle>
            <a:lvl1pPr>
              <a:defRPr>
                <a:solidFill>
                  <a:srgbClr val="003D79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7620"/>
            <a:ext cx="6400800" cy="54535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82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9188"/>
            <a:ext cx="8229600" cy="432048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1"/>
          </a:xfrm>
        </p:spPr>
        <p:txBody>
          <a:bodyPr/>
          <a:lstStyle>
            <a:lvl1pPr marL="0" indent="0">
              <a:buClr>
                <a:srgbClr val="00ABCD"/>
              </a:buClr>
              <a:buNone/>
              <a:defRPr sz="28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rgbClr val="00ABCD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BDCF31"/>
              </a:buClr>
              <a:defRPr sz="2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35496" y="5356868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WWW.EOS.RU</a:t>
            </a:r>
            <a:endParaRPr lang="ru-RU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2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7D1E2-2E40-4F6F-9F47-561A08D161C5}" type="datetimeFigureOut">
              <a:rPr lang="ru-RU" smtClean="0"/>
              <a:pPr/>
              <a:t>09.09.2013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78EEC-1EFC-45A5-AC47-6B16F9B390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38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Новые </a:t>
            </a:r>
            <a:r>
              <a:rPr lang="ru-RU" sz="3200" b="1" dirty="0"/>
              <a:t>технологии и тенденции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использования </a:t>
            </a:r>
            <a:r>
              <a:rPr lang="ru-RU" sz="3200" b="1" dirty="0"/>
              <a:t>мобильных ECM-решений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/>
              <a:t>корпоративном </a:t>
            </a:r>
            <a:r>
              <a:rPr lang="ru-RU" sz="3200" b="1" dirty="0" smtClean="0"/>
              <a:t>сегменте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937620"/>
            <a:ext cx="6400800" cy="545356"/>
          </a:xfrm>
        </p:spPr>
        <p:txBody>
          <a:bodyPr>
            <a:noAutofit/>
          </a:bodyPr>
          <a:lstStyle/>
          <a:p>
            <a:r>
              <a:rPr lang="ru-RU" sz="2000" dirty="0" smtClean="0"/>
              <a:t>Дмитрий Матвеев</a:t>
            </a:r>
            <a:endParaRPr lang="en-US" sz="2000" dirty="0" smtClean="0"/>
          </a:p>
          <a:p>
            <a:r>
              <a:rPr lang="ru-RU" sz="2000" dirty="0"/>
              <a:t>главный </a:t>
            </a:r>
            <a:r>
              <a:rPr lang="ru-RU" sz="2000" dirty="0" smtClean="0"/>
              <a:t>специалист</a:t>
            </a:r>
            <a:r>
              <a:rPr lang="en-US" sz="2000" dirty="0" smtClean="0"/>
              <a:t> </a:t>
            </a:r>
            <a:r>
              <a:rPr lang="ru-RU" sz="2000" dirty="0" smtClean="0"/>
              <a:t>управления маркетинга, </a:t>
            </a:r>
            <a:r>
              <a:rPr lang="ru-RU" sz="2000" dirty="0" smtClean="0"/>
              <a:t>компания ЭОС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2419198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http://filearchive.cnews.ru/img/cnews/2013/07/25/y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938" y="3217540"/>
            <a:ext cx="49911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4168618" y="2779918"/>
            <a:ext cx="4377592" cy="5417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DCF3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latin typeface="Segoe UI Light" panose="020B0502040204020203" pitchFamily="34" charset="0"/>
              </a:rPr>
              <a:t>Динамика численности мобильного персонала в мире, млн человек</a:t>
            </a:r>
            <a:endParaRPr lang="ru-RU" sz="1600" dirty="0">
              <a:latin typeface="Segoe UI Light" panose="020B0502040204020203" pitchFamily="34" charset="0"/>
            </a:endParaRPr>
          </a:p>
        </p:txBody>
      </p:sp>
      <p:pic>
        <p:nvPicPr>
          <p:cNvPr id="12" name="Picture 3" descr="http://filearchive.cnews.ru/img/cnews/2013/08/01/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01379"/>
            <a:ext cx="3995663" cy="184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encrypted-tbn1.gstatic.com/images?q=tbn:ANd9GcSd-gTfMFZqqEjFwJPEdPMEjEY0HxVvBBOP7Lwb5lKySJCwlS4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t="4871" r="3648" b="4871"/>
          <a:stretch>
            <a:fillRect/>
          </a:stretch>
        </p:blipFill>
        <p:spPr bwMode="auto">
          <a:xfrm>
            <a:off x="7075350" y="1160839"/>
            <a:ext cx="1331771" cy="97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815" y="963239"/>
            <a:ext cx="1282070" cy="128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BYOD </a:t>
            </a:r>
            <a:r>
              <a:rPr lang="ru-RU" dirty="0" smtClean="0"/>
              <a:t> </a:t>
            </a:r>
            <a:r>
              <a:rPr lang="en-US" b="1" dirty="0" err="1" smtClean="0"/>
              <a:t>vs</a:t>
            </a:r>
            <a:r>
              <a:rPr lang="en-US" dirty="0" smtClean="0"/>
              <a:t> </a:t>
            </a:r>
            <a:r>
              <a:rPr lang="ru-RU" dirty="0" smtClean="0"/>
              <a:t>не </a:t>
            </a:r>
            <a:r>
              <a:rPr lang="en-US" dirty="0" smtClean="0"/>
              <a:t>BYOD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174" y="3321676"/>
            <a:ext cx="1613036" cy="161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2"/>
          <p:cNvSpPr txBox="1">
            <a:spLocks noChangeArrowheads="1"/>
          </p:cNvSpPr>
          <p:nvPr/>
        </p:nvSpPr>
        <p:spPr bwMode="auto">
          <a:xfrm>
            <a:off x="3995936" y="2067796"/>
            <a:ext cx="26638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68% дома</a:t>
            </a:r>
          </a:p>
        </p:txBody>
      </p:sp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947563" y="4956765"/>
            <a:ext cx="2160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54% на ходу</a:t>
            </a:r>
          </a:p>
        </p:txBody>
      </p:sp>
      <p:sp>
        <p:nvSpPr>
          <p:cNvPr id="7" name="TextBox 24"/>
          <p:cNvSpPr txBox="1">
            <a:spLocks noChangeArrowheads="1"/>
          </p:cNvSpPr>
          <p:nvPr/>
        </p:nvSpPr>
        <p:spPr bwMode="auto">
          <a:xfrm>
            <a:off x="6616199" y="2067795"/>
            <a:ext cx="22500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39% в транспорте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21099" y="5391948"/>
            <a:ext cx="25856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6850" lvl="1" indent="-195263" algn="ctr" defTabSz="912813">
              <a:buSzPct val="100000"/>
            </a:pP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Источники</a:t>
            </a:r>
            <a:r>
              <a:rPr lang="en-US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Gartner</a:t>
            </a: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i="1" dirty="0" smtClean="0"/>
              <a:t>IDC,</a:t>
            </a: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МТС</a:t>
            </a:r>
            <a:endParaRPr lang="en-US" sz="140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-290104" y="667554"/>
            <a:ext cx="4377592" cy="601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DCF3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Segoe UI Light" panose="020B0502040204020203" pitchFamily="34" charset="0"/>
              </a:rPr>
              <a:t>Прогноз доли компаний, </a:t>
            </a:r>
          </a:p>
          <a:p>
            <a:pPr algn="ctr"/>
            <a:r>
              <a:rPr lang="ru-RU" sz="1600" b="1" dirty="0" smtClean="0">
                <a:latin typeface="Segoe UI Light" panose="020B0502040204020203" pitchFamily="34" charset="0"/>
              </a:rPr>
              <a:t>использующих BYOD</a:t>
            </a:r>
            <a:r>
              <a:rPr lang="en-US" sz="1600" b="1" dirty="0" smtClean="0">
                <a:latin typeface="Segoe UI Light" panose="020B0502040204020203" pitchFamily="34" charset="0"/>
              </a:rPr>
              <a:t> </a:t>
            </a:r>
            <a:r>
              <a:rPr lang="ru-RU" sz="1600" b="1" dirty="0" smtClean="0">
                <a:latin typeface="Segoe UI Light" panose="020B0502040204020203" pitchFamily="34" charset="0"/>
              </a:rPr>
              <a:t>в мире</a:t>
            </a:r>
          </a:p>
        </p:txBody>
      </p:sp>
    </p:spTree>
    <p:extLst>
      <p:ext uri="{BB962C8B-B14F-4D97-AF65-F5344CB8AC3E}">
        <p14:creationId xmlns:p14="http://schemas.microsoft.com/office/powerpoint/2010/main" val="3040961357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://filearchive.cnews.ru/img/cnews/2013/07/25/w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797" y="697260"/>
            <a:ext cx="6438406" cy="285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Сложности использования </a:t>
            </a:r>
            <a:r>
              <a:rPr lang="en-US" dirty="0" smtClean="0"/>
              <a:t>BYOD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6628" y="3562191"/>
            <a:ext cx="5842992" cy="1743581"/>
          </a:xfrm>
        </p:spPr>
        <p:txBody>
          <a:bodyPr anchor="ctr"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ru-RU" sz="1900" b="1" dirty="0" smtClean="0">
                <a:latin typeface="Segoe UI Light" panose="020B0502040204020203" pitchFamily="34" charset="0"/>
              </a:rPr>
              <a:t>УГРОЗЫ</a:t>
            </a:r>
            <a:r>
              <a:rPr lang="en-US" sz="1900" b="1" dirty="0" smtClean="0">
                <a:latin typeface="Segoe UI Light" panose="020B0502040204020203" pitchFamily="34" charset="0"/>
              </a:rPr>
              <a:t>:</a:t>
            </a:r>
            <a:endParaRPr lang="ru-RU" sz="1900" b="1" dirty="0" smtClean="0">
              <a:latin typeface="Segoe UI Light" panose="020B0502040204020203" pitchFamily="34" charset="0"/>
            </a:endParaRPr>
          </a:p>
          <a:p>
            <a:pPr marL="266700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 smtClean="0"/>
              <a:t>мобильное </a:t>
            </a:r>
            <a:r>
              <a:rPr lang="ru-RU" sz="1800" dirty="0"/>
              <a:t>устройство </a:t>
            </a:r>
            <a:r>
              <a:rPr lang="ru-RU" sz="1800" dirty="0" smtClean="0"/>
              <a:t>работает как </a:t>
            </a:r>
            <a:r>
              <a:rPr lang="ru-RU" sz="1800" dirty="0"/>
              <a:t>в корпоративных, так и в личных </a:t>
            </a:r>
            <a:r>
              <a:rPr lang="ru-RU" sz="1800" dirty="0" smtClean="0"/>
              <a:t>целях</a:t>
            </a:r>
          </a:p>
          <a:p>
            <a:pPr marL="266700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 smtClean="0"/>
              <a:t>разнообразие устройств</a:t>
            </a:r>
          </a:p>
          <a:p>
            <a:pPr marL="266700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 smtClean="0"/>
              <a:t>безопасность</a:t>
            </a:r>
          </a:p>
          <a:p>
            <a:pPr marL="266700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800" dirty="0" smtClean="0"/>
              <a:t>юридические казусы и т.д.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406588" y="553244"/>
            <a:ext cx="4330824" cy="432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DCF3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atin typeface="Segoe UI Light" panose="020B0502040204020203" pitchFamily="34" charset="0"/>
              </a:rPr>
              <a:t>Выгоды от мобилизации бизнеса</a:t>
            </a:r>
            <a:endParaRPr lang="ru-RU" sz="1800" dirty="0" smtClean="0">
              <a:latin typeface="Segoe UI Light" panose="020B0502040204020203" pitchFamily="34" charset="0"/>
            </a:endParaRPr>
          </a:p>
          <a:p>
            <a:endParaRPr lang="ru-RU" dirty="0"/>
          </a:p>
        </p:txBody>
      </p:sp>
      <p:pic>
        <p:nvPicPr>
          <p:cNvPr id="3075" name="Picture 3" descr="C:\Users\andreev\Desktop\Марктениг\Photo\Icons\Icons\pretty-office-iii-icons-by-custom-icon-design\png\256\Globe-Warni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60741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3762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Мобилизацию не </a:t>
            </a:r>
            <a:r>
              <a:rPr lang="ru-RU" sz="2800" dirty="0"/>
              <a:t>остановить, </a:t>
            </a:r>
            <a:r>
              <a:rPr lang="ru-RU" sz="2800" dirty="0" smtClean="0"/>
              <a:t>но можно </a:t>
            </a:r>
            <a:r>
              <a:rPr lang="ru-RU" sz="2800" dirty="0"/>
              <a:t>управлять </a:t>
            </a:r>
            <a:r>
              <a:rPr lang="ru-RU" sz="2800" dirty="0" smtClean="0"/>
              <a:t>…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41276"/>
            <a:ext cx="5040560" cy="4263861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defRPr/>
            </a:pPr>
            <a:r>
              <a:rPr lang="ru-RU" sz="2000" b="1" kern="0" dirty="0">
                <a:latin typeface="Segoe UI Light" panose="020B0502040204020203" pitchFamily="34" charset="0"/>
              </a:rPr>
              <a:t>… решения </a:t>
            </a:r>
            <a:r>
              <a:rPr lang="en-US" sz="2000" b="1" dirty="0">
                <a:latin typeface="Segoe UI Light" panose="020B0502040204020203" pitchFamily="34" charset="0"/>
              </a:rPr>
              <a:t>Mobile Device Management</a:t>
            </a:r>
            <a:r>
              <a:rPr lang="ru-RU" sz="2000" b="1" dirty="0">
                <a:latin typeface="Segoe UI Light" panose="020B0502040204020203" pitchFamily="34" charset="0"/>
              </a:rPr>
              <a:t> (</a:t>
            </a:r>
            <a:r>
              <a:rPr lang="en-US" sz="2000" b="1" kern="0" dirty="0">
                <a:latin typeface="Segoe UI Light" panose="020B0502040204020203" pitchFamily="34" charset="0"/>
              </a:rPr>
              <a:t>MDM</a:t>
            </a:r>
            <a:r>
              <a:rPr lang="ru-RU" sz="2000" b="1" kern="0" dirty="0">
                <a:latin typeface="Segoe UI Light" panose="020B0502040204020203" pitchFamily="34" charset="0"/>
              </a:rPr>
              <a:t>)</a:t>
            </a:r>
            <a:r>
              <a:rPr lang="en-US" sz="2000" b="1" kern="0" dirty="0">
                <a:latin typeface="Segoe UI Light" panose="020B0502040204020203" pitchFamily="34" charset="0"/>
              </a:rPr>
              <a:t> </a:t>
            </a:r>
            <a:r>
              <a:rPr lang="ru-RU" sz="2000" b="1" kern="0" dirty="0">
                <a:latin typeface="Segoe UI Light" panose="020B0502040204020203" pitchFamily="34" charset="0"/>
              </a:rPr>
              <a:t>дают такое управление для мобильных ОС, которые </a:t>
            </a:r>
            <a:r>
              <a:rPr lang="ru-RU" sz="2000" b="1" dirty="0">
                <a:latin typeface="Segoe UI Light" panose="020B0502040204020203" pitchFamily="34" charset="0"/>
              </a:rPr>
              <a:t>позволяют удаленно: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настраивать мобильные устройства сотрудников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управлять настройками роуминга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управлять политиками безопасности девайсов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очищать и блокировать девайсы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управлять магазинами </a:t>
            </a:r>
            <a:r>
              <a:rPr lang="ru-RU" sz="1800" dirty="0" smtClean="0"/>
              <a:t>приложений</a:t>
            </a:r>
            <a:endParaRPr lang="ru-RU" sz="18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/>
              <a:t>определять местоположение девайса и т.д.</a:t>
            </a:r>
            <a:endParaRPr lang="en-US" sz="1800" dirty="0"/>
          </a:p>
          <a:p>
            <a:endParaRPr lang="ru-RU" sz="2400" dirty="0"/>
          </a:p>
        </p:txBody>
      </p:sp>
      <p:pic>
        <p:nvPicPr>
          <p:cNvPr id="7" name="Picture 3" descr="http://filearchive.cnews.ru/img/cnews/2013/08/01/s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232" y="2310472"/>
            <a:ext cx="439446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55113" y="5391948"/>
            <a:ext cx="26336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B2B Research, 2012</a:t>
            </a:r>
            <a:endParaRPr lang="ru-RU" sz="140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6046" y="1633364"/>
            <a:ext cx="407191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kern="0" dirty="0">
                <a:solidFill>
                  <a:srgbClr val="003D79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Доля компаний, использующих </a:t>
            </a:r>
            <a:r>
              <a:rPr lang="en-US" sz="1900" b="1" kern="0" dirty="0">
                <a:solidFill>
                  <a:srgbClr val="003D79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MDM-</a:t>
            </a:r>
            <a:r>
              <a:rPr lang="ru-RU" sz="1900" b="1" kern="0" dirty="0">
                <a:solidFill>
                  <a:srgbClr val="003D79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56983278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информации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dirty="0">
                <a:latin typeface="Segoe UI Light" panose="020B0502040204020203" pitchFamily="34" charset="0"/>
              </a:rPr>
              <a:t>ВИДЫ</a:t>
            </a:r>
            <a:r>
              <a:rPr lang="ru-RU" sz="18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Необходимость ввода </a:t>
            </a:r>
            <a:r>
              <a:rPr lang="en-US" sz="1600" dirty="0" smtClean="0"/>
              <a:t>PIN</a:t>
            </a:r>
            <a:r>
              <a:rPr lang="ru-RU" sz="1600" dirty="0" smtClean="0"/>
              <a:t>-кода или более сложной схемы </a:t>
            </a:r>
            <a:r>
              <a:rPr lang="ru-RU" sz="1600" dirty="0" err="1" smtClean="0"/>
              <a:t>аунтификации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Шифрование информации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Защита канала передачи информации (например, </a:t>
            </a:r>
            <a:r>
              <a:rPr lang="en-US" sz="1600" dirty="0" smtClean="0"/>
              <a:t>https</a:t>
            </a:r>
            <a:r>
              <a:rPr lang="ru-RU" sz="1600" dirty="0" smtClean="0"/>
              <a:t>, </a:t>
            </a:r>
            <a:r>
              <a:rPr lang="en-US" sz="1600" dirty="0" smtClean="0"/>
              <a:t>SSL VPN)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Контроль сетевого доступа</a:t>
            </a:r>
            <a:r>
              <a:rPr lang="en-US" sz="1600" dirty="0" smtClean="0"/>
              <a:t> (</a:t>
            </a:r>
            <a:r>
              <a:rPr lang="ru-RU" sz="1600" dirty="0" smtClean="0"/>
              <a:t>системы </a:t>
            </a:r>
            <a:r>
              <a:rPr lang="en-US" sz="1600" dirty="0" smtClean="0"/>
              <a:t>MDM)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Организация </a:t>
            </a:r>
            <a:r>
              <a:rPr lang="ru-RU" sz="1600" dirty="0"/>
              <a:t>виртуальных защищенных </a:t>
            </a:r>
            <a:r>
              <a:rPr lang="ru-RU" sz="1600" dirty="0" smtClean="0"/>
              <a:t>пространств</a:t>
            </a:r>
            <a:r>
              <a:rPr lang="en-US" sz="1600" dirty="0" smtClean="0"/>
              <a:t> </a:t>
            </a:r>
            <a:r>
              <a:rPr lang="ru-RU" sz="1600" dirty="0" smtClean="0"/>
              <a:t>и т.д.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  <a:p>
            <a:r>
              <a:rPr lang="ru-RU" sz="1800" b="1" dirty="0" smtClean="0">
                <a:latin typeface="Segoe UI Light" panose="020B0502040204020203" pitchFamily="34" charset="0"/>
              </a:rPr>
              <a:t>Краткосрочная перспектива</a:t>
            </a:r>
            <a:r>
              <a:rPr lang="en-US" sz="1800" b="1" dirty="0" smtClean="0">
                <a:latin typeface="Segoe UI Light" panose="020B0502040204020203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управление </a:t>
            </a:r>
            <a:r>
              <a:rPr lang="ru-RU" sz="1600" dirty="0" smtClean="0"/>
              <a:t>приложениями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использование </a:t>
            </a:r>
            <a:r>
              <a:rPr lang="ru-RU" sz="1600" dirty="0"/>
              <a:t>необходимых облачных сервисов</a:t>
            </a:r>
            <a:endParaRPr lang="ru-RU" sz="1600" dirty="0" smtClean="0"/>
          </a:p>
          <a:p>
            <a:endParaRPr lang="en-US" sz="1400" dirty="0" smtClean="0"/>
          </a:p>
          <a:p>
            <a:r>
              <a:rPr lang="ru-RU" sz="1800" b="1" dirty="0" smtClean="0">
                <a:latin typeface="Segoe UI Light" panose="020B0502040204020203" pitchFamily="34" charset="0"/>
              </a:rPr>
              <a:t>Долгосрочная перспектива</a:t>
            </a:r>
            <a:r>
              <a:rPr lang="en-US" sz="1800" b="1" dirty="0" smtClean="0">
                <a:latin typeface="Segoe UI Light" panose="020B0502040204020203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Криптографическая защита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Использование </a:t>
            </a:r>
            <a:r>
              <a:rPr lang="en-US" sz="1600" dirty="0" smtClean="0"/>
              <a:t>VPN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Антивирусные программы (кроме </a:t>
            </a:r>
            <a:r>
              <a:rPr lang="en-US" sz="1600" dirty="0" smtClean="0"/>
              <a:t>iOS)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sz="1800" dirty="0" smtClean="0"/>
          </a:p>
          <a:p>
            <a:endParaRPr lang="ru-RU" sz="1800" dirty="0"/>
          </a:p>
        </p:txBody>
      </p:sp>
      <p:pic>
        <p:nvPicPr>
          <p:cNvPr id="4" name="Picture 2" descr="http://soft.mail.ru/Screens/news/2013/03/28/te_5841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128">
            <a:off x="6506889" y="3191583"/>
            <a:ext cx="2283255" cy="1714155"/>
          </a:xfrm>
          <a:prstGeom prst="rect">
            <a:avLst/>
          </a:prstGeom>
          <a:ln>
            <a:noFill/>
          </a:ln>
          <a:effectLst>
            <a:outerShdw blurRad="76200" dist="63500" dir="3000000" algn="t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932225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АРМ Руководителя </a:t>
            </a:r>
            <a:r>
              <a:rPr lang="en-US" dirty="0" smtClean="0"/>
              <a:t>(Windows 8)</a:t>
            </a:r>
            <a:endParaRPr lang="ru-RU" dirty="0"/>
          </a:p>
        </p:txBody>
      </p:sp>
      <p:pic>
        <p:nvPicPr>
          <p:cNvPr id="4" name="Picture 11" descr="C:\Users\andreev\Desktop\Марктениг\Конференция ОД - 2012\Доклад\АРМ Руководителя Windows8\for presentation\screenshot_10182012_1020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/>
          <a:stretch/>
        </p:blipFill>
        <p:spPr bwMode="auto">
          <a:xfrm>
            <a:off x="323528" y="700635"/>
            <a:ext cx="4207142" cy="2486269"/>
          </a:xfrm>
          <a:prstGeom prst="rect">
            <a:avLst/>
          </a:prstGeom>
          <a:ln>
            <a:noFill/>
          </a:ln>
          <a:effectLst>
            <a:outerShdw blurRad="76200" dist="63500" dir="3000000" algn="tl" rotWithShape="0">
              <a:srgbClr val="333333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6163" y="3217540"/>
            <a:ext cx="168187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список </a:t>
            </a:r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папок</a:t>
            </a:r>
          </a:p>
        </p:txBody>
      </p:sp>
      <p:pic>
        <p:nvPicPr>
          <p:cNvPr id="7" name="Picture 13" descr="C:\Users\andreev\Desktop\Марктениг\Конференция ОД - 2012\Доклад\АРМ Руководителя Windows8\for presentation\screenshot_10182012_1020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54" y="1943769"/>
            <a:ext cx="3988226" cy="2819800"/>
          </a:xfrm>
          <a:prstGeom prst="rect">
            <a:avLst/>
          </a:prstGeom>
          <a:ln>
            <a:noFill/>
          </a:ln>
          <a:effectLst>
            <a:outerShdw blurRad="63500" dist="63500" dir="3000000" algn="tl" rotWithShape="0">
              <a:srgbClr val="333333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47862" y="4729708"/>
            <a:ext cx="2316211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список документов</a:t>
            </a:r>
            <a:endParaRPr lang="ru-RU" sz="2000" b="1" dirty="0">
              <a:solidFill>
                <a:srgbClr val="003D79"/>
              </a:solidFill>
              <a:latin typeface="Segoe UI Light" panose="020B0502040204020203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95175" y="3648427"/>
            <a:ext cx="249895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росмотр документа</a:t>
            </a:r>
            <a:endParaRPr lang="ru-RU" sz="2000" b="1" dirty="0">
              <a:solidFill>
                <a:srgbClr val="003D79"/>
              </a:solidFill>
              <a:latin typeface="Segoe UI Light" panose="020B0502040204020203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28145" y="4905662"/>
            <a:ext cx="344857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работа с выбранным файлом</a:t>
            </a:r>
            <a:endParaRPr lang="ru-RU" sz="2000" b="1" dirty="0">
              <a:solidFill>
                <a:srgbClr val="003D79"/>
              </a:solidFill>
              <a:latin typeface="Segoe UI Light" panose="020B0502040204020203" pitchFamily="34" charset="0"/>
              <a:cs typeface="Times New Roman" pitchFamily="18" charset="0"/>
            </a:endParaRPr>
          </a:p>
        </p:txBody>
      </p:sp>
      <p:pic>
        <p:nvPicPr>
          <p:cNvPr id="5" name="Picture 14" descr="C:\Users\andreev\Desktop\Марктениг\Конференция ОД - 2012\Доклад\АРМ Руководителя Windows8\for presentation\screenshot_10182012_103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670" y="1079562"/>
            <a:ext cx="4549764" cy="2519254"/>
          </a:xfrm>
          <a:prstGeom prst="rect">
            <a:avLst/>
          </a:prstGeom>
          <a:noFill/>
          <a:effectLst>
            <a:outerShdw blurRad="76200" dist="63500" dir="30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andreev\Desktop\Марктениг\Конференция ОД - 2012\Доклад\АРМ Руководителя Windows8\for presentation\screenshot_10182012_1036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526" y="1899038"/>
            <a:ext cx="5399809" cy="3037114"/>
          </a:xfrm>
          <a:prstGeom prst="rect">
            <a:avLst/>
          </a:prstGeom>
          <a:noFill/>
          <a:effectLst>
            <a:outerShdw blurRad="76200" dist="63500" dir="30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72995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9" grpId="0"/>
      <p:bldP spid="9" grpId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Прямоугольник 6"/>
          <p:cNvSpPr/>
          <p:nvPr/>
        </p:nvSpPr>
        <p:spPr>
          <a:xfrm>
            <a:off x="1075586" y="4329598"/>
            <a:ext cx="2561694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писок </a:t>
            </a:r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папок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iEOS (iOS)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45" y="657190"/>
            <a:ext cx="2729376" cy="3639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121" y="769268"/>
            <a:ext cx="3096000" cy="3897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224" y="1004790"/>
            <a:ext cx="2917632" cy="3839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43808" y="4833654"/>
            <a:ext cx="392446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Ввод текста резолюции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05665" y="4689638"/>
            <a:ext cx="324542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вод </a:t>
            </a:r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даты резолюции</a:t>
            </a:r>
          </a:p>
        </p:txBody>
      </p:sp>
      <p:pic>
        <p:nvPicPr>
          <p:cNvPr id="10" name="Picture 1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86" y="1118940"/>
            <a:ext cx="3240360" cy="389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067944" y="4977670"/>
            <a:ext cx="435504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D79"/>
                </a:solidFill>
                <a:latin typeface="Segoe UI Light" panose="020B0502040204020203" pitchFamily="34" charset="0"/>
                <a:cs typeface="Times New Roman" pitchFamily="18" charset="0"/>
              </a:rPr>
              <a:t>работа со списком аннотаций </a:t>
            </a:r>
          </a:p>
        </p:txBody>
      </p:sp>
    </p:spTree>
    <p:extLst>
      <p:ext uri="{BB962C8B-B14F-4D97-AF65-F5344CB8AC3E}">
        <p14:creationId xmlns:p14="http://schemas.microsoft.com/office/powerpoint/2010/main" val="1907255901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9" grpId="0"/>
      <p:bldP spid="9" grpId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Изменяя реальность</a:t>
            </a:r>
            <a:endParaRPr lang="ru-RU" dirty="0"/>
          </a:p>
        </p:txBody>
      </p:sp>
      <p:pic>
        <p:nvPicPr>
          <p:cNvPr id="5121" name="Picture 1" descr="C:\Users\andreev\Desktop\Марктениг\Photo\work\IPad\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0" b="47502"/>
          <a:stretch/>
        </p:blipFill>
        <p:spPr bwMode="auto">
          <a:xfrm>
            <a:off x="291889" y="1201316"/>
            <a:ext cx="403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ndreev\Desktop\Марктениг\Photo\work\IPad\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82" b="40016"/>
          <a:stretch/>
        </p:blipFill>
        <p:spPr bwMode="auto">
          <a:xfrm>
            <a:off x="291889" y="3577580"/>
            <a:ext cx="403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dreev\Desktop\Марктениг\Photo\work\IPad\9.jpg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7" b="51553"/>
          <a:stretch/>
        </p:blipFill>
        <p:spPr bwMode="auto">
          <a:xfrm>
            <a:off x="4831094" y="1201316"/>
            <a:ext cx="403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91889" y="753680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Умные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rgbClr val="003D79"/>
                </a:solidFill>
              </a:rPr>
              <a:t>очки</a:t>
            </a:r>
            <a:endParaRPr lang="ru-RU" sz="2000" b="1" dirty="0">
              <a:solidFill>
                <a:srgbClr val="003D79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1889" y="3145532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Умные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rgbClr val="003D79"/>
                </a:solidFill>
              </a:rPr>
              <a:t>часы</a:t>
            </a:r>
            <a:endParaRPr lang="ru-RU" sz="2000" b="1" dirty="0">
              <a:solidFill>
                <a:srgbClr val="003D79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77491" y="753680"/>
            <a:ext cx="4539205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Устройство </a:t>
            </a:r>
            <a:r>
              <a:rPr lang="ru-RU" sz="2000" b="1" dirty="0" smtClean="0">
                <a:solidFill>
                  <a:srgbClr val="003D79"/>
                </a:solidFill>
              </a:rPr>
              <a:t>для чтения мозговых волн</a:t>
            </a:r>
            <a:endParaRPr lang="ru-RU" sz="2000" b="1" dirty="0">
              <a:solidFill>
                <a:srgbClr val="003D79"/>
              </a:solidFill>
            </a:endParaRPr>
          </a:p>
        </p:txBody>
      </p:sp>
      <p:pic>
        <p:nvPicPr>
          <p:cNvPr id="13" name="Picture 4" descr="http://asset2.cbsistatic.com/cnwk.1d/i/tim/2013/01/09/Samsung-youm-flex-screens-8796_620x413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7" b="12997"/>
          <a:stretch/>
        </p:blipFill>
        <p:spPr bwMode="auto">
          <a:xfrm>
            <a:off x="4831094" y="3577579"/>
            <a:ext cx="4032000" cy="16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831094" y="3145531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Гибкие </a:t>
            </a:r>
            <a:r>
              <a:rPr lang="ru-RU" sz="2000" b="1" dirty="0" smtClean="0">
                <a:solidFill>
                  <a:srgbClr val="003D79"/>
                </a:solidFill>
              </a:rPr>
              <a:t>экраны</a:t>
            </a:r>
            <a:endParaRPr lang="ru-RU" sz="2000" b="1" dirty="0">
              <a:solidFill>
                <a:srgbClr val="003D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07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Изменяя реальность</a:t>
            </a:r>
            <a:endParaRPr lang="ru-RU" dirty="0"/>
          </a:p>
        </p:txBody>
      </p:sp>
      <p:pic>
        <p:nvPicPr>
          <p:cNvPr id="4" name="Picture 6" descr="http://www.iguides.ru/forum/imagehosting/2013/04/19/1985125170f38ec4657.jp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2"/>
          <a:stretch/>
        </p:blipFill>
        <p:spPr bwMode="auto">
          <a:xfrm>
            <a:off x="755576" y="1129307"/>
            <a:ext cx="309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mobilizacia.kiev.ua/uploads/posts/2013-05/1368524770_byr_bnvwx8q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97748"/>
            <a:ext cx="309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ndreev\Desktop\Марктениг\Photo\work\google_glass.jpg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9"/>
          <a:stretch/>
        </p:blipFill>
        <p:spPr bwMode="auto">
          <a:xfrm>
            <a:off x="5219723" y="1129307"/>
            <a:ext cx="309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91889" y="697260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Управление </a:t>
            </a:r>
            <a:r>
              <a:rPr lang="ru-RU" sz="2000" b="1" dirty="0" smtClean="0">
                <a:solidFill>
                  <a:srgbClr val="003D79"/>
                </a:solidFill>
              </a:rPr>
              <a:t>жестами</a:t>
            </a:r>
            <a:endParaRPr lang="ru-RU" sz="2000" b="1" dirty="0">
              <a:solidFill>
                <a:srgbClr val="003D79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87576" y="2965700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Проекция </a:t>
            </a:r>
            <a:r>
              <a:rPr lang="ru-RU" sz="2000" b="1" dirty="0" smtClean="0">
                <a:solidFill>
                  <a:srgbClr val="003D79"/>
                </a:solidFill>
              </a:rPr>
              <a:t>клавиатуры</a:t>
            </a:r>
            <a:endParaRPr lang="ru-RU" sz="2000" b="1" dirty="0">
              <a:solidFill>
                <a:srgbClr val="003D79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751723" y="696527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ABCD"/>
                </a:solidFill>
              </a:rPr>
              <a:t>Передача </a:t>
            </a:r>
            <a:r>
              <a:rPr lang="ru-RU" sz="2000" dirty="0" smtClean="0">
                <a:solidFill>
                  <a:srgbClr val="003D79"/>
                </a:solidFill>
              </a:rPr>
              <a:t>звука без наушников</a:t>
            </a:r>
            <a:endParaRPr lang="ru-RU" sz="2000" dirty="0">
              <a:solidFill>
                <a:srgbClr val="003D79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751723" y="2964968"/>
            <a:ext cx="40320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ABCD"/>
                </a:solidFill>
              </a:rPr>
              <a:t>Беспроводная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rgbClr val="003D79"/>
                </a:solidFill>
              </a:rPr>
              <a:t>передача данных</a:t>
            </a:r>
            <a:endParaRPr lang="ru-RU" sz="2000" b="1" dirty="0">
              <a:solidFill>
                <a:srgbClr val="003D79"/>
              </a:solidFill>
            </a:endParaRPr>
          </a:p>
        </p:txBody>
      </p:sp>
      <p:pic>
        <p:nvPicPr>
          <p:cNvPr id="12" name="Picture 2" descr="http://www.therunet.com/uploads/image_block/image/4221/main_Снимок_экрана_2013-06-23_в_9.00.26_PM.pn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25" y="3397748"/>
            <a:ext cx="309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3385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6468" y="1057300"/>
            <a:ext cx="6917940" cy="2592287"/>
          </a:xfrm>
        </p:spPr>
        <p:txBody>
          <a:bodyPr>
            <a:normAutofit/>
          </a:bodyPr>
          <a:lstStyle/>
          <a:p>
            <a:endParaRPr lang="ru-RU" sz="4800" b="1" dirty="0" smtClean="0"/>
          </a:p>
          <a:p>
            <a:r>
              <a:rPr lang="ru-RU" sz="4800" b="1" dirty="0" smtClean="0">
                <a:latin typeface="Segoe UI Light" panose="020B0502040204020203" pitchFamily="34" charset="0"/>
              </a:rPr>
              <a:t>Увидимся </a:t>
            </a:r>
            <a:r>
              <a:rPr lang="ru-RU" sz="4800" b="1" dirty="0">
                <a:latin typeface="Segoe UI Light" panose="020B0502040204020203" pitchFamily="34" charset="0"/>
              </a:rPr>
              <a:t>в будущем!</a:t>
            </a:r>
          </a:p>
        </p:txBody>
      </p:sp>
      <p:pic>
        <p:nvPicPr>
          <p:cNvPr id="4098" name="Picture 2" descr="C:\Users\andreev\Desktop\logotip_EO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78" y="3649588"/>
            <a:ext cx="2353444" cy="117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11497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ПЛАН</a:t>
            </a:r>
            <a:r>
              <a:rPr lang="en-US" sz="2800" b="1" dirty="0" smtClean="0"/>
              <a:t> </a:t>
            </a:r>
            <a:r>
              <a:rPr lang="ru-RU" sz="2800" b="1" dirty="0" smtClean="0"/>
              <a:t>ДОКЛАДА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indent="4508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Segoe UI Light" panose="020B0502040204020203" pitchFamily="34" charset="0"/>
              </a:rPr>
              <a:t>Мировые тренды</a:t>
            </a:r>
            <a:endParaRPr lang="ru-RU" sz="2400" b="1" dirty="0">
              <a:latin typeface="Segoe UI Light" panose="020B0502040204020203" pitchFamily="34" charset="0"/>
            </a:endParaRPr>
          </a:p>
          <a:p>
            <a:pPr indent="4508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Segoe UI Light" panose="020B0502040204020203" pitchFamily="34" charset="0"/>
              </a:rPr>
              <a:t>Безопасность информации</a:t>
            </a:r>
            <a:endParaRPr lang="ru-RU" sz="2400" b="1" dirty="0">
              <a:latin typeface="Segoe UI Light" panose="020B0502040204020203" pitchFamily="34" charset="0"/>
            </a:endParaRPr>
          </a:p>
          <a:p>
            <a:pPr indent="4508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Segoe UI Light" panose="020B0502040204020203" pitchFamily="34" charset="0"/>
              </a:rPr>
              <a:t>Эффективность </a:t>
            </a:r>
            <a:r>
              <a:rPr lang="ru-RU" sz="2400" b="1" dirty="0">
                <a:latin typeface="Segoe UI Light" panose="020B0502040204020203" pitchFamily="34" charset="0"/>
              </a:rPr>
              <a:t>использования мобильных </a:t>
            </a:r>
            <a:r>
              <a:rPr lang="ru-RU" sz="2400" b="1" dirty="0" smtClean="0">
                <a:latin typeface="Segoe UI Light" panose="020B0502040204020203" pitchFamily="34" charset="0"/>
              </a:rPr>
              <a:t>решений</a:t>
            </a:r>
            <a:endParaRPr lang="en-US" sz="2400" b="1" dirty="0" smtClean="0">
              <a:latin typeface="Segoe UI Light" panose="020B0502040204020203" pitchFamily="34" charset="0"/>
            </a:endParaRPr>
          </a:p>
          <a:p>
            <a:pPr indent="4508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>
                <a:latin typeface="Segoe UI Light" panose="020B0502040204020203" pitchFamily="34" charset="0"/>
              </a:rPr>
              <a:t>Наши решения и их функционал</a:t>
            </a:r>
          </a:p>
          <a:p>
            <a:pPr indent="4508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Segoe UI Light" panose="020B0502040204020203" pitchFamily="34" charset="0"/>
              </a:rPr>
              <a:t>Информация будущего</a:t>
            </a:r>
            <a:endParaRPr lang="ru-RU" sz="2400" b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829063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Рынок планшетов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796136" y="1815108"/>
            <a:ext cx="2952328" cy="34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DCF3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800" dirty="0" smtClean="0"/>
              <a:t>продажи </a:t>
            </a:r>
            <a:r>
              <a:rPr lang="ru-RU" sz="1800" b="1" dirty="0"/>
              <a:t>планшетов обойдут продажи ноутбуков </a:t>
            </a:r>
            <a:r>
              <a:rPr lang="ru-RU" sz="1800" dirty="0"/>
              <a:t>к концу 2013 года, а уже к началу 2015 и общие продажи ПК в мире.</a:t>
            </a:r>
            <a:endParaRPr lang="ru-RU" sz="1300" dirty="0"/>
          </a:p>
          <a:p>
            <a:endParaRPr lang="ru-RU" sz="2000" dirty="0"/>
          </a:p>
        </p:txBody>
      </p:sp>
      <p:pic>
        <p:nvPicPr>
          <p:cNvPr id="5" name="Picture 2" descr="http://b-i.forbesimg.com/tonybradley/files/2013/05/Screen-Shot-2013-05-28-at-3.15.21-P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32" y="625252"/>
            <a:ext cx="5444688" cy="464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73388" y="5377780"/>
            <a:ext cx="3197225" cy="30777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196850" lvl="1" indent="-195263" algn="ctr" defTabSz="912813">
              <a:buSzPct val="100000"/>
            </a:pP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IDC</a:t>
            </a: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2013</a:t>
            </a:r>
          </a:p>
        </p:txBody>
      </p:sp>
      <p:pic>
        <p:nvPicPr>
          <p:cNvPr id="1027" name="Picture 3" descr="C:\Users\andreev\Desktop\Марктениг\Photo\Icons\utilities_stocks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9308"/>
            <a:ext cx="685800" cy="685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81936" y="1179820"/>
            <a:ext cx="1246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ABCD"/>
                </a:solidFill>
                <a:latin typeface="Segoe UI Light" panose="020B0502040204020203" pitchFamily="34" charset="0"/>
              </a:rPr>
              <a:t>ФАКТ</a:t>
            </a:r>
            <a:r>
              <a:rPr lang="en-US" sz="3200" b="1" dirty="0">
                <a:solidFill>
                  <a:srgbClr val="00ABCD"/>
                </a:solidFill>
                <a:latin typeface="Segoe UI Light" panose="020B0502040204020203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3103915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Прогноз рынка планшетов под управлением различных </a:t>
            </a:r>
            <a:r>
              <a:rPr lang="en-US" sz="2400" dirty="0" smtClean="0"/>
              <a:t>OS</a:t>
            </a:r>
            <a:endParaRPr lang="ru-RU" sz="2400" dirty="0"/>
          </a:p>
        </p:txBody>
      </p:sp>
      <p:pic>
        <p:nvPicPr>
          <p:cNvPr id="4" name="Рисунок 3" descr="https://d28wbuch0jlv7v.cloudfront.net/images/infografik/normal/ChartOfTheDay_985_global_market_share_for_tablet_operating_systems_n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08" b="15397"/>
          <a:stretch/>
        </p:blipFill>
        <p:spPr bwMode="auto">
          <a:xfrm>
            <a:off x="261683" y="697260"/>
            <a:ext cx="8463457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73388" y="5377780"/>
            <a:ext cx="319722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196850" lvl="1" indent="-195263" algn="ctr" defTabSz="912813">
              <a:buSzPct val="100000"/>
            </a:pP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IDC</a:t>
            </a: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2013</a:t>
            </a:r>
          </a:p>
        </p:txBody>
      </p:sp>
      <p:pic>
        <p:nvPicPr>
          <p:cNvPr id="2050" name="Picture 2" descr="http://liveside.net/wp-content/images/2011/06/Ap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44636"/>
            <a:ext cx="1024692" cy="12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-lan.ru/upload/medialibrary/fa6/fa6a0ee4593f18eeaa5f5d3d4debbcde.pn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097" y="1057300"/>
            <a:ext cx="3117032" cy="114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78373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mediaserver.dwpub.com/press-release/15635/AIIM_newstrap_2009-3c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84" y="4369668"/>
            <a:ext cx="1674907" cy="80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ndreev\Desktop\Марктениг\Photo\Banner%20iO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1"/>
          <a:stretch/>
        </p:blipFill>
        <p:spPr bwMode="auto">
          <a:xfrm>
            <a:off x="0" y="625252"/>
            <a:ext cx="2867699" cy="2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3473584" y="697260"/>
            <a:ext cx="5472608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619587"/>
              </a:buClr>
              <a:buSzPct val="110000"/>
              <a:buFont typeface="Arial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0AE7C"/>
              </a:buClr>
              <a:buFont typeface="Wingdings" pitchFamily="2" charset="2"/>
              <a:buChar char="§"/>
              <a:defRPr sz="2200" b="1" kern="1200">
                <a:solidFill>
                  <a:srgbClr val="49494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6ABE66"/>
              </a:buClr>
              <a:buSzPct val="60000"/>
              <a:buFont typeface="Wingdings" pitchFamily="2" charset="2"/>
              <a:buChar char="v"/>
              <a:defRPr sz="1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ABC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67% </a:t>
            </a:r>
            <a:r>
              <a:rPr lang="ru-RU" b="0" dirty="0" smtClean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считают использование мобильных технологий важным фактором для улучшения рабочих процессов </a:t>
            </a:r>
            <a:endParaRPr lang="ru-RU" b="0" dirty="0">
              <a:solidFill>
                <a:srgbClr val="003D7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107504" y="2785492"/>
            <a:ext cx="6912768" cy="246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ABCD"/>
              </a:buClr>
            </a:pPr>
            <a:r>
              <a:rPr lang="ru-RU" sz="2800" b="1" dirty="0">
                <a:solidFill>
                  <a:srgbClr val="00ABC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45%</a:t>
            </a:r>
            <a:r>
              <a:rPr lang="ru-RU" sz="2800" b="1" dirty="0">
                <a:solidFill>
                  <a:srgbClr val="FF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считают, что мобильные технологии помогут повысить производительность работы на треть и выше </a:t>
            </a:r>
          </a:p>
          <a:p>
            <a:pPr>
              <a:spcBef>
                <a:spcPts val="2400"/>
              </a:spcBef>
              <a:buClr>
                <a:srgbClr val="00ABCD"/>
              </a:buClr>
              <a:buSzPct val="128000"/>
            </a:pPr>
            <a:r>
              <a:rPr lang="ru-RU" sz="2000" dirty="0" smtClean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 этом </a:t>
            </a:r>
            <a:r>
              <a:rPr lang="ru-RU" sz="2800" b="1" dirty="0">
                <a:solidFill>
                  <a:srgbClr val="00ABC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76% </a:t>
            </a:r>
            <a:r>
              <a:rPr lang="ru-RU" sz="2000" dirty="0" smtClean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пока не предоставляют мобильный доступ к своим СЭД </a:t>
            </a:r>
            <a:endParaRPr lang="ru-RU" sz="1800" dirty="0">
              <a:solidFill>
                <a:srgbClr val="003D79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981397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Корпоративный рынок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0721" y="1129308"/>
            <a:ext cx="2771799" cy="2411880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rgbClr val="619587"/>
              </a:buClr>
              <a:buSzPct val="110000"/>
              <a:defRPr/>
            </a:pPr>
            <a:r>
              <a:rPr lang="ru-RU" sz="1800" dirty="0"/>
              <a:t>… для работы: </a:t>
            </a:r>
            <a:r>
              <a:rPr lang="ru-RU" sz="2000" b="1" dirty="0"/>
              <a:t>более 50% сотрудников </a:t>
            </a:r>
            <a:endParaRPr lang="en-US" sz="24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619587"/>
              </a:buClr>
              <a:buSzPct val="110000"/>
              <a:defRPr/>
            </a:pPr>
            <a:r>
              <a:rPr lang="ru-RU" sz="1800" dirty="0" smtClean="0"/>
              <a:t>в России </a:t>
            </a:r>
            <a:r>
              <a:rPr lang="ru-RU" sz="1800" dirty="0"/>
              <a:t>используют мобильные </a:t>
            </a:r>
            <a:r>
              <a:rPr lang="ru-RU" sz="1800" dirty="0" smtClean="0"/>
              <a:t>устройства</a:t>
            </a:r>
            <a:endParaRPr lang="ru-RU" sz="1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77" y="697260"/>
            <a:ext cx="6251646" cy="34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59832" y="5377780"/>
            <a:ext cx="2595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96850" marR="0" lvl="1" indent="-195263" defTabSz="91281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Cisco IBSG, 2012 </a:t>
            </a: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</a:t>
            </a: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en-US" sz="9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83567" y="4385057"/>
            <a:ext cx="41435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Официальные мобильные работники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98471" y="4801482"/>
            <a:ext cx="74168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Сотрудники, использующие мобильные устройства для работы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47864" y="1273324"/>
            <a:ext cx="648072" cy="2088232"/>
          </a:xfrm>
          <a:prstGeom prst="roundRect">
            <a:avLst/>
          </a:prstGeom>
          <a:noFill/>
          <a:ln w="38100">
            <a:solidFill>
              <a:srgbClr val="003D7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Picture 4"/>
          <p:cNvPicPr preferRelativeResize="0">
            <a:picLocks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0" t="41277" r="92607" b="42236"/>
          <a:stretch/>
        </p:blipFill>
        <p:spPr bwMode="auto">
          <a:xfrm rot="5400000">
            <a:off x="353510" y="4374334"/>
            <a:ext cx="18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 preferRelativeResize="0">
            <a:picLocks noChangeArrowheads="1"/>
          </p:cNvPicPr>
          <p:nvPr/>
        </p:nvPicPr>
        <p:blipFill rotWithShape="1"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2" t="43080" r="90188" b="42571"/>
          <a:stretch/>
        </p:blipFill>
        <p:spPr bwMode="auto">
          <a:xfrm rot="5400000">
            <a:off x="358870" y="4790759"/>
            <a:ext cx="18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1761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uiExpan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Риски и потери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777381"/>
            <a:ext cx="3096344" cy="3383886"/>
          </a:xfrm>
        </p:spPr>
        <p:txBody>
          <a:bodyPr>
            <a:normAutofit/>
          </a:bodyPr>
          <a:lstStyle/>
          <a:p>
            <a:r>
              <a:rPr lang="en-US" sz="2200" b="1" dirty="0" smtClean="0">
                <a:latin typeface="Segoe UI Light" panose="020B0502040204020203" pitchFamily="34" charset="0"/>
              </a:rPr>
              <a:t>- 0</a:t>
            </a:r>
            <a:r>
              <a:rPr lang="ru-RU" sz="2200" b="1" dirty="0" smtClean="0">
                <a:latin typeface="Segoe UI Light" panose="020B0502040204020203" pitchFamily="34" charset="0"/>
              </a:rPr>
              <a:t>,42 млн. </a:t>
            </a:r>
            <a:r>
              <a:rPr lang="en-US" sz="2200" b="1" dirty="0" smtClean="0">
                <a:latin typeface="Segoe UI Light" panose="020B0502040204020203" pitchFamily="34" charset="0"/>
              </a:rPr>
              <a:t>$ </a:t>
            </a:r>
            <a:r>
              <a:rPr lang="ru-RU" sz="2200" b="1" dirty="0" smtClean="0">
                <a:latin typeface="Segoe UI Light" panose="020B0502040204020203" pitchFamily="34" charset="0"/>
              </a:rPr>
              <a:t>в год </a:t>
            </a:r>
            <a:r>
              <a:rPr lang="ru-RU" sz="2200" dirty="0" smtClean="0">
                <a:latin typeface="Segoe UI Light" panose="020B0502040204020203" pitchFamily="34" charset="0"/>
              </a:rPr>
              <a:t>составляет средний </a:t>
            </a:r>
            <a:r>
              <a:rPr lang="ru-RU" sz="2200" dirty="0">
                <a:latin typeface="Segoe UI Light" panose="020B0502040204020203" pitchFamily="34" charset="0"/>
              </a:rPr>
              <a:t>ущерб от потери устройства, содержащего корпоративную </a:t>
            </a:r>
            <a:r>
              <a:rPr lang="ru-RU" sz="2200" dirty="0" smtClean="0">
                <a:latin typeface="Segoe UI Light" panose="020B0502040204020203" pitchFamily="34" charset="0"/>
              </a:rPr>
              <a:t>информацию (США)</a:t>
            </a:r>
            <a:endParaRPr lang="ru-RU" sz="2200" dirty="0">
              <a:latin typeface="Segoe UI Light" panose="020B0502040204020203" pitchFamily="34" charset="0"/>
            </a:endParaRPr>
          </a:p>
        </p:txBody>
      </p:sp>
      <p:pic>
        <p:nvPicPr>
          <p:cNvPr id="1028" name="Picture 4" descr="http://m.b5z.net/i/u/6127991/i/norton_logo_b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57300"/>
            <a:ext cx="2337992" cy="61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droid — самая опасная мобильная ОС, а Blackberry — самая безопасна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9267"/>
            <a:ext cx="5511511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55113" y="5391948"/>
            <a:ext cx="25176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6850" lvl="1" indent="-195263" algn="ctr" defTabSz="912813">
              <a:buSzPct val="100000"/>
            </a:pP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Trend </a:t>
            </a:r>
            <a:r>
              <a:rPr lang="en-US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Micro</a:t>
            </a: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2012</a:t>
            </a:r>
            <a:endParaRPr lang="en-US" sz="140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66592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угроз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Защиты </a:t>
            </a:r>
            <a:r>
              <a:rPr lang="ru-RU" sz="2000" b="1" dirty="0">
                <a:latin typeface="Segoe UI Light" panose="020B0502040204020203" pitchFamily="34" charset="0"/>
              </a:rPr>
              <a:t>данных во время сеанса сетевого взаимодействия с сервером или облаком;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Защиты </a:t>
            </a:r>
            <a:r>
              <a:rPr lang="ru-RU" sz="2000" b="1" dirty="0">
                <a:latin typeface="Segoe UI Light" panose="020B0502040204020203" pitchFamily="34" charset="0"/>
              </a:rPr>
              <a:t>данных, которые кэшируются или хранятся в памяти мобильного устройства;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Защиты </a:t>
            </a:r>
            <a:r>
              <a:rPr lang="ru-RU" sz="2000" b="1" dirty="0">
                <a:latin typeface="Segoe UI Light" panose="020B0502040204020203" pitchFamily="34" charset="0"/>
              </a:rPr>
              <a:t>ключей шифрования;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Блокировки </a:t>
            </a:r>
            <a:r>
              <a:rPr lang="ru-RU" sz="2000" b="1" dirty="0">
                <a:latin typeface="Segoe UI Light" panose="020B0502040204020203" pitchFamily="34" charset="0"/>
              </a:rPr>
              <a:t>неочевидных каналов утечки информации;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Контроля </a:t>
            </a:r>
            <a:r>
              <a:rPr lang="ru-RU" sz="2000" b="1" dirty="0">
                <a:latin typeface="Segoe UI Light" panose="020B0502040204020203" pitchFamily="34" charset="0"/>
              </a:rPr>
              <a:t>целостности среды исполнения;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Интеграции </a:t>
            </a:r>
            <a:r>
              <a:rPr lang="ru-RU" sz="2000" b="1" dirty="0">
                <a:latin typeface="Segoe UI Light" panose="020B0502040204020203" pitchFamily="34" charset="0"/>
              </a:rPr>
              <a:t>с корпоративными системами и </a:t>
            </a:r>
            <a:r>
              <a:rPr lang="ru-RU" sz="2000" b="1" dirty="0" smtClean="0">
                <a:latin typeface="Segoe UI Light" panose="020B0502040204020203" pitchFamily="34" charset="0"/>
              </a:rPr>
              <a:t>службами</a:t>
            </a:r>
            <a:r>
              <a:rPr lang="en-US" sz="2000" b="1" dirty="0" smtClean="0">
                <a:latin typeface="Segoe UI Light" panose="020B0502040204020203" pitchFamily="34" charset="0"/>
              </a:rPr>
              <a:t>;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ru-RU" sz="2000" b="1" dirty="0" smtClean="0">
                <a:latin typeface="Segoe UI Light" panose="020B0502040204020203" pitchFamily="34" charset="0"/>
              </a:rPr>
              <a:t>Защиты </a:t>
            </a:r>
            <a:r>
              <a:rPr lang="ru-RU" sz="2000" b="1" dirty="0">
                <a:latin typeface="Segoe UI Light" panose="020B0502040204020203" pitchFamily="34" charset="0"/>
              </a:rPr>
              <a:t>от вирусов и вредоносных </a:t>
            </a:r>
            <a:r>
              <a:rPr lang="ru-RU" sz="2000" b="1" dirty="0" smtClean="0">
                <a:latin typeface="Segoe UI Light" panose="020B0502040204020203" pitchFamily="34" charset="0"/>
              </a:rPr>
              <a:t>программ</a:t>
            </a:r>
            <a:r>
              <a:rPr lang="en-US" sz="2000" b="1" dirty="0" smtClean="0">
                <a:latin typeface="Segoe UI Light" panose="020B0502040204020203" pitchFamily="34" charset="0"/>
              </a:rPr>
              <a:t>.</a:t>
            </a:r>
            <a:endParaRPr lang="ru-RU" b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14499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BYOD: </a:t>
            </a:r>
            <a:r>
              <a:rPr lang="ru-RU" sz="3200" dirty="0"/>
              <a:t>Личный девайс… и он же </a:t>
            </a:r>
            <a:r>
              <a:rPr lang="ru-RU" sz="3200" dirty="0" smtClean="0"/>
              <a:t>рабочий</a:t>
            </a:r>
            <a:endParaRPr lang="ru-RU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70" y="737964"/>
            <a:ext cx="5734050" cy="4495800"/>
          </a:xfrm>
          <a:prstGeom prst="rect">
            <a:avLst/>
          </a:prstGeom>
          <a:ln>
            <a:noFill/>
          </a:ln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851920" y="5358035"/>
            <a:ext cx="1474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6850" lvl="1" indent="-195263" algn="ctr" defTabSz="912813">
              <a:buSzPct val="100000"/>
            </a:pPr>
            <a:r>
              <a:rPr lang="ru-RU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Источник</a:t>
            </a:r>
            <a:r>
              <a:rPr lang="en-US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ru-RU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МТС</a:t>
            </a:r>
            <a:endParaRPr lang="en-US" sz="140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86427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T_YTZ.Pak.f9T0yADM_u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T_YTZ.Pak.f9T0yADM_u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T_YTZ.Pak.f9T0yADM_u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</TotalTime>
  <Words>501</Words>
  <Application>Microsoft Office PowerPoint</Application>
  <PresentationFormat>Экран (16:10)</PresentationFormat>
  <Paragraphs>113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Новые технологии и тенденции  использования мобильных ECM-решений  в корпоративном сегменте</vt:lpstr>
      <vt:lpstr>ПЛАН ДОКЛАДА</vt:lpstr>
      <vt:lpstr>Рынок планшетов</vt:lpstr>
      <vt:lpstr>Прогноз рынка планшетов под управлением различных OS</vt:lpstr>
      <vt:lpstr>Презентация PowerPoint</vt:lpstr>
      <vt:lpstr>Корпоративный рынок</vt:lpstr>
      <vt:lpstr>Риски и потери</vt:lpstr>
      <vt:lpstr>Виды угроз</vt:lpstr>
      <vt:lpstr>BYOD: Личный девайс… и он же рабочий</vt:lpstr>
      <vt:lpstr>BYOD  vs не BYOD</vt:lpstr>
      <vt:lpstr>Сложности использования BYOD</vt:lpstr>
      <vt:lpstr> Мобилизацию не остановить, но можно управлять …</vt:lpstr>
      <vt:lpstr>Защита информации</vt:lpstr>
      <vt:lpstr>АРМ Руководителя (Windows 8)</vt:lpstr>
      <vt:lpstr>iEOS (iOS)</vt:lpstr>
      <vt:lpstr>Изменяя реальность</vt:lpstr>
      <vt:lpstr>Изменяя реальность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Голикова Ольга Станиславовна</dc:creator>
  <cp:lastModifiedBy>Матвеев Дмитрий Андреевич</cp:lastModifiedBy>
  <cp:revision>274</cp:revision>
  <dcterms:created xsi:type="dcterms:W3CDTF">2013-08-14T09:37:29Z</dcterms:created>
  <dcterms:modified xsi:type="dcterms:W3CDTF">2013-09-09T13:31:40Z</dcterms:modified>
</cp:coreProperties>
</file>