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86" r:id="rId2"/>
    <p:sldId id="442" r:id="rId3"/>
    <p:sldId id="443" r:id="rId4"/>
    <p:sldId id="444" r:id="rId5"/>
    <p:sldId id="464" r:id="rId6"/>
    <p:sldId id="448" r:id="rId7"/>
    <p:sldId id="449" r:id="rId8"/>
    <p:sldId id="463" r:id="rId9"/>
    <p:sldId id="450" r:id="rId10"/>
    <p:sldId id="462" r:id="rId11"/>
    <p:sldId id="451" r:id="rId12"/>
    <p:sldId id="452" r:id="rId13"/>
    <p:sldId id="441" r:id="rId14"/>
    <p:sldId id="458" r:id="rId15"/>
    <p:sldId id="465" r:id="rId16"/>
    <p:sldId id="459" r:id="rId17"/>
    <p:sldId id="431" r:id="rId18"/>
    <p:sldId id="432" r:id="rId19"/>
    <p:sldId id="429" r:id="rId20"/>
    <p:sldId id="430" r:id="rId21"/>
    <p:sldId id="434" r:id="rId22"/>
    <p:sldId id="457" r:id="rId23"/>
    <p:sldId id="460" r:id="rId24"/>
    <p:sldId id="26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408C"/>
    <a:srgbClr val="F6F6F6"/>
    <a:srgbClr val="45545F"/>
    <a:srgbClr val="C1D0E0"/>
    <a:srgbClr val="BCCCD9"/>
    <a:srgbClr val="B1BFCB"/>
    <a:srgbClr val="9CA8B1"/>
    <a:srgbClr val="004AA1"/>
    <a:srgbClr val="0055B8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1" autoAdjust="0"/>
    <p:restoredTop sz="60529" autoAdjust="0"/>
  </p:normalViewPr>
  <p:slideViewPr>
    <p:cSldViewPr>
      <p:cViewPr varScale="1">
        <p:scale>
          <a:sx n="52" d="100"/>
          <a:sy n="52" d="100"/>
        </p:scale>
        <p:origin x="-2640" y="-91"/>
      </p:cViewPr>
      <p:guideLst>
        <p:guide orient="horz" pos="2160"/>
        <p:guide pos="55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D4AE-EAE9-414C-9E92-0AF9354573DF}" type="datetimeFigureOut">
              <a:rPr lang="en-US" smtClean="0"/>
              <a:pPr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BA7A-B524-4235-B6CB-2D308B969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39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Pentaho</a:t>
            </a:r>
            <a:r>
              <a:rPr lang="en-US" baseline="0" dirty="0" smtClean="0"/>
              <a:t> also acts as a powerful technology abstraction layer.  In the rapidly changing marketplace of big data Pentaho acts as a stable constant factor that can interface to a wide range of Big Data technologies.  Insulating the solution from change and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76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head to head example at a major wall street bank Pentaho visual map reduce solved</a:t>
            </a:r>
            <a:r>
              <a:rPr lang="en-US" baseline="0" dirty="0" smtClean="0"/>
              <a:t> a problem 15x faster with half the development resources of a major systems integrator.  The end result was 17x faster and more accurate.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31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another</a:t>
            </a:r>
            <a:r>
              <a:rPr lang="en-US" baseline="0" dirty="0" smtClean="0"/>
              <a:t> case while it took longer to develop the </a:t>
            </a:r>
            <a:r>
              <a:rPr lang="en-US" baseline="0" dirty="0" err="1" smtClean="0"/>
              <a:t>pentaho</a:t>
            </a:r>
            <a:r>
              <a:rPr lang="en-US" baseline="0" dirty="0" smtClean="0"/>
              <a:t> solution (30 minutes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6 hours) the execution time was 17 minutes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75 hours,  a time to result of 7 hours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75+ hours.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13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Soundcloud</a:t>
            </a:r>
            <a:r>
              <a:rPr lang="en-US" dirty="0" smtClean="0"/>
              <a:t> are a major user of Pentaho technology, utilizing Pentaho to analyze and understand user behavior to ensure they have a competitive advantage of better understanding what their customer wants.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76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7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>
                <a:solidFill>
                  <a:srgbClr val="000000"/>
                </a:solidFill>
              </a:rPr>
              <a:t>Pentaho focuses</a:t>
            </a:r>
            <a:r>
              <a:rPr lang="en-US" sz="900" baseline="0" dirty="0" smtClean="0">
                <a:solidFill>
                  <a:srgbClr val="000000"/>
                </a:solidFill>
              </a:rPr>
              <a:t> on integration and transformation through to access and visualization.  </a:t>
            </a:r>
            <a:endParaRPr lang="en-US" sz="900" dirty="0" smtClean="0">
              <a:solidFill>
                <a:srgbClr val="000000"/>
              </a:solidFill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908E2-D019-874D-B8FE-15FDCCB2F9B7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Pentaho enables</a:t>
            </a:r>
            <a:r>
              <a:rPr lang="en-US" baseline="0" dirty="0" smtClean="0"/>
              <a:t> businesses to increase their competitive advantage through increased revenue and reduced costs.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38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Traditionally big data solutions</a:t>
            </a:r>
            <a:r>
              <a:rPr lang="en-US" baseline="0" dirty="0" smtClean="0"/>
              <a:t> have required specialist high costs skills, lengthy implementation projects, costly and inflexible ongoing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7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Pentaho bypasses the complex coding by enabling visual development for big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3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Pentaho Visual Map reduce eliminates the need for java programming.  This sequence of steps is created in </a:t>
            </a:r>
            <a:r>
              <a:rPr lang="en-GB" dirty="0" err="1" smtClean="0"/>
              <a:t>Pentaho’s</a:t>
            </a:r>
            <a:r>
              <a:rPr lang="en-GB" dirty="0" smtClean="0"/>
              <a:t> drag and drop ETL design environment and run as a native map reduce application distributed across the </a:t>
            </a:r>
            <a:r>
              <a:rPr lang="en-GB" dirty="0" err="1" smtClean="0"/>
              <a:t>Hadoop</a:t>
            </a:r>
            <a:r>
              <a:rPr lang="en-GB" dirty="0" smtClean="0"/>
              <a:t> cluster.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9B898-417E-D14D-90C8-A6B43C139A9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pentaho</a:t>
            </a:r>
            <a:r>
              <a:rPr lang="en-US" dirty="0" smtClean="0"/>
              <a:t> visual</a:t>
            </a:r>
            <a:r>
              <a:rPr lang="en-US" baseline="0" dirty="0" smtClean="0"/>
              <a:t> map reduce job executes natively within the </a:t>
            </a:r>
            <a:r>
              <a:rPr lang="en-US" baseline="0" dirty="0" err="1" smtClean="0"/>
              <a:t>Hadoop</a:t>
            </a:r>
            <a:r>
              <a:rPr lang="en-US" baseline="0" dirty="0" smtClean="0"/>
              <a:t> cluster, </a:t>
            </a:r>
            <a:r>
              <a:rPr lang="en-US" baseline="0" dirty="0" err="1" smtClean="0"/>
              <a:t>leveragingthe</a:t>
            </a:r>
            <a:r>
              <a:rPr lang="en-US" baseline="0" dirty="0" smtClean="0"/>
              <a:t> power and investment within the cluster.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BA7A-B524-4235-B6CB-2D308B9699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7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05000"/>
            <a:ext cx="6400800" cy="838200"/>
          </a:xfrm>
        </p:spPr>
        <p:txBody>
          <a:bodyPr anchor="t">
            <a:noAutofit/>
          </a:bodyPr>
          <a:lstStyle>
            <a:lvl1pPr algn="l">
              <a:defRPr sz="4700" baseline="0">
                <a:solidFill>
                  <a:srgbClr val="4555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First part of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800" y="2362200"/>
            <a:ext cx="6248400" cy="1752600"/>
          </a:xfrm>
        </p:spPr>
        <p:txBody>
          <a:bodyPr>
            <a:noAutofit/>
          </a:bodyPr>
          <a:lstStyle>
            <a:lvl1pPr marL="0" indent="0" algn="l">
              <a:buNone/>
              <a:defRPr sz="10100" b="0" baseline="0">
                <a:solidFill>
                  <a:srgbClr val="0055B8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 part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699842"/>
            <a:ext cx="2514600" cy="6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8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M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42"/>
            <a:ext cx="8229600" cy="6999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pentahologoPPT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79" y="6578509"/>
            <a:ext cx="1009848" cy="265322"/>
          </a:xfrm>
          <a:prstGeom prst="rect">
            <a:avLst/>
          </a:prstGeom>
        </p:spPr>
      </p:pic>
      <p:sp>
        <p:nvSpPr>
          <p:cNvPr id="12" name="Footer Placeholder 7"/>
          <p:cNvSpPr>
            <a:spLocks noGrp="1"/>
          </p:cNvSpPr>
          <p:nvPr userDrawn="1">
            <p:ph type="ftr" sz="quarter" idx="11"/>
          </p:nvPr>
        </p:nvSpPr>
        <p:spPr>
          <a:xfrm>
            <a:off x="-16778" y="6602731"/>
            <a:ext cx="9144000" cy="255269"/>
          </a:xfrm>
          <a:prstGeom prst="rect">
            <a:avLst/>
          </a:prstGeom>
        </p:spPr>
        <p:txBody>
          <a:bodyPr/>
          <a:lstStyle>
            <a:lvl1pPr algn="ctr"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2013, Pentaho. All Rights Reserved. pentaho.com. Worldwide +1 (866) 660-7555</a:t>
            </a:r>
          </a:p>
        </p:txBody>
      </p:sp>
      <p:sp>
        <p:nvSpPr>
          <p:cNvPr id="13" name="Slide Number Placeholder 10"/>
          <p:cNvSpPr>
            <a:spLocks noGrp="1"/>
          </p:cNvSpPr>
          <p:nvPr userDrawn="1">
            <p:ph type="sldNum" sz="quarter" idx="4294967295"/>
          </p:nvPr>
        </p:nvSpPr>
        <p:spPr>
          <a:xfrm>
            <a:off x="8565160" y="6602136"/>
            <a:ext cx="562429" cy="25586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232C81B7-B1FA-0442-BB5E-8E640A84CD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85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6858000"/>
            <a:chOff x="-1304513" y="-262467"/>
            <a:chExt cx="9144000" cy="6858000"/>
          </a:xfrm>
        </p:grpSpPr>
        <p:pic>
          <p:nvPicPr>
            <p:cNvPr id="10" name="Picture 9" descr="comp7.psd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4513" y="-262467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 userDrawn="1"/>
          </p:nvSpPr>
          <p:spPr>
            <a:xfrm>
              <a:off x="1303867" y="6189135"/>
              <a:ext cx="3877733" cy="287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42"/>
            <a:ext cx="8229600" cy="699962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02731"/>
            <a:ext cx="9144000" cy="25526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2012, Pentaho. All Rights Reserved. </a:t>
            </a:r>
            <a:r>
              <a:rPr lang="en-US" dirty="0" err="1" smtClean="0"/>
              <a:t>pentaho.com</a:t>
            </a:r>
            <a:r>
              <a:rPr lang="en-US" dirty="0" smtClean="0"/>
              <a:t>. Worldwide +1 (866) 660-7555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 userDrawn="1">
            <p:ph idx="1"/>
          </p:nvPr>
        </p:nvSpPr>
        <p:spPr>
          <a:xfrm>
            <a:off x="313913" y="1261440"/>
            <a:ext cx="8516175" cy="5180923"/>
          </a:xfrm>
        </p:spPr>
        <p:txBody>
          <a:bodyPr>
            <a:normAutofit/>
          </a:bodyPr>
          <a:lstStyle>
            <a:lvl1pPr>
              <a:buClr>
                <a:srgbClr val="BECC46"/>
              </a:buClr>
              <a:defRPr sz="2400">
                <a:solidFill>
                  <a:srgbClr val="36687F"/>
                </a:solidFill>
              </a:defRPr>
            </a:lvl1pPr>
            <a:lvl2pPr>
              <a:buClr>
                <a:srgbClr val="BECC46"/>
              </a:buClr>
              <a:defRPr sz="2000">
                <a:solidFill>
                  <a:srgbClr val="36687F"/>
                </a:solidFill>
              </a:defRPr>
            </a:lvl2pPr>
            <a:lvl3pPr>
              <a:buClr>
                <a:srgbClr val="BECC46"/>
              </a:buClr>
              <a:defRPr sz="2000">
                <a:solidFill>
                  <a:srgbClr val="36687F"/>
                </a:solidFill>
              </a:defRPr>
            </a:lvl3pPr>
          </a:lstStyle>
          <a:p>
            <a:pPr>
              <a:buClr>
                <a:srgbClr val="BECC46"/>
              </a:buClr>
            </a:pPr>
            <a:r>
              <a:rPr lang="en-US" dirty="0" smtClean="0"/>
              <a:t>Bullets are in Arial, blue, 20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>
              <a:buClr>
                <a:srgbClr val="BECC46"/>
              </a:buClr>
            </a:pPr>
            <a:r>
              <a:rPr lang="en-US" dirty="0" smtClean="0"/>
              <a:t>Sub-bullets in Arial, blue,18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2">
              <a:buClr>
                <a:srgbClr val="BECC46"/>
              </a:buClr>
            </a:pPr>
            <a:r>
              <a:rPr lang="en-US" sz="1800" dirty="0" smtClean="0"/>
              <a:t>Third level bullet if needed, 18 </a:t>
            </a:r>
            <a:r>
              <a:rPr lang="en-US" sz="1800" dirty="0" err="1" smtClean="0"/>
              <a:t>pt</a:t>
            </a:r>
            <a:endParaRPr lang="en-US" sz="1800" dirty="0"/>
          </a:p>
          <a:p>
            <a:pPr>
              <a:buClr>
                <a:srgbClr val="BECC46"/>
              </a:buClr>
            </a:pPr>
            <a:r>
              <a:rPr lang="en-US" dirty="0" smtClean="0"/>
              <a:t>Color of font is dark blue in recent color palette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4028" y="6492875"/>
            <a:ext cx="359972" cy="365125"/>
          </a:xfrm>
          <a:prstGeom prst="rect">
            <a:avLst/>
          </a:prstGeom>
        </p:spPr>
        <p:txBody>
          <a:bodyPr/>
          <a:lstStyle>
            <a:lvl1pPr algn="ctr">
              <a:defRPr sz="1100" b="0">
                <a:solidFill>
                  <a:srgbClr val="36687F"/>
                </a:solidFill>
              </a:defRPr>
            </a:lvl1pPr>
          </a:lstStyle>
          <a:p>
            <a:fld id="{232C81B7-B1FA-0442-BB5E-8E640A84CD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5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omp7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42"/>
            <a:ext cx="8229600" cy="31509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472243"/>
            <a:ext cx="8229600" cy="30162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774113" y="6442075"/>
            <a:ext cx="360362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A8C33371-89C4-7F4B-B764-0A9C1F9C0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19363" y="6602413"/>
            <a:ext cx="4105275" cy="255587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BFBFBF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2012, Pentaho. All Rights Reserved. pentaho.com. Worldwide +1 (866) 660-7555</a:t>
            </a:r>
          </a:p>
        </p:txBody>
      </p:sp>
      <p:pic>
        <p:nvPicPr>
          <p:cNvPr id="9" name="Picture 8" descr="pentahologoPPT.jpg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640" y="6389658"/>
            <a:ext cx="1473200" cy="38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9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0055B8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 i="0">
                <a:solidFill>
                  <a:srgbClr val="000000"/>
                </a:solidFill>
                <a:latin typeface="Open Sans"/>
                <a:ea typeface="Open Sans Light" pitchFamily="34" charset="0"/>
                <a:cs typeface="Open Sans"/>
              </a:defRPr>
            </a:lvl1pPr>
            <a:lvl2pPr marL="742950" indent="-28575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3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3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6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48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7.ps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42"/>
            <a:ext cx="8229600" cy="31509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0057" y="6602731"/>
            <a:ext cx="4103886" cy="25526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2012, Pentaho. All Rights Reserved. </a:t>
            </a:r>
            <a:r>
              <a:rPr lang="en-US" dirty="0" err="1" smtClean="0"/>
              <a:t>pentaho.com</a:t>
            </a:r>
            <a:r>
              <a:rPr lang="en-US" dirty="0" smtClean="0"/>
              <a:t>. Worldwide +1 (866) 660-7555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2243"/>
            <a:ext cx="8229600" cy="30162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686800" y="6492875"/>
            <a:ext cx="440789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232C81B7-B1FA-0442-BB5E-8E640A84CD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7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242"/>
            <a:ext cx="8229600" cy="315091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4199" y="6442363"/>
            <a:ext cx="359972" cy="365125"/>
          </a:xfrm>
          <a:prstGeom prst="rect">
            <a:avLst/>
          </a:prstGeom>
        </p:spPr>
        <p:txBody>
          <a:bodyPr/>
          <a:lstStyle>
            <a:lvl1pPr algn="ctr">
              <a:defRPr sz="1200" b="0">
                <a:solidFill>
                  <a:schemeClr val="accent2"/>
                </a:solidFill>
              </a:defRPr>
            </a:lvl1pPr>
          </a:lstStyle>
          <a:p>
            <a:fld id="{232C81B7-B1FA-0442-BB5E-8E640A84CD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20057" y="6602731"/>
            <a:ext cx="4103886" cy="255269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© 2012, Pentaho. All Rights Reserved. </a:t>
            </a:r>
            <a:r>
              <a:rPr lang="en-US" dirty="0" err="1" smtClean="0"/>
              <a:t>pentaho.com</a:t>
            </a:r>
            <a:r>
              <a:rPr lang="en-US" dirty="0" smtClean="0"/>
              <a:t>. Worldwide +1 (866) 660-7555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2243"/>
            <a:ext cx="8229600" cy="30162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Subheader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55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0904"/>
            <a:ext cx="9144000" cy="387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4800" y="6583558"/>
            <a:ext cx="39624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D868C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2013, Pentaho. All Rights Reserved. </a:t>
            </a:r>
            <a:r>
              <a:rPr lang="en-US" dirty="0" err="1" smtClean="0"/>
              <a:t>pentaho.com</a:t>
            </a:r>
            <a:r>
              <a:rPr lang="en-US" dirty="0" smtClean="0"/>
              <a:t>. Worldwide +1 (866) 660-7555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0" y="6576720"/>
            <a:ext cx="304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4555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65A2C-D848-4B00-8AFE-B47101921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4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rgbClr val="0055B8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900" b="1" i="0" kern="1200" cap="all">
          <a:solidFill>
            <a:schemeClr val="tx1"/>
          </a:solidFill>
          <a:latin typeface="Open Sans"/>
          <a:ea typeface="Open Sans Light" pitchFamily="34" charset="0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jpeg"/><Relationship Id="rId4" Type="http://schemas.openxmlformats.org/officeDocument/2006/relationships/image" Target="../media/image72.png"/><Relationship Id="rId9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1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ognizant.com/cio100-jun3-2013" TargetMode="External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hyperlink" Target="http://images.google.com/url?sa=i&amp;rct=j&amp;q=cognizant+logo&amp;source=images&amp;cd=&amp;cad=rja&amp;docid=JQEq9eUcDC_nxM&amp;tbnid=XnUwWCtf4t2mrM:&amp;ved=0CAUQjRw&amp;url=http://www.railnews.co.in/?p=5898&amp;ei=mMvoUdXSMeea0AX-04CAAg&amp;bvm=bv.49478099,d.ZG4&amp;psig=AFQjCNGOgLQ6cLEXR66-kE5COm_i3JYJ7w&amp;ust=1374297362589083" TargetMode="External"/><Relationship Id="rId4" Type="http://schemas.openxmlformats.org/officeDocument/2006/relationships/image" Target="../media/image110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924800" cy="2743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400" cap="none" dirty="0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Pentaho </a:t>
            </a:r>
            <a:r>
              <a:rPr lang="en-US" sz="4400" cap="none" dirty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Analytics for Big Data </a:t>
            </a:r>
            <a:endParaRPr lang="en-US" sz="4400" cap="none" dirty="0">
              <a:solidFill>
                <a:srgbClr val="4555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16"/>
          <p:cNvSpPr txBox="1">
            <a:spLocks/>
          </p:cNvSpPr>
          <p:nvPr/>
        </p:nvSpPr>
        <p:spPr>
          <a:xfrm>
            <a:off x="6172200" y="5303167"/>
            <a:ext cx="1828800" cy="33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b="1" i="0" kern="1200" cap="all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55B8"/>
              </a:buClr>
              <a:buSzPct val="75000"/>
              <a:buFont typeface="Lucida Grande"/>
              <a:buChar char="❯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55B8"/>
              </a:buClr>
              <a:buSzPct val="75000"/>
              <a:buFont typeface="Lucida Grande"/>
              <a:buChar char="❯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55B8"/>
              </a:buClr>
              <a:buSzPct val="75000"/>
              <a:buFont typeface="Lucida Grande"/>
              <a:buChar char="❯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55B8"/>
              </a:buClr>
              <a:buSzPct val="75000"/>
              <a:buFont typeface="Lucida Grande"/>
              <a:buChar char="❯"/>
              <a:defRPr sz="2000" kern="1200">
                <a:solidFill>
                  <a:schemeClr val="tx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September, 2013</a:t>
            </a:r>
            <a:endParaRPr lang="en-US" dirty="0">
              <a:solidFill>
                <a:srgbClr val="4555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5562600"/>
            <a:ext cx="914400" cy="762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213082"/>
            <a:ext cx="8229600" cy="563562"/>
          </a:xfrm>
        </p:spPr>
        <p:txBody>
          <a:bodyPr>
            <a:noAutofit/>
          </a:bodyPr>
          <a:lstStyle/>
          <a:p>
            <a:r>
              <a:rPr lang="en-US" dirty="0" smtClean="0"/>
              <a:t>Adaptive Big Data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742890"/>
            <a:ext cx="844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5560"/>
                </a:solidFill>
                <a:latin typeface="Open Sans Semibold"/>
                <a:ea typeface="Open Sans Light" pitchFamily="34" charset="0"/>
                <a:cs typeface="Open Sans Semibold"/>
              </a:rPr>
              <a:t>Greater Flexibility and Insulation from Change and Risk</a:t>
            </a:r>
            <a:endParaRPr lang="en-US" sz="2000" dirty="0">
              <a:solidFill>
                <a:srgbClr val="455560"/>
              </a:solidFill>
              <a:latin typeface="Open Sans Semibold"/>
              <a:ea typeface="Open Sans Light" pitchFamily="34" charset="0"/>
              <a:cs typeface="Open Sans Semibold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3886200" y="1447800"/>
            <a:ext cx="5029200" cy="5209119"/>
            <a:chOff x="381000" y="1371600"/>
            <a:chExt cx="5029200" cy="5209119"/>
          </a:xfrm>
        </p:grpSpPr>
        <p:sp>
          <p:nvSpPr>
            <p:cNvPr id="6" name="Rectangle 5"/>
            <p:cNvSpPr/>
            <p:nvPr/>
          </p:nvSpPr>
          <p:spPr>
            <a:xfrm>
              <a:off x="381000" y="1371600"/>
              <a:ext cx="5029200" cy="52091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  <a:latin typeface="Open Sans Semibold"/>
                  <a:cs typeface="Open Sans Semibold"/>
                </a:rPr>
                <a:t>Transparent access to and integration of big data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Insulates from changing versions, vendors, data </a:t>
              </a:r>
              <a:r>
                <a:rPr lang="en-US" sz="16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stores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Give customers broad flexibility and choice, rapid time to value, reduced risk  </a:t>
              </a:r>
              <a:endParaRPr lang="en-US" sz="1600" dirty="0" smtClean="0">
                <a:solidFill>
                  <a:srgbClr val="45545F"/>
                </a:solidFill>
                <a:latin typeface="Open Sans"/>
                <a:cs typeface="Open Sans"/>
              </a:endParaRP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Provides native integration into big data ecosystem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Broadest, deepest Big Data Support:</a:t>
              </a:r>
            </a:p>
            <a:p>
              <a:pPr marL="863600" lvl="1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Hadoop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: </a:t>
              </a: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Cloudera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, </a:t>
              </a: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Hortonworks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, </a:t>
              </a: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MapR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, Intel</a:t>
              </a:r>
            </a:p>
            <a:p>
              <a:pPr marL="863600" lvl="1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NoSQL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: </a:t>
              </a: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MongoDB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, </a:t>
              </a:r>
              <a:r>
                <a:rPr lang="en-US" sz="16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Cassandra</a:t>
              </a:r>
            </a:p>
            <a:p>
              <a:pPr marL="863600" lvl="1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 </a:t>
              </a:r>
              <a:r>
                <a:rPr lang="en-US" sz="1600" dirty="0">
                  <a:solidFill>
                    <a:srgbClr val="45545F"/>
                  </a:solidFill>
                  <a:latin typeface="Open Sans"/>
                  <a:cs typeface="Open Sans"/>
                </a:rPr>
                <a:t>Specialized: </a:t>
              </a:r>
              <a:r>
                <a:rPr lang="en-US" sz="1600" dirty="0" err="1">
                  <a:solidFill>
                    <a:srgbClr val="45545F"/>
                  </a:solidFill>
                  <a:latin typeface="Open Sans"/>
                  <a:cs typeface="Open Sans"/>
                </a:rPr>
                <a:t>Splunk</a:t>
              </a:r>
              <a:endParaRPr lang="en-US" sz="1600" dirty="0">
                <a:solidFill>
                  <a:srgbClr val="45545F"/>
                </a:solidFill>
                <a:latin typeface="Open Sans"/>
                <a:cs typeface="Open Sans"/>
              </a:endParaRPr>
            </a:p>
            <a:p>
              <a:pPr marL="1320800" lvl="2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endParaRPr lang="en-US" sz="1600" dirty="0" smtClean="0">
                <a:solidFill>
                  <a:srgbClr val="45545F"/>
                </a:solidFill>
                <a:latin typeface="Open Sans"/>
                <a:cs typeface="Open Sans"/>
              </a:endParaRPr>
            </a:p>
            <a:p>
              <a:pPr marL="863600" lvl="1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endParaRPr lang="en-US" sz="1600" dirty="0" smtClean="0">
                <a:solidFill>
                  <a:srgbClr val="45545F"/>
                </a:solidFill>
                <a:latin typeface="Open Sans"/>
                <a:cs typeface="Open Sans"/>
              </a:endParaRPr>
            </a:p>
            <a:p>
              <a:pPr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</a:pPr>
              <a:endParaRPr lang="en-US" sz="1600" dirty="0" smtClean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pic>
          <p:nvPicPr>
            <p:cNvPr id="2" name="Picture 1" descr="check bo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308" y="2057400"/>
              <a:ext cx="259492" cy="228600"/>
            </a:xfrm>
            <a:prstGeom prst="rect">
              <a:avLst/>
            </a:prstGeom>
          </p:spPr>
        </p:pic>
        <p:pic>
          <p:nvPicPr>
            <p:cNvPr id="8" name="Picture 7" descr="check bo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2667000"/>
              <a:ext cx="259492" cy="228600"/>
            </a:xfrm>
            <a:prstGeom prst="rect">
              <a:avLst/>
            </a:prstGeom>
          </p:spPr>
        </p:pic>
        <p:pic>
          <p:nvPicPr>
            <p:cNvPr id="30" name="Picture 29" descr="check bo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276600"/>
              <a:ext cx="259492" cy="228600"/>
            </a:xfrm>
            <a:prstGeom prst="rect">
              <a:avLst/>
            </a:prstGeom>
          </p:spPr>
        </p:pic>
      </p:grpSp>
      <p:pic>
        <p:nvPicPr>
          <p:cNvPr id="15" name="Picture 14" descr="check box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3962400"/>
            <a:ext cx="259492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943600"/>
            <a:ext cx="7855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Access Once, Process, Combine, Consume Anywhere</a:t>
            </a:r>
            <a:endParaRPr lang="en-US" sz="2800" i="1" dirty="0"/>
          </a:p>
        </p:txBody>
      </p:sp>
      <p:pic>
        <p:nvPicPr>
          <p:cNvPr id="31" name="Picture 30" descr="line-cha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505200" cy="22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0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/>
          <p:nvPr/>
        </p:nvGrpSpPr>
        <p:grpSpPr>
          <a:xfrm>
            <a:off x="5057785" y="3482507"/>
            <a:ext cx="2756570" cy="2990088"/>
            <a:chOff x="5471743" y="3384533"/>
            <a:chExt cx="2756570" cy="2990088"/>
          </a:xfrm>
        </p:grpSpPr>
        <p:sp>
          <p:nvSpPr>
            <p:cNvPr id="47" name="Rounded Rectangle 46"/>
            <p:cNvSpPr/>
            <p:nvPr/>
          </p:nvSpPr>
          <p:spPr>
            <a:xfrm>
              <a:off x="5471744" y="3384533"/>
              <a:ext cx="2670048" cy="299008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0" name="Round Same Side Corner Rectangle 59"/>
            <p:cNvSpPr/>
            <p:nvPr/>
          </p:nvSpPr>
          <p:spPr>
            <a:xfrm>
              <a:off x="5471744" y="3384533"/>
              <a:ext cx="2670048" cy="5453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71743" y="3955301"/>
              <a:ext cx="267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2"/>
                  </a:solidFill>
                  <a:ea typeface="ＭＳ Ｐゴシック" charset="0"/>
                </a:rPr>
                <a:t>1 ETL </a:t>
              </a:r>
              <a:r>
                <a:rPr lang="en-US" sz="1200" b="1" dirty="0" smtClean="0">
                  <a:solidFill>
                    <a:schemeClr val="accent2"/>
                  </a:solidFill>
                </a:rPr>
                <a:t>Pre-sales</a:t>
              </a:r>
              <a:r>
                <a:rPr lang="en-US" sz="1200" b="1" dirty="0" smtClean="0">
                  <a:solidFill>
                    <a:schemeClr val="accent2"/>
                  </a:solidFill>
                  <a:ea typeface="ＭＳ Ｐゴシック" charset="0"/>
                </a:rPr>
                <a:t>             </a:t>
              </a:r>
            </a:p>
          </p:txBody>
        </p:sp>
        <p:grpSp>
          <p:nvGrpSpPr>
            <p:cNvPr id="7" name="Group 16"/>
            <p:cNvGrpSpPr/>
            <p:nvPr/>
          </p:nvGrpSpPr>
          <p:grpSpPr>
            <a:xfrm>
              <a:off x="5535979" y="4535788"/>
              <a:ext cx="2605814" cy="739527"/>
              <a:chOff x="5700772" y="4505306"/>
              <a:chExt cx="2726205" cy="739527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5700772" y="4505306"/>
                <a:ext cx="20546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>
                    <a:solidFill>
                      <a:schemeClr val="accent2"/>
                    </a:solidFill>
                    <a:ea typeface="ＭＳ Ｐゴシック" charset="0"/>
                  </a:rPr>
                  <a:t>2 days</a:t>
                </a:r>
                <a:endParaRPr lang="en-US" sz="1600" b="1" dirty="0">
                  <a:solidFill>
                    <a:schemeClr val="accent2"/>
                  </a:solidFill>
                  <a:ea typeface="ＭＳ Ｐゴシック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175399" y="4587746"/>
                <a:ext cx="11208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accent2"/>
                    </a:solidFill>
                    <a:ea typeface="ＭＳ Ｐゴシック" charset="0"/>
                  </a:rPr>
                  <a:t>(15x faster)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488549" y="4813946"/>
                <a:ext cx="19384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r>
                  <a:rPr lang="en-US" sz="1050" dirty="0" smtClean="0">
                    <a:solidFill>
                      <a:schemeClr val="accent2"/>
                    </a:solidFill>
                  </a:rPr>
                  <a:t> Job 1: 20 secs 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sz="1050" dirty="0" smtClean="0">
                    <a:solidFill>
                      <a:schemeClr val="accent2"/>
                    </a:solidFill>
                  </a:rPr>
                  <a:t> Job 2: 27 secs</a:t>
                </a:r>
                <a:endParaRPr lang="en-US" sz="1050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867872" y="3504717"/>
              <a:ext cx="13519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MapReduce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71743" y="5860514"/>
              <a:ext cx="26700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2"/>
                  </a:solidFill>
                </a:rPr>
                <a:t>Accurate Results </a:t>
              </a:r>
              <a:endParaRPr lang="en-US" sz="1200" b="1" dirty="0">
                <a:solidFill>
                  <a:schemeClr val="accent2"/>
                </a:solidFill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5746250" y="5386625"/>
              <a:ext cx="2482063" cy="338554"/>
              <a:chOff x="5682451" y="5356150"/>
              <a:chExt cx="2482063" cy="338554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682451" y="5356150"/>
                <a:ext cx="2236525" cy="338554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2"/>
                    </a:solidFill>
                    <a:ea typeface="ＭＳ Ｐゴシック" charset="0"/>
                  </a:rPr>
                  <a:t>        47 secs</a:t>
                </a:r>
                <a:endParaRPr lang="en-US" sz="1600" b="1" dirty="0">
                  <a:solidFill>
                    <a:schemeClr val="accent2"/>
                  </a:solidFill>
                  <a:ea typeface="ＭＳ Ｐゴシック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990763" y="5421357"/>
                <a:ext cx="1173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accent2"/>
                    </a:solidFill>
                    <a:ea typeface="ＭＳ Ｐゴシック" charset="0"/>
                  </a:rPr>
                  <a:t>(17x faster)</a:t>
                </a:r>
                <a:endParaRPr lang="en-US" sz="1050" dirty="0">
                  <a:solidFill>
                    <a:schemeClr val="accent2"/>
                  </a:solidFill>
                  <a:ea typeface="ＭＳ Ｐゴシック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166" y="3488531"/>
              <a:ext cx="1144758" cy="365760"/>
            </a:xfrm>
            <a:prstGeom prst="rect">
              <a:avLst/>
            </a:prstGeom>
          </p:spPr>
        </p:pic>
      </p:grpSp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0" y="108242"/>
            <a:ext cx="9144000" cy="69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Pentaho MapReduce Case Study</a:t>
            </a:r>
            <a:br>
              <a:rPr lang="en-US" dirty="0" smtClean="0"/>
            </a:br>
            <a:r>
              <a:rPr lang="en-US" sz="1800" dirty="0" smtClean="0"/>
              <a:t>Major Financial Institution</a:t>
            </a: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6053" y="1172324"/>
            <a:ext cx="6355369" cy="223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pPr marL="227013" indent="-227013" eaLnBrk="0" hangingPunct="0">
              <a:spcBef>
                <a:spcPts val="300"/>
              </a:spcBef>
              <a:spcAft>
                <a:spcPts val="200"/>
              </a:spcAft>
              <a:buClr>
                <a:srgbClr val="869C00"/>
              </a:buClr>
              <a:buSzPct val="85000"/>
              <a:tabLst>
                <a:tab pos="174625" algn="l"/>
              </a:tabLst>
              <a:defRPr/>
            </a:pPr>
            <a:r>
              <a:rPr lang="en-US" b="1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Business Challenge</a:t>
            </a:r>
            <a:endParaRPr lang="en-US" b="1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285750" indent="-285750">
              <a:spcBef>
                <a:spcPts val="300"/>
              </a:spcBef>
              <a:spcAft>
                <a:spcPts val="200"/>
              </a:spcAft>
              <a:buClr>
                <a:srgbClr val="869C00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Gain competitive </a:t>
            </a: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advantage through intraday balance reporting for commercial customers</a:t>
            </a:r>
          </a:p>
          <a:p>
            <a:pPr marL="285750" indent="-285750">
              <a:spcBef>
                <a:spcPts val="900"/>
              </a:spcBef>
              <a:spcAft>
                <a:spcPts val="200"/>
              </a:spcAft>
              <a:buClr>
                <a:srgbClr val="869C00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Technical proof of concept: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Clr>
                <a:srgbClr val="869C00"/>
              </a:buClr>
              <a:buSzPct val="85000"/>
              <a:buFont typeface="Arial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Job 1:</a:t>
            </a: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extract, clean/manipulate, load 1.2M records in Hadoop HDFS (10 lookups to HDFS)</a:t>
            </a:r>
          </a:p>
          <a:p>
            <a:pPr marL="742950" lvl="1" indent="-285750">
              <a:spcBef>
                <a:spcPts val="300"/>
              </a:spcBef>
              <a:spcAft>
                <a:spcPts val="200"/>
              </a:spcAft>
              <a:buClr>
                <a:srgbClr val="869C00"/>
              </a:buClr>
              <a:buSzPct val="85000"/>
              <a:buFont typeface="Arial"/>
              <a:buChar char="•"/>
              <a:defRPr/>
            </a:pPr>
            <a:r>
              <a:rPr lang="en-US" sz="1600" b="1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Job 2:</a:t>
            </a:r>
            <a:r>
              <a:rPr lang="en-US" sz="1600" dirty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 load processed results into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RDBMS</a:t>
            </a:r>
            <a:endParaRPr lang="en-US" sz="1600" dirty="0">
              <a:solidFill>
                <a:schemeClr val="tx2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30063" y="5908872"/>
            <a:ext cx="885637" cy="30777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Results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37621" y="3468705"/>
            <a:ext cx="2665125" cy="299410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9" name="Round Same Side Corner Rectangle 58"/>
          <p:cNvSpPr/>
          <p:nvPr/>
        </p:nvSpPr>
        <p:spPr>
          <a:xfrm>
            <a:off x="937621" y="3468709"/>
            <a:ext cx="2665125" cy="4970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830" y="4005848"/>
            <a:ext cx="2289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254756"/>
                </a:solidFill>
                <a:ea typeface="ＭＳ Ｐゴシック" charset="0"/>
              </a:rPr>
              <a:t>2 Java developers from major SI</a:t>
            </a:r>
            <a:endParaRPr lang="en-US" sz="1200" b="1" dirty="0">
              <a:solidFill>
                <a:srgbClr val="254756"/>
              </a:solidFill>
              <a:ea typeface="ＭＳ Ｐゴシック" charset="0"/>
            </a:endParaRPr>
          </a:p>
        </p:txBody>
      </p:sp>
      <p:grpSp>
        <p:nvGrpSpPr>
          <p:cNvPr id="14" name="Group 8"/>
          <p:cNvGrpSpPr/>
          <p:nvPr/>
        </p:nvGrpSpPr>
        <p:grpSpPr>
          <a:xfrm>
            <a:off x="763412" y="4592964"/>
            <a:ext cx="2948384" cy="730265"/>
            <a:chOff x="643467" y="4503714"/>
            <a:chExt cx="2948384" cy="730265"/>
          </a:xfrm>
        </p:grpSpPr>
        <p:sp>
          <p:nvSpPr>
            <p:cNvPr id="12" name="TextBox 11"/>
            <p:cNvSpPr txBox="1"/>
            <p:nvPr/>
          </p:nvSpPr>
          <p:spPr>
            <a:xfrm>
              <a:off x="643467" y="4503714"/>
              <a:ext cx="2948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54756"/>
                  </a:solidFill>
                  <a:ea typeface="ＭＳ Ｐゴシック" charset="0"/>
                </a:rPr>
                <a:t>1+ month</a:t>
              </a:r>
              <a:endParaRPr lang="en-US" sz="1600" b="1" dirty="0">
                <a:solidFill>
                  <a:srgbClr val="254756"/>
                </a:solidFill>
                <a:ea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77898" y="4803092"/>
              <a:ext cx="2095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254756"/>
                  </a:solidFill>
                  <a:ea typeface="ＭＳ Ｐゴシック" charset="0"/>
                </a:rPr>
                <a:t> Job 1: 5 min 43 sec</a:t>
              </a:r>
            </a:p>
            <a:p>
              <a:pPr algn="ctr">
                <a:buFont typeface="Arial" pitchFamily="34" charset="0"/>
                <a:buChar char="•"/>
              </a:pPr>
              <a:r>
                <a:rPr lang="en-US" sz="1050" dirty="0" smtClean="0">
                  <a:solidFill>
                    <a:srgbClr val="254756"/>
                  </a:solidFill>
                  <a:ea typeface="ＭＳ Ｐゴシック" charset="0"/>
                </a:rPr>
                <a:t> Job 2: 7 min 45 sec</a:t>
              </a:r>
              <a:endParaRPr lang="en-US" sz="1050" dirty="0">
                <a:solidFill>
                  <a:srgbClr val="254756"/>
                </a:solidFill>
                <a:ea typeface="ＭＳ Ｐゴシック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37621" y="3599907"/>
            <a:ext cx="266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Java MapReduce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4195" y="5892000"/>
            <a:ext cx="217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rPr>
              <a:t>Incorrect data due to coding errors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5999" y="5474112"/>
            <a:ext cx="236211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13 min 45 secs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5508" y="4029223"/>
            <a:ext cx="205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Staff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8471" y="4584565"/>
            <a:ext cx="102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223C58"/>
                </a:solidFill>
                <a:ea typeface="ＭＳ Ｐゴシック" charset="0"/>
              </a:rPr>
              <a:t>Dev</a:t>
            </a:r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 </a:t>
            </a:r>
          </a:p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Time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56055" y="5398198"/>
            <a:ext cx="155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3C58"/>
                </a:solidFill>
              </a:rPr>
              <a:t>Execution</a:t>
            </a:r>
          </a:p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Time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800" y="1373395"/>
            <a:ext cx="1921078" cy="1556073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Straight Connector 49"/>
          <p:cNvCxnSpPr/>
          <p:nvPr/>
        </p:nvCxnSpPr>
        <p:spPr>
          <a:xfrm>
            <a:off x="4529092" y="4189082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564013" y="4789391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59181" y="5572907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553748" y="4194104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569828" y="4785201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569828" y="5572698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466135" y="6054513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709811" y="6071447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40488"/>
            <a:ext cx="441325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53914" y="4633762"/>
            <a:ext cx="993488" cy="4740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89236" y="5406377"/>
            <a:ext cx="993488" cy="4740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43"/>
          <p:cNvSpPr>
            <a:spLocks noGrp="1"/>
          </p:cNvSpPr>
          <p:nvPr>
            <p:ph type="title"/>
          </p:nvPr>
        </p:nvSpPr>
        <p:spPr>
          <a:xfrm>
            <a:off x="0" y="108242"/>
            <a:ext cx="9144000" cy="699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Pentaho </a:t>
            </a:r>
            <a:r>
              <a:rPr lang="en-US" dirty="0" err="1" smtClean="0"/>
              <a:t>MapReduce</a:t>
            </a:r>
            <a:r>
              <a:rPr lang="en-US" dirty="0" smtClean="0"/>
              <a:t> Case Study</a:t>
            </a:r>
            <a:br>
              <a:rPr lang="en-US" dirty="0" smtClean="0"/>
            </a:br>
            <a:endParaRPr lang="en-US" sz="1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694" y="1332588"/>
            <a:ext cx="4497476" cy="228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/>
          <a:lstStyle/>
          <a:p>
            <a:r>
              <a:rPr lang="en-US" sz="1600" b="1" u="sng" dirty="0" smtClean="0"/>
              <a:t>Who</a:t>
            </a:r>
            <a:r>
              <a:rPr lang="en-US" sz="1600" dirty="0" smtClean="0"/>
              <a:t>: Mobile Advertising Company</a:t>
            </a:r>
          </a:p>
          <a:p>
            <a:endParaRPr lang="en-US" sz="1600" dirty="0"/>
          </a:p>
          <a:p>
            <a:r>
              <a:rPr lang="en-US" sz="1600" b="1" u="sng" dirty="0" smtClean="0"/>
              <a:t>What</a:t>
            </a:r>
            <a:r>
              <a:rPr lang="en-US" sz="1600" dirty="0" smtClean="0"/>
              <a:t>: Daily Job comparing incoming millions of rows to existing billions in a Hive table.</a:t>
            </a:r>
          </a:p>
          <a:p>
            <a:endParaRPr lang="en-US" sz="1600" dirty="0"/>
          </a:p>
          <a:p>
            <a:r>
              <a:rPr lang="en-US" sz="1600" b="1" u="sng" dirty="0" smtClean="0"/>
              <a:t>Results</a:t>
            </a:r>
            <a:r>
              <a:rPr lang="en-US" sz="1600" dirty="0" smtClean="0"/>
              <a:t>:</a:t>
            </a:r>
          </a:p>
        </p:txBody>
      </p:sp>
      <p:grpSp>
        <p:nvGrpSpPr>
          <p:cNvPr id="2" name="Group 47"/>
          <p:cNvGrpSpPr/>
          <p:nvPr/>
        </p:nvGrpSpPr>
        <p:grpSpPr>
          <a:xfrm>
            <a:off x="5057785" y="3482507"/>
            <a:ext cx="2756570" cy="2990088"/>
            <a:chOff x="5471743" y="3384533"/>
            <a:chExt cx="2756570" cy="2990088"/>
          </a:xfrm>
        </p:grpSpPr>
        <p:sp>
          <p:nvSpPr>
            <p:cNvPr id="49" name="Rounded Rectangle 48"/>
            <p:cNvSpPr/>
            <p:nvPr/>
          </p:nvSpPr>
          <p:spPr>
            <a:xfrm>
              <a:off x="5471744" y="3384533"/>
              <a:ext cx="2670048" cy="2990088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54" name="Round Same Side Corner Rectangle 53"/>
            <p:cNvSpPr/>
            <p:nvPr/>
          </p:nvSpPr>
          <p:spPr>
            <a:xfrm>
              <a:off x="5471744" y="3384533"/>
              <a:ext cx="2670048" cy="5453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471743" y="3955301"/>
              <a:ext cx="267004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1 Consultant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35978" y="4535788"/>
              <a:ext cx="1963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  <a:ea typeface="ＭＳ Ｐゴシック" charset="0"/>
                </a:rPr>
                <a:t>6 Hours</a:t>
              </a:r>
              <a:endParaRPr lang="en-US" sz="1600" b="1" dirty="0">
                <a:solidFill>
                  <a:schemeClr val="accent2"/>
                </a:solidFill>
                <a:ea typeface="ＭＳ Ｐゴシック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67872" y="3504717"/>
              <a:ext cx="135197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MapReduce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64"/>
            <p:cNvGrpSpPr/>
            <p:nvPr/>
          </p:nvGrpSpPr>
          <p:grpSpPr>
            <a:xfrm>
              <a:off x="5746250" y="5386625"/>
              <a:ext cx="2482063" cy="338554"/>
              <a:chOff x="5682451" y="5356150"/>
              <a:chExt cx="2482063" cy="338554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5682451" y="5356150"/>
                <a:ext cx="2236525" cy="338554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2"/>
                    </a:solidFill>
                    <a:ea typeface="ＭＳ Ｐゴシック" charset="0"/>
                  </a:rPr>
                  <a:t>        17 Min</a:t>
                </a:r>
                <a:endParaRPr lang="en-US" sz="1600" b="1" dirty="0">
                  <a:solidFill>
                    <a:schemeClr val="accent2"/>
                  </a:solidFill>
                  <a:ea typeface="ＭＳ Ｐゴシック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990763" y="5421357"/>
                <a:ext cx="1173751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>
                    <a:solidFill>
                      <a:schemeClr val="accent2"/>
                    </a:solidFill>
                    <a:ea typeface="ＭＳ Ｐゴシック" charset="0"/>
                  </a:rPr>
                  <a:t>(</a:t>
                </a:r>
                <a:r>
                  <a:rPr lang="en-US" sz="1050" dirty="0" smtClean="0">
                    <a:solidFill>
                      <a:schemeClr val="accent2"/>
                    </a:solidFill>
                  </a:rPr>
                  <a:t>264</a:t>
                </a:r>
                <a:r>
                  <a:rPr lang="en-US" sz="1050" dirty="0" smtClean="0">
                    <a:solidFill>
                      <a:schemeClr val="accent2"/>
                    </a:solidFill>
                    <a:ea typeface="ＭＳ Ｐゴシック" charset="0"/>
                  </a:rPr>
                  <a:t>x faster)</a:t>
                </a:r>
                <a:endParaRPr lang="en-US" sz="1050" dirty="0">
                  <a:solidFill>
                    <a:schemeClr val="accent2"/>
                  </a:solidFill>
                  <a:ea typeface="ＭＳ Ｐゴシック" charset="0"/>
                </a:endParaRPr>
              </a:p>
            </p:txBody>
          </p:sp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166" y="3488531"/>
              <a:ext cx="1144758" cy="365760"/>
            </a:xfrm>
            <a:prstGeom prst="rect">
              <a:avLst/>
            </a:prstGeom>
          </p:spPr>
        </p:pic>
      </p:grpSp>
      <p:sp>
        <p:nvSpPr>
          <p:cNvPr id="73" name="Rounded Rectangle 72"/>
          <p:cNvSpPr/>
          <p:nvPr/>
        </p:nvSpPr>
        <p:spPr>
          <a:xfrm>
            <a:off x="904703" y="3468705"/>
            <a:ext cx="2665125" cy="2994103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4" name="Round Same Side Corner Rectangle 73"/>
          <p:cNvSpPr/>
          <p:nvPr/>
        </p:nvSpPr>
        <p:spPr>
          <a:xfrm>
            <a:off x="937621" y="3468709"/>
            <a:ext cx="2665125" cy="4970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140830" y="4005848"/>
            <a:ext cx="2289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54756"/>
                </a:solidFill>
                <a:ea typeface="ＭＳ Ｐゴシック" charset="0"/>
              </a:rPr>
              <a:t>1 Consultant</a:t>
            </a:r>
            <a:endParaRPr lang="en-US" sz="1600" b="1" dirty="0">
              <a:solidFill>
                <a:srgbClr val="254756"/>
              </a:solidFill>
              <a:ea typeface="ＭＳ Ｐゴシック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63412" y="4592964"/>
            <a:ext cx="2948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254756"/>
                </a:solidFill>
                <a:ea typeface="ＭＳ Ｐゴシック" charset="0"/>
              </a:rPr>
              <a:t>30 Minutes</a:t>
            </a:r>
            <a:endParaRPr lang="en-US" sz="1600" b="1" dirty="0">
              <a:solidFill>
                <a:srgbClr val="254756"/>
              </a:solidFill>
              <a:ea typeface="ＭＳ Ｐゴシック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937621" y="3599907"/>
            <a:ext cx="2660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Native Hive Query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065999" y="5474112"/>
            <a:ext cx="2362115" cy="33855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2"/>
                </a:solidFill>
              </a:rPr>
              <a:t>75 Hours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95508" y="4029223"/>
            <a:ext cx="2059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Staff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20274" y="4592964"/>
            <a:ext cx="1029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223C58"/>
                </a:solidFill>
                <a:ea typeface="ＭＳ Ｐゴシック" charset="0"/>
              </a:rPr>
              <a:t>Dev</a:t>
            </a:r>
            <a:endParaRPr lang="en-US" sz="1400" b="1" dirty="0">
              <a:solidFill>
                <a:srgbClr val="223C58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Time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556055" y="5398198"/>
            <a:ext cx="155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23C58"/>
                </a:solidFill>
                <a:ea typeface="ＭＳ Ｐゴシック" charset="0"/>
              </a:rPr>
              <a:t>Execution</a:t>
            </a:r>
          </a:p>
          <a:p>
            <a:pPr algn="ctr"/>
            <a:r>
              <a:rPr lang="en-US" sz="1400" b="1" dirty="0" smtClean="0">
                <a:solidFill>
                  <a:srgbClr val="223C58"/>
                </a:solidFill>
              </a:rPr>
              <a:t>Time</a:t>
            </a:r>
            <a:endParaRPr lang="en-US" sz="1400" b="1" dirty="0">
              <a:solidFill>
                <a:srgbClr val="223C58"/>
              </a:solidFill>
              <a:ea typeface="ＭＳ Ｐゴシック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529092" y="4189082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564013" y="4789391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559181" y="5572907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553748" y="4194104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569828" y="4785201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569828" y="5572698"/>
            <a:ext cx="548640" cy="0"/>
          </a:xfrm>
          <a:prstGeom prst="line">
            <a:avLst/>
          </a:prstGeom>
          <a:ln w="12700" cmpd="sng">
            <a:solidFill>
              <a:srgbClr val="455863"/>
            </a:solidFill>
            <a:prstDash val="solid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640604" y="5422796"/>
            <a:ext cx="993488" cy="474023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m.wsj.net/video/20100407/040710digits2/040710digits2_512x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332" y="1320378"/>
            <a:ext cx="3449981" cy="194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Hadoop with Pentaho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40488"/>
            <a:ext cx="44132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07F7957-3CB9-9C4F-BAAC-9920ADCD418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39672" y="3957124"/>
            <a:ext cx="4532928" cy="2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84794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ＭＳ Ｐゴシック" charset="0"/>
              </a:rPr>
              <a:t>OEM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Flexibility, Extensibility, Architected to Embed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84794"/>
              </a:buClr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0"/>
              <a:cs typeface="ＭＳ Ｐゴシック" charset="0"/>
            </a:endParaRPr>
          </a:p>
          <a:p>
            <a:pPr>
              <a:spcBef>
                <a:spcPts val="100"/>
              </a:spcBef>
              <a:buClr>
                <a:srgbClr val="084794"/>
              </a:buCl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Pricing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One of top reasons customers choose us</a:t>
            </a:r>
          </a:p>
          <a:p>
            <a:pPr marR="0" lvl="0" eaLnBrk="1" latinLnBrk="0" hangingPunct="1">
              <a:lnSpc>
                <a:spcPct val="100000"/>
              </a:lnSpc>
              <a:spcBef>
                <a:spcPts val="100"/>
              </a:spcBef>
              <a:buClr>
                <a:srgbClr val="084794"/>
              </a:buClr>
              <a:buSzTx/>
              <a:tabLst/>
              <a:defRPr/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R="0" lvl="0" eaLnBrk="1" latinLnBrk="0" hangingPunct="1">
              <a:lnSpc>
                <a:spcPct val="100000"/>
              </a:lnSpc>
              <a:spcBef>
                <a:spcPts val="100"/>
              </a:spcBef>
              <a:buClr>
                <a:srgbClr val="084794"/>
              </a:buClr>
              <a:buSzTx/>
              <a:tabLst/>
              <a:defRPr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Community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/Open Source Cache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0"/>
                <a:cs typeface="+mn-cs"/>
              </a:rPr>
              <a:t>Similar to Hadoop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33401" y="3967870"/>
            <a:ext cx="3822700" cy="255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100"/>
              </a:spcBef>
              <a:buClr>
                <a:srgbClr val="084794"/>
              </a:buClr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Data Management Platform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Visual Map Reduce, Orchestration, Connectivity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Fusion of all data sources &amp; processing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Control/Manage/Optimize flow of data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84794"/>
              </a:buClr>
              <a:buSzTx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</a:endParaRP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>
                <a:srgbClr val="084794"/>
              </a:buClr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</a:rPr>
              <a:t>Hybrid</a:t>
            </a:r>
          </a:p>
          <a:p>
            <a:pPr marL="285750" indent="-285750">
              <a:spcBef>
                <a:spcPts val="100"/>
              </a:spcBef>
              <a:buClr>
                <a:srgbClr val="084794"/>
              </a:buClr>
              <a:buFont typeface="Arial" charset="0"/>
              <a:buChar char="–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Leverages non-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H</a:t>
            </a:r>
            <a:r>
              <a:rPr kumimoji="0" lang="en-US" sz="1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adoop</a:t>
            </a: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 infrastructure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06500" y="1089598"/>
            <a:ext cx="6771640" cy="2764891"/>
            <a:chOff x="1206500" y="1203898"/>
            <a:chExt cx="6771640" cy="276489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500" y="1203898"/>
              <a:ext cx="6771640" cy="2764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Screen Shot 2013-05-07 at 11.00.45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0000" y="1244600"/>
              <a:ext cx="850900" cy="127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</p:pic>
      </p:grpSp>
      <p:pic>
        <p:nvPicPr>
          <p:cNvPr id="11" name="Picture 10" descr="Divider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2971" y="5067299"/>
            <a:ext cx="2406629" cy="51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Soundcloud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014" y="742890"/>
            <a:ext cx="6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5560"/>
                </a:solidFill>
                <a:latin typeface="Arial" pitchFamily="34" charset="0"/>
                <a:ea typeface="Open Sans Light" pitchFamily="34" charset="0"/>
                <a:cs typeface="Arial" pitchFamily="34" charset="0"/>
              </a:rPr>
              <a:t>200 million users/month, 8% of the internet, 12h/min</a:t>
            </a:r>
            <a:endParaRPr lang="en-US" sz="2000" dirty="0">
              <a:solidFill>
                <a:srgbClr val="455560"/>
              </a:solidFill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8600"/>
            <a:ext cx="2190750" cy="1222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p_0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7960" y="1600200"/>
            <a:ext cx="3436040" cy="2997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2285" y="1885950"/>
            <a:ext cx="3124200" cy="1864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457200" y="1554481"/>
            <a:ext cx="1208796" cy="45719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277554" y="2101768"/>
            <a:ext cx="5132646" cy="2185214"/>
            <a:chOff x="4239954" y="256038"/>
            <a:chExt cx="5132646" cy="2185214"/>
          </a:xfrm>
          <a:solidFill>
            <a:schemeClr val="bg1"/>
          </a:solidFill>
        </p:grpSpPr>
        <p:sp>
          <p:nvSpPr>
            <p:cNvPr id="15" name="Rectangle 14"/>
            <p:cNvSpPr/>
            <p:nvPr/>
          </p:nvSpPr>
          <p:spPr>
            <a:xfrm>
              <a:off x="4572000" y="256038"/>
              <a:ext cx="4800600" cy="21852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Business Challenge</a:t>
              </a:r>
            </a:p>
            <a:p>
              <a:pPr marL="285750" indent="-28575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Quickly analyze and understand user </a:t>
              </a:r>
              <a:r>
                <a:rPr lang="en-US" sz="1600" dirty="0" err="1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behaviour</a:t>
              </a:r>
              <a:endParaRPr lang="en-US" sz="1600" dirty="0" smtClean="0">
                <a:solidFill>
                  <a:srgbClr val="45545F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Capture Listens, Sounds, Users, Comments, Favorites, Shares, Reposts, Impressions, Clicks, Conversions, Suggestions, Downloads, Tags, Uploads</a:t>
              </a:r>
            </a:p>
            <a:p>
              <a:pPr marL="285750" indent="-28575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Listening generates &gt;6,000 events/sec</a:t>
              </a:r>
            </a:p>
          </p:txBody>
        </p:sp>
        <p:pic>
          <p:nvPicPr>
            <p:cNvPr id="16" name="Picture 15" descr="check box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9954" y="308235"/>
              <a:ext cx="313985" cy="276606"/>
            </a:xfrm>
            <a:prstGeom prst="rect">
              <a:avLst/>
            </a:prstGeom>
            <a:grpFill/>
          </p:spPr>
        </p:pic>
      </p:grpSp>
      <p:grpSp>
        <p:nvGrpSpPr>
          <p:cNvPr id="5" name="Group 22"/>
          <p:cNvGrpSpPr/>
          <p:nvPr/>
        </p:nvGrpSpPr>
        <p:grpSpPr>
          <a:xfrm>
            <a:off x="277554" y="4404970"/>
            <a:ext cx="5056446" cy="1938992"/>
            <a:chOff x="3858954" y="4961465"/>
            <a:chExt cx="5056446" cy="1938992"/>
          </a:xfrm>
        </p:grpSpPr>
        <p:pic>
          <p:nvPicPr>
            <p:cNvPr id="18" name="Picture 17" descr="check box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58954" y="5013662"/>
              <a:ext cx="313985" cy="27660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9" name="Rectangle 18"/>
            <p:cNvSpPr/>
            <p:nvPr/>
          </p:nvSpPr>
          <p:spPr>
            <a:xfrm>
              <a:off x="4191000" y="4961465"/>
              <a:ext cx="4724400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57200"/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Pentaho Benefits</a:t>
              </a:r>
            </a:p>
            <a:p>
              <a:pPr marL="285750" indent="-28575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Easy to use tools</a:t>
              </a:r>
            </a:p>
            <a:p>
              <a:pPr marL="285750" indent="-28575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Avoided data silos</a:t>
              </a:r>
            </a:p>
            <a:p>
              <a:pPr marL="285750" indent="-28575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Simple and fast access to data with </a:t>
              </a:r>
              <a:r>
                <a:rPr lang="en-US" sz="1600" dirty="0" err="1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personalised</a:t>
              </a: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 reporting and time for “deep dive” analytics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98438"/>
            <a:ext cx="8458200" cy="563562"/>
          </a:xfrm>
        </p:spPr>
        <p:txBody>
          <a:bodyPr>
            <a:noAutofit/>
          </a:bodyPr>
          <a:lstStyle/>
          <a:p>
            <a:r>
              <a:rPr lang="en-US" dirty="0" smtClean="0"/>
              <a:t>Data Warehouse Optimization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64" y="804446"/>
            <a:ext cx="6468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5560"/>
                </a:solidFill>
                <a:latin typeface="Open Sans Semibold"/>
                <a:ea typeface="Open Sans Light" pitchFamily="34" charset="0"/>
                <a:cs typeface="Open Sans Semibold"/>
              </a:rPr>
              <a:t>Cost effective, fast processing</a:t>
            </a:r>
            <a:endParaRPr lang="en-US" sz="2000" dirty="0">
              <a:solidFill>
                <a:srgbClr val="455560"/>
              </a:solidFill>
              <a:latin typeface="Open Sans Semibold"/>
              <a:ea typeface="Open Sans Light" pitchFamily="34" charset="0"/>
              <a:cs typeface="Open Sans Semibold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1554481"/>
            <a:ext cx="1208796" cy="45719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9"/>
          <p:cNvGrpSpPr/>
          <p:nvPr/>
        </p:nvGrpSpPr>
        <p:grpSpPr>
          <a:xfrm>
            <a:off x="277554" y="2097866"/>
            <a:ext cx="5208846" cy="3236134"/>
            <a:chOff x="3858954" y="2971800"/>
            <a:chExt cx="5208846" cy="3236134"/>
          </a:xfrm>
        </p:grpSpPr>
        <p:grpSp>
          <p:nvGrpSpPr>
            <p:cNvPr id="6" name="Group 12"/>
            <p:cNvGrpSpPr/>
            <p:nvPr/>
          </p:nvGrpSpPr>
          <p:grpSpPr>
            <a:xfrm>
              <a:off x="3858954" y="2971800"/>
              <a:ext cx="5208846" cy="1564531"/>
              <a:chOff x="4239954" y="228600"/>
              <a:chExt cx="5208846" cy="1564531"/>
            </a:xfrm>
            <a:solidFill>
              <a:schemeClr val="bg1"/>
            </a:solidFill>
          </p:grpSpPr>
          <p:sp>
            <p:nvSpPr>
              <p:cNvPr id="17" name="Rectangle 16"/>
              <p:cNvSpPr/>
              <p:nvPr/>
            </p:nvSpPr>
            <p:spPr>
              <a:xfrm>
                <a:off x="4572000" y="228600"/>
                <a:ext cx="4876800" cy="1564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srgbClr val="000000"/>
                    </a:solidFill>
                    <a:latin typeface="Open Sans Semibold"/>
                    <a:cs typeface="Open Sans Semibold"/>
                  </a:rPr>
                  <a:t>Business Challenge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300"/>
                  </a:spcAft>
                  <a:buClr>
                    <a:srgbClr val="0E367E"/>
                  </a:buClr>
                  <a:buSzPct val="85000"/>
                  <a:buFont typeface="Arial" pitchFamily="34" charset="0"/>
                  <a:buChar char="•"/>
                  <a:defRPr/>
                </a:pPr>
                <a:r>
                  <a:rPr lang="en-US" sz="1600" dirty="0">
                    <a:solidFill>
                      <a:srgbClr val="455560"/>
                    </a:solidFill>
                    <a:latin typeface="Open Sans"/>
                    <a:ea typeface="ＭＳ Ｐゴシック" charset="0"/>
                    <a:cs typeface="Open Sans"/>
                  </a:rPr>
                  <a:t>Gain competitive advantage through intraday balance reporting for commercial </a:t>
                </a:r>
                <a:r>
                  <a:rPr lang="en-US" sz="1600" dirty="0" smtClean="0">
                    <a:solidFill>
                      <a:srgbClr val="455560"/>
                    </a:solidFill>
                    <a:latin typeface="Open Sans"/>
                    <a:ea typeface="ＭＳ Ｐゴシック" charset="0"/>
                    <a:cs typeface="Open Sans"/>
                  </a:rPr>
                  <a:t>customers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300"/>
                  </a:spcAft>
                  <a:buClr>
                    <a:srgbClr val="0E367E"/>
                  </a:buClr>
                  <a:buSzPct val="85000"/>
                  <a:buFont typeface="Arial" pitchFamily="34" charset="0"/>
                  <a:buChar char="•"/>
                  <a:defRPr/>
                </a:pPr>
                <a:r>
                  <a:rPr lang="en-US" sz="1600" dirty="0" smtClean="0">
                    <a:solidFill>
                      <a:srgbClr val="455560"/>
                    </a:solidFill>
                    <a:latin typeface="Open Sans"/>
                    <a:ea typeface="ＭＳ Ｐゴシック" charset="0"/>
                    <a:cs typeface="Open Sans"/>
                  </a:rPr>
                  <a:t>Use Hadoop and relational data stores to process huge volumes</a:t>
                </a:r>
              </a:p>
            </p:txBody>
          </p:sp>
          <p:pic>
            <p:nvPicPr>
              <p:cNvPr id="18" name="Picture 17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9954" y="280797"/>
                <a:ext cx="313985" cy="276606"/>
              </a:xfrm>
              <a:prstGeom prst="rect">
                <a:avLst/>
              </a:prstGeom>
              <a:grpFill/>
            </p:spPr>
          </p:pic>
        </p:grpSp>
        <p:grpSp>
          <p:nvGrpSpPr>
            <p:cNvPr id="7" name="Group 13"/>
            <p:cNvGrpSpPr/>
            <p:nvPr/>
          </p:nvGrpSpPr>
          <p:grpSpPr>
            <a:xfrm>
              <a:off x="3858954" y="4876800"/>
              <a:ext cx="5132646" cy="1331134"/>
              <a:chOff x="3858954" y="4876800"/>
              <a:chExt cx="5132646" cy="1331134"/>
            </a:xfrm>
          </p:grpSpPr>
          <p:pic>
            <p:nvPicPr>
              <p:cNvPr id="15" name="Picture 14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58954" y="4928997"/>
                <a:ext cx="313985" cy="276606"/>
              </a:xfrm>
              <a:prstGeom prst="rect">
                <a:avLst/>
              </a:prstGeom>
              <a:solidFill>
                <a:schemeClr val="bg1"/>
              </a:solidFill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4191000" y="4876800"/>
                <a:ext cx="4800600" cy="1331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srgbClr val="000000"/>
                    </a:solidFill>
                    <a:latin typeface="Open Sans Semibold"/>
                    <a:cs typeface="Open Sans Semibold"/>
                  </a:rPr>
                  <a:t>Pentaho Benefits</a:t>
                </a:r>
              </a:p>
              <a:p>
                <a:pPr marL="285750" indent="-285750" defTabSz="457200">
                  <a:spcBef>
                    <a:spcPts val="600"/>
                  </a:spcBef>
                  <a:spcAft>
                    <a:spcPts val="300"/>
                  </a:spcAft>
                  <a:buClr>
                    <a:srgbClr val="0055B8"/>
                  </a:buClr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Graphical orchestration for Hadoop, Hbase &amp; DB2 data integration workloads</a:t>
                </a:r>
              </a:p>
              <a:p>
                <a:pPr marL="285750" indent="-285750" defTabSz="457200">
                  <a:spcBef>
                    <a:spcPts val="600"/>
                  </a:spcBef>
                  <a:spcAft>
                    <a:spcPts val="300"/>
                  </a:spcAft>
                  <a:buClr>
                    <a:srgbClr val="0055B8"/>
                  </a:buClr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15x faster to develop, 10x faster to execute</a:t>
                </a:r>
                <a:endParaRPr lang="en-US" sz="16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</p:txBody>
          </p:sp>
        </p:grpSp>
      </p:grpSp>
      <p:grpSp>
        <p:nvGrpSpPr>
          <p:cNvPr id="8" name="Group 23"/>
          <p:cNvGrpSpPr/>
          <p:nvPr/>
        </p:nvGrpSpPr>
        <p:grpSpPr>
          <a:xfrm>
            <a:off x="5867399" y="2133600"/>
            <a:ext cx="3293099" cy="4038600"/>
            <a:chOff x="5714563" y="1752600"/>
            <a:chExt cx="3445936" cy="4191000"/>
          </a:xfrm>
        </p:grpSpPr>
        <p:grpSp>
          <p:nvGrpSpPr>
            <p:cNvPr id="9" name="Group 24"/>
            <p:cNvGrpSpPr/>
            <p:nvPr/>
          </p:nvGrpSpPr>
          <p:grpSpPr>
            <a:xfrm>
              <a:off x="5714563" y="1752600"/>
              <a:ext cx="3445936" cy="4191000"/>
              <a:chOff x="9846732" y="1295400"/>
              <a:chExt cx="3445936" cy="4191000"/>
            </a:xfrm>
          </p:grpSpPr>
          <p:pic>
            <p:nvPicPr>
              <p:cNvPr id="27" name="Picture 26" descr="hp_02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846732" y="1295400"/>
                <a:ext cx="3429437" cy="4191000"/>
              </a:xfrm>
              <a:prstGeom prst="rect">
                <a:avLst/>
              </a:prstGeom>
            </p:spPr>
          </p:pic>
          <p:grpSp>
            <p:nvGrpSpPr>
              <p:cNvPr id="10" name="Group 27"/>
              <p:cNvGrpSpPr/>
              <p:nvPr/>
            </p:nvGrpSpPr>
            <p:grpSpPr>
              <a:xfrm>
                <a:off x="10092268" y="1701801"/>
                <a:ext cx="3200400" cy="2616200"/>
                <a:chOff x="4597400" y="1606550"/>
                <a:chExt cx="3200400" cy="2616200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4665134" y="1606550"/>
                  <a:ext cx="3124200" cy="2616200"/>
                </a:xfrm>
                <a:prstGeom prst="rect">
                  <a:avLst/>
                </a:prstGeom>
                <a:solidFill>
                  <a:srgbClr val="B1BFCB"/>
                </a:solidFill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1" name="Group 29"/>
                <p:cNvGrpSpPr/>
                <p:nvPr/>
              </p:nvGrpSpPr>
              <p:grpSpPr>
                <a:xfrm>
                  <a:off x="4921250" y="1985430"/>
                  <a:ext cx="2559050" cy="1588294"/>
                  <a:chOff x="4921250" y="2214030"/>
                  <a:chExt cx="2559050" cy="1588294"/>
                </a:xfrm>
              </p:grpSpPr>
              <p:pic>
                <p:nvPicPr>
                  <p:cNvPr id="36" name="Picture 35" descr="15x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21250" y="2214030"/>
                    <a:ext cx="463028" cy="468116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 descr="10x.png"/>
                  <p:cNvPicPr>
                    <a:picLocks noChangeAspect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69000" y="2222497"/>
                    <a:ext cx="463029" cy="458050"/>
                  </a:xfrm>
                  <a:prstGeom prst="rect">
                    <a:avLst/>
                  </a:prstGeom>
                </p:spPr>
              </p:pic>
              <p:pic>
                <p:nvPicPr>
                  <p:cNvPr id="38" name="Picture 37" descr="easy to find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44066" y="3340100"/>
                    <a:ext cx="462224" cy="462224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 descr="integrate.png"/>
                  <p:cNvPicPr>
                    <a:picLocks noChangeAspect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43944" y="3340100"/>
                    <a:ext cx="462224" cy="457200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39" descr="no coding.png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23100" y="2214030"/>
                    <a:ext cx="457200" cy="46222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1" name="TextBox 30"/>
                <p:cNvSpPr txBox="1"/>
                <p:nvPr/>
              </p:nvSpPr>
              <p:spPr>
                <a:xfrm>
                  <a:off x="4597400" y="2442630"/>
                  <a:ext cx="1143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15x faster </a:t>
                  </a:r>
                </a:p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to develop</a:t>
                  </a:r>
                  <a:endParaRPr lang="en-US" sz="1200" dirty="0">
                    <a:latin typeface="Open Sans Semibold"/>
                    <a:cs typeface="Open Sans Semibold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664200" y="2442630"/>
                  <a:ext cx="1143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10x faster </a:t>
                  </a:r>
                </a:p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to execute</a:t>
                  </a:r>
                  <a:endParaRPr lang="en-US" sz="1200" dirty="0">
                    <a:latin typeface="Open Sans Semibold"/>
                    <a:cs typeface="Open Sans Semibold"/>
                  </a:endParaRP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6731000" y="2442630"/>
                  <a:ext cx="10668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No coding</a:t>
                  </a:r>
                  <a:endParaRPr lang="en-US" sz="1200" dirty="0">
                    <a:latin typeface="Open Sans Semibold"/>
                    <a:cs typeface="Open Sans Semibold"/>
                  </a:endParaRP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142568" y="3574646"/>
                  <a:ext cx="1346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Integrate </a:t>
                  </a:r>
                </a:p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with existing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5113866" y="3572933"/>
                  <a:ext cx="1143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 smtClean="0">
                      <a:latin typeface="Open Sans Semibold"/>
                      <a:cs typeface="Open Sans Semibold"/>
                    </a:rPr>
                    <a:t>Easy to find resources</a:t>
                  </a:r>
                  <a:endParaRPr lang="en-US" sz="1200" dirty="0">
                    <a:latin typeface="Open Sans Semibold"/>
                    <a:cs typeface="Open Sans Semibold"/>
                  </a:endParaRP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>
            <a:xfrm>
              <a:off x="6019800" y="2133600"/>
              <a:ext cx="3124200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4" name="Picture 3" descr="wall st circl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04800"/>
            <a:ext cx="1905000" cy="124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od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096"/>
            <a:ext cx="9144000" cy="374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448" y="161354"/>
            <a:ext cx="7863388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Complete Big Data Analytics </a:t>
            </a:r>
          </a:p>
          <a:p>
            <a:pPr>
              <a:lnSpc>
                <a:spcPct val="120000"/>
              </a:lnSpc>
            </a:pP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&amp; Visual Data Management</a:t>
            </a:r>
          </a:p>
        </p:txBody>
      </p:sp>
      <p:grpSp>
        <p:nvGrpSpPr>
          <p:cNvPr id="2" name="Group 105"/>
          <p:cNvGrpSpPr/>
          <p:nvPr/>
        </p:nvGrpSpPr>
        <p:grpSpPr>
          <a:xfrm>
            <a:off x="789204" y="2174186"/>
            <a:ext cx="7096014" cy="1303520"/>
            <a:chOff x="789204" y="2174186"/>
            <a:chExt cx="7096014" cy="1303520"/>
          </a:xfrm>
        </p:grpSpPr>
        <p:sp>
          <p:nvSpPr>
            <p:cNvPr id="49" name="Rectangle 48"/>
            <p:cNvSpPr/>
            <p:nvPr/>
          </p:nvSpPr>
          <p:spPr>
            <a:xfrm>
              <a:off x="3040056" y="2174186"/>
              <a:ext cx="302037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Pentaho Big Data Fabric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89204" y="2863978"/>
              <a:ext cx="7096014" cy="11546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61"/>
            <p:cNvGrpSpPr/>
            <p:nvPr/>
          </p:nvGrpSpPr>
          <p:grpSpPr>
            <a:xfrm>
              <a:off x="789204" y="2864585"/>
              <a:ext cx="0" cy="613121"/>
              <a:chOff x="2959318" y="4115277"/>
              <a:chExt cx="0" cy="613121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2959318" y="4115277"/>
                <a:ext cx="0" cy="613121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2959318" y="4622996"/>
                <a:ext cx="0" cy="105402"/>
              </a:xfrm>
              <a:prstGeom prst="line">
                <a:avLst/>
              </a:prstGeom>
              <a:ln w="38100" cmpd="sng">
                <a:solidFill>
                  <a:srgbClr val="0055B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62"/>
            <p:cNvGrpSpPr/>
            <p:nvPr/>
          </p:nvGrpSpPr>
          <p:grpSpPr>
            <a:xfrm>
              <a:off x="3433796" y="2864585"/>
              <a:ext cx="0" cy="613121"/>
              <a:chOff x="2959318" y="4115277"/>
              <a:chExt cx="0" cy="613121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959318" y="4115277"/>
                <a:ext cx="0" cy="613121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959318" y="4622996"/>
                <a:ext cx="0" cy="105402"/>
              </a:xfrm>
              <a:prstGeom prst="line">
                <a:avLst/>
              </a:prstGeom>
              <a:ln w="38100" cmpd="sng">
                <a:solidFill>
                  <a:srgbClr val="0055B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3"/>
            <p:cNvGrpSpPr/>
            <p:nvPr/>
          </p:nvGrpSpPr>
          <p:grpSpPr>
            <a:xfrm>
              <a:off x="5763660" y="2864585"/>
              <a:ext cx="0" cy="613121"/>
              <a:chOff x="2959318" y="4115277"/>
              <a:chExt cx="0" cy="613121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2959318" y="4115277"/>
                <a:ext cx="0" cy="613121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959318" y="4622996"/>
                <a:ext cx="0" cy="105402"/>
              </a:xfrm>
              <a:prstGeom prst="line">
                <a:avLst/>
              </a:prstGeom>
              <a:ln w="38100" cmpd="sng">
                <a:solidFill>
                  <a:srgbClr val="0055B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64"/>
            <p:cNvGrpSpPr/>
            <p:nvPr/>
          </p:nvGrpSpPr>
          <p:grpSpPr>
            <a:xfrm>
              <a:off x="7885217" y="2864585"/>
              <a:ext cx="0" cy="613121"/>
              <a:chOff x="2959318" y="4115277"/>
              <a:chExt cx="0" cy="613121"/>
            </a:xfrm>
          </p:grpSpPr>
          <p:cxnSp>
            <p:nvCxnSpPr>
              <p:cNvPr id="66" name="Straight Connector 65"/>
              <p:cNvCxnSpPr/>
              <p:nvPr/>
            </p:nvCxnSpPr>
            <p:spPr>
              <a:xfrm>
                <a:off x="2959318" y="4115277"/>
                <a:ext cx="0" cy="613121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2959318" y="4622996"/>
                <a:ext cx="0" cy="105402"/>
              </a:xfrm>
              <a:prstGeom prst="line">
                <a:avLst/>
              </a:prstGeom>
              <a:ln w="38100" cmpd="sng">
                <a:solidFill>
                  <a:srgbClr val="0055B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 flipV="1">
              <a:off x="1453520" y="2864584"/>
              <a:ext cx="0" cy="609364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53520" y="2864585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4505013" y="2699746"/>
              <a:ext cx="0" cy="175778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505013" y="2671102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01"/>
          <p:cNvGrpSpPr/>
          <p:nvPr/>
        </p:nvGrpSpPr>
        <p:grpSpPr>
          <a:xfrm>
            <a:off x="69719" y="3479191"/>
            <a:ext cx="2108200" cy="2759052"/>
            <a:chOff x="69719" y="3479191"/>
            <a:chExt cx="2108200" cy="2759052"/>
          </a:xfrm>
        </p:grpSpPr>
        <p:pic>
          <p:nvPicPr>
            <p:cNvPr id="40" name="Picture 39" descr="integrat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9" y="3479191"/>
              <a:ext cx="2108200" cy="1441450"/>
            </a:xfrm>
            <a:prstGeom prst="rect">
              <a:avLst/>
            </a:prstGeom>
          </p:spPr>
        </p:pic>
        <p:pic>
          <p:nvPicPr>
            <p:cNvPr id="39" name="Picture 38" descr="icon03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630" y="4088509"/>
              <a:ext cx="609620" cy="60962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17734" y="5284136"/>
              <a:ext cx="156209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Data </a:t>
              </a:r>
              <a:r>
                <a:rPr lang="en-US" sz="1400" dirty="0">
                  <a:solidFill>
                    <a:srgbClr val="45545F"/>
                  </a:solidFill>
                  <a:latin typeface="Open Sans"/>
                  <a:cs typeface="Open Sans"/>
                </a:rPr>
                <a:t>Ingestion</a:t>
              </a:r>
            </a:p>
            <a:p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Manipulation</a:t>
              </a:r>
              <a:endParaRPr lang="en-US" sz="1400" dirty="0">
                <a:solidFill>
                  <a:srgbClr val="45545F"/>
                </a:solidFill>
                <a:latin typeface="Open Sans"/>
                <a:cs typeface="Open Sans"/>
              </a:endParaRPr>
            </a:p>
            <a:p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Integration</a:t>
              </a:r>
            </a:p>
            <a:p>
              <a:endParaRPr lang="en-US" sz="1400" dirty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123" y="5211873"/>
              <a:ext cx="1540706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02"/>
          <p:cNvGrpSpPr/>
          <p:nvPr/>
        </p:nvGrpSpPr>
        <p:grpSpPr>
          <a:xfrm>
            <a:off x="2329969" y="3479191"/>
            <a:ext cx="2108200" cy="2328165"/>
            <a:chOff x="2329969" y="3479191"/>
            <a:chExt cx="2108200" cy="2328165"/>
          </a:xfrm>
        </p:grpSpPr>
        <p:grpSp>
          <p:nvGrpSpPr>
            <p:cNvPr id="14" name="Group 43"/>
            <p:cNvGrpSpPr/>
            <p:nvPr/>
          </p:nvGrpSpPr>
          <p:grpSpPr>
            <a:xfrm>
              <a:off x="2329969" y="3479191"/>
              <a:ext cx="2108200" cy="1441450"/>
              <a:chOff x="2129343" y="2598336"/>
              <a:chExt cx="2108200" cy="1441450"/>
            </a:xfrm>
          </p:grpSpPr>
          <p:pic>
            <p:nvPicPr>
              <p:cNvPr id="34" name="Picture 33" descr="repor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9343" y="2598336"/>
                <a:ext cx="2108200" cy="1441450"/>
              </a:xfrm>
              <a:prstGeom prst="rect">
                <a:avLst/>
              </a:prstGeom>
            </p:spPr>
          </p:pic>
          <p:pic>
            <p:nvPicPr>
              <p:cNvPr id="37" name="Picture 36" descr="icon01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4859" y="3207654"/>
                <a:ext cx="609620" cy="609620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2611729" y="5284136"/>
              <a:ext cx="16441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Enterprise &amp; </a:t>
              </a:r>
            </a:p>
            <a:p>
              <a:r>
                <a:rPr lang="de-DE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Ad Hoc </a:t>
              </a: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Reporting</a:t>
              </a:r>
              <a:endParaRPr lang="en-US" sz="1400" dirty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663443" y="5211873"/>
              <a:ext cx="1540706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03"/>
          <p:cNvGrpSpPr/>
          <p:nvPr/>
        </p:nvGrpSpPr>
        <p:grpSpPr>
          <a:xfrm>
            <a:off x="4909395" y="3477706"/>
            <a:ext cx="1760651" cy="2329650"/>
            <a:chOff x="4909395" y="3477706"/>
            <a:chExt cx="1760651" cy="2329650"/>
          </a:xfrm>
        </p:grpSpPr>
        <p:pic>
          <p:nvPicPr>
            <p:cNvPr id="32" name="Picture 31" descr="image0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9395" y="3477706"/>
              <a:ext cx="1664175" cy="1440000"/>
            </a:xfrm>
            <a:prstGeom prst="rect">
              <a:avLst/>
            </a:prstGeom>
          </p:spPr>
        </p:pic>
        <p:pic>
          <p:nvPicPr>
            <p:cNvPr id="38" name="Picture 37" descr="icon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0426" y="4088509"/>
              <a:ext cx="609620" cy="60962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09395" y="5284136"/>
              <a:ext cx="16384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Data </a:t>
              </a:r>
              <a:r>
                <a:rPr lang="en-US" sz="1400" dirty="0">
                  <a:solidFill>
                    <a:srgbClr val="45545F"/>
                  </a:solidFill>
                  <a:latin typeface="Open Sans"/>
                  <a:cs typeface="Open Sans"/>
                </a:rPr>
                <a:t>Discovery</a:t>
              </a:r>
            </a:p>
            <a:p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Visualization</a:t>
              </a:r>
              <a:endParaRPr lang="en-US" sz="1400" dirty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993307" y="5211873"/>
              <a:ext cx="1540706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92"/>
          <p:cNvGrpSpPr/>
          <p:nvPr/>
        </p:nvGrpSpPr>
        <p:grpSpPr>
          <a:xfrm>
            <a:off x="9142413" y="542958"/>
            <a:ext cx="2922688" cy="419501"/>
            <a:chOff x="3924411" y="1814233"/>
            <a:chExt cx="2922688" cy="419501"/>
          </a:xfrm>
        </p:grpSpPr>
        <p:pic>
          <p:nvPicPr>
            <p:cNvPr id="94" name="Picture 93" descr="logo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4411" y="1814233"/>
              <a:ext cx="1422818" cy="419501"/>
            </a:xfrm>
            <a:prstGeom prst="rect">
              <a:avLst/>
            </a:prstGeom>
          </p:spPr>
        </p:pic>
        <p:sp>
          <p:nvSpPr>
            <p:cNvPr id="95" name="Rectangle 94"/>
            <p:cNvSpPr/>
            <p:nvPr/>
          </p:nvSpPr>
          <p:spPr>
            <a:xfrm>
              <a:off x="5345465" y="1853827"/>
              <a:ext cx="1501634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" dirty="0" smtClean="0">
                  <a:solidFill>
                    <a:srgbClr val="0055B7"/>
                  </a:solidFill>
                  <a:latin typeface="Open Sans Light"/>
                  <a:cs typeface="Open Sans Light"/>
                </a:rPr>
                <a:t>Big Data Fabric</a:t>
              </a:r>
            </a:p>
          </p:txBody>
        </p:sp>
      </p:grpSp>
      <p:grpSp>
        <p:nvGrpSpPr>
          <p:cNvPr id="17" name="Group 104"/>
          <p:cNvGrpSpPr/>
          <p:nvPr/>
        </p:nvGrpSpPr>
        <p:grpSpPr>
          <a:xfrm>
            <a:off x="6984971" y="3477706"/>
            <a:ext cx="1946337" cy="2114207"/>
            <a:chOff x="6984971" y="3477706"/>
            <a:chExt cx="1946337" cy="2114207"/>
          </a:xfrm>
        </p:grpSpPr>
        <p:sp>
          <p:nvSpPr>
            <p:cNvPr id="11" name="Rectangle 10"/>
            <p:cNvSpPr/>
            <p:nvPr/>
          </p:nvSpPr>
          <p:spPr>
            <a:xfrm>
              <a:off x="6984971" y="5284136"/>
              <a:ext cx="180049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Predictive </a:t>
              </a:r>
              <a:r>
                <a:rPr lang="en-US" sz="1400" dirty="0">
                  <a:solidFill>
                    <a:srgbClr val="45545F"/>
                  </a:solidFill>
                  <a:latin typeface="Open Sans"/>
                  <a:cs typeface="Open Sans"/>
                </a:rPr>
                <a:t>Analytics</a:t>
              </a: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114865" y="5211873"/>
              <a:ext cx="1540706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9" name="Picture 98" descr="image04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0010" y="3477706"/>
              <a:ext cx="1664175" cy="1440000"/>
            </a:xfrm>
            <a:prstGeom prst="rect">
              <a:avLst/>
            </a:prstGeom>
          </p:spPr>
        </p:pic>
        <p:pic>
          <p:nvPicPr>
            <p:cNvPr id="98" name="Picture 97" descr="icon04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688" y="4088509"/>
              <a:ext cx="609620" cy="609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29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Reports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440488"/>
            <a:ext cx="441325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66" y="1219657"/>
            <a:ext cx="2712233" cy="3521074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33423"/>
            <a:ext cx="4161729" cy="3141663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140074" y="1298274"/>
            <a:ext cx="3432176" cy="3278188"/>
            <a:chOff x="4330699" y="2429634"/>
            <a:chExt cx="3937352" cy="370446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2855912"/>
              <a:ext cx="3937351" cy="3278188"/>
            </a:xfrm>
            <a:prstGeom prst="rect">
              <a:avLst/>
            </a:prstGeom>
            <a:noFill/>
            <a:ln w="2540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699" y="2429634"/>
              <a:ext cx="3937351" cy="399290"/>
            </a:xfrm>
            <a:prstGeom prst="rect">
              <a:avLst/>
            </a:prstGeom>
            <a:noFill/>
            <a:ln w="25400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3679" y="1656705"/>
            <a:ext cx="3190966" cy="4359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50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Analyzer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440488"/>
            <a:ext cx="441325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228724"/>
            <a:ext cx="8156837" cy="3660775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6" y="4476750"/>
            <a:ext cx="2535342" cy="2044699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013" y="3391162"/>
            <a:ext cx="3460529" cy="2781038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4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Dashboards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440488"/>
            <a:ext cx="441325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59086"/>
            <a:ext cx="5076826" cy="2855714"/>
          </a:xfrm>
          <a:prstGeom prst="rect">
            <a:avLst/>
          </a:prstGeom>
          <a:noFill/>
          <a:ln w="25400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155750"/>
            <a:ext cx="5210175" cy="2930724"/>
          </a:xfrm>
          <a:prstGeom prst="rect">
            <a:avLst/>
          </a:prstGeom>
          <a:noFill/>
          <a:ln w="25400">
            <a:solidFill>
              <a:srgbClr val="08479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4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blank box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752600"/>
            <a:ext cx="4114800" cy="464820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213082"/>
            <a:ext cx="8229600" cy="5635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Pentaho Mission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742890"/>
            <a:ext cx="8449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5560"/>
                </a:solidFill>
                <a:latin typeface="Arial" pitchFamily="34" charset="0"/>
                <a:ea typeface="Open Sans Light" pitchFamily="34" charset="0"/>
                <a:cs typeface="Arial" pitchFamily="34" charset="0"/>
              </a:rPr>
              <a:t>The Future of Analytics: Big Data Exploration without Boundaries</a:t>
            </a:r>
            <a:endParaRPr lang="en-US" sz="2000" dirty="0">
              <a:solidFill>
                <a:srgbClr val="455560"/>
              </a:solidFill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81000" y="1676400"/>
            <a:ext cx="5105400" cy="1692771"/>
            <a:chOff x="4572000" y="228600"/>
            <a:chExt cx="5105400" cy="1692771"/>
          </a:xfrm>
        </p:grpSpPr>
        <p:sp>
          <p:nvSpPr>
            <p:cNvPr id="6" name="Rectangle 5"/>
            <p:cNvSpPr/>
            <p:nvPr/>
          </p:nvSpPr>
          <p:spPr>
            <a:xfrm>
              <a:off x="4572000" y="228600"/>
              <a:ext cx="5105400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Modern, unified data integration and business analytics platform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Native integration into big data ecosystem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Embeddable, cloud-ready analytics</a:t>
              </a:r>
            </a:p>
            <a:p>
              <a:pPr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</a:pPr>
              <a:endParaRPr lang="en-US" sz="1600" dirty="0" smtClean="0">
                <a:solidFill>
                  <a:srgbClr val="45545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308" y="914400"/>
              <a:ext cx="259492" cy="228600"/>
            </a:xfrm>
            <a:prstGeom prst="rect">
              <a:avLst/>
            </a:prstGeom>
          </p:spPr>
        </p:pic>
        <p:pic>
          <p:nvPicPr>
            <p:cNvPr id="8" name="Picture 7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7308" y="1269999"/>
              <a:ext cx="259492" cy="228600"/>
            </a:xfrm>
            <a:prstGeom prst="rect">
              <a:avLst/>
            </a:prstGeom>
          </p:spPr>
        </p:pic>
      </p:grpSp>
      <p:grpSp>
        <p:nvGrpSpPr>
          <p:cNvPr id="4" name="Group 12"/>
          <p:cNvGrpSpPr/>
          <p:nvPr/>
        </p:nvGrpSpPr>
        <p:grpSpPr>
          <a:xfrm>
            <a:off x="381000" y="3505200"/>
            <a:ext cx="5105400" cy="692497"/>
            <a:chOff x="4495800" y="228600"/>
            <a:chExt cx="5105400" cy="692497"/>
          </a:xfrm>
        </p:grpSpPr>
        <p:sp>
          <p:nvSpPr>
            <p:cNvPr id="14" name="Rectangle 13"/>
            <p:cNvSpPr/>
            <p:nvPr/>
          </p:nvSpPr>
          <p:spPr>
            <a:xfrm>
              <a:off x="4495800" y="228600"/>
              <a:ext cx="510540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Fast and Broad Innovation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Open source development model</a:t>
              </a:r>
            </a:p>
          </p:txBody>
        </p:sp>
        <p:pic>
          <p:nvPicPr>
            <p:cNvPr id="15" name="Picture 14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1108" y="626533"/>
              <a:ext cx="259492" cy="228600"/>
            </a:xfrm>
            <a:prstGeom prst="rect">
              <a:avLst/>
            </a:prstGeom>
          </p:spPr>
        </p:pic>
      </p:grpSp>
      <p:grpSp>
        <p:nvGrpSpPr>
          <p:cNvPr id="5" name="Group 16"/>
          <p:cNvGrpSpPr/>
          <p:nvPr/>
        </p:nvGrpSpPr>
        <p:grpSpPr>
          <a:xfrm>
            <a:off x="381000" y="4572000"/>
            <a:ext cx="5105400" cy="1415772"/>
            <a:chOff x="4724400" y="-76200"/>
            <a:chExt cx="5105400" cy="1415772"/>
          </a:xfrm>
        </p:grpSpPr>
        <p:sp>
          <p:nvSpPr>
            <p:cNvPr id="18" name="Rectangle 17"/>
            <p:cNvSpPr/>
            <p:nvPr/>
          </p:nvSpPr>
          <p:spPr>
            <a:xfrm>
              <a:off x="4724400" y="-76200"/>
              <a:ext cx="5105400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Critical mass achieved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Over 1,000 commercial customers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  <a:buFont typeface="Arial"/>
                <a:buChar char="•"/>
              </a:pPr>
              <a:r>
                <a:rPr lang="en-US" sz="1600" dirty="0" smtClean="0">
                  <a:solidFill>
                    <a:srgbClr val="45545F"/>
                  </a:solidFill>
                  <a:latin typeface="Arial" pitchFamily="34" charset="0"/>
                  <a:cs typeface="Arial" pitchFamily="34" charset="0"/>
                </a:rPr>
                <a:t>Over 10,000 production deployments</a:t>
              </a:r>
            </a:p>
            <a:p>
              <a:pPr marL="406400" indent="-406400" defTabSz="457200">
                <a:spcBef>
                  <a:spcPts val="600"/>
                </a:spcBef>
                <a:spcAft>
                  <a:spcPts val="300"/>
                </a:spcAft>
                <a:buClr>
                  <a:srgbClr val="0055B8"/>
                </a:buClr>
              </a:pPr>
              <a:endParaRPr lang="en-US" sz="1600" dirty="0" smtClean="0">
                <a:solidFill>
                  <a:srgbClr val="45545F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9708" y="321733"/>
              <a:ext cx="259492" cy="228600"/>
            </a:xfrm>
            <a:prstGeom prst="rect">
              <a:avLst/>
            </a:prstGeom>
          </p:spPr>
        </p:pic>
        <p:pic>
          <p:nvPicPr>
            <p:cNvPr id="20" name="Picture 19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9708" y="685800"/>
              <a:ext cx="259492" cy="228600"/>
            </a:xfrm>
            <a:prstGeom prst="rect">
              <a:avLst/>
            </a:prstGeom>
          </p:spPr>
        </p:pic>
      </p:grpSp>
      <p:grpSp>
        <p:nvGrpSpPr>
          <p:cNvPr id="7" name="Group 28"/>
          <p:cNvGrpSpPr/>
          <p:nvPr/>
        </p:nvGrpSpPr>
        <p:grpSpPr>
          <a:xfrm>
            <a:off x="5334000" y="2177772"/>
            <a:ext cx="3657600" cy="3594377"/>
            <a:chOff x="5105400" y="2741059"/>
            <a:chExt cx="3657600" cy="3594377"/>
          </a:xfrm>
        </p:grpSpPr>
        <p:pic>
          <p:nvPicPr>
            <p:cNvPr id="16" name="Picture 15" descr="uxdashboard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05400" y="4343400"/>
              <a:ext cx="3657600" cy="1992036"/>
            </a:xfrm>
            <a:prstGeom prst="rect">
              <a:avLst/>
            </a:prstGeom>
          </p:spPr>
        </p:pic>
        <p:grpSp>
          <p:nvGrpSpPr>
            <p:cNvPr id="13" name="Group 27"/>
            <p:cNvGrpSpPr/>
            <p:nvPr/>
          </p:nvGrpSpPr>
          <p:grpSpPr>
            <a:xfrm>
              <a:off x="5486400" y="2741059"/>
              <a:ext cx="2946400" cy="1221341"/>
              <a:chOff x="5486400" y="2514600"/>
              <a:chExt cx="2946400" cy="1221341"/>
            </a:xfrm>
          </p:grpSpPr>
          <p:pic>
            <p:nvPicPr>
              <p:cNvPr id="21" name="Picture 20" descr="distro blank box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86400" y="2514600"/>
                <a:ext cx="2946400" cy="1221341"/>
              </a:xfrm>
              <a:prstGeom prst="rect">
                <a:avLst/>
              </a:prstGeom>
            </p:spPr>
          </p:pic>
          <p:pic>
            <p:nvPicPr>
              <p:cNvPr id="9" name="Picture 8" descr="greg elephant cut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8451" b="90845" l="5732" r="9808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3200" y="2667000"/>
                <a:ext cx="685800" cy="620277"/>
              </a:xfrm>
              <a:prstGeom prst="rect">
                <a:avLst/>
              </a:prstGeom>
            </p:spPr>
          </p:pic>
          <p:pic>
            <p:nvPicPr>
              <p:cNvPr id="25" name="Picture 24" descr="MongoDB_logopb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5201" y="2971800"/>
                <a:ext cx="914399" cy="304800"/>
              </a:xfrm>
              <a:prstGeom prst="rect">
                <a:avLst/>
              </a:prstGeom>
            </p:spPr>
          </p:pic>
          <p:pic>
            <p:nvPicPr>
              <p:cNvPr id="12" name="Picture 11" descr="cassandra-logo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833821" y="2743200"/>
                <a:ext cx="566979" cy="373068"/>
              </a:xfrm>
              <a:prstGeom prst="rect">
                <a:avLst/>
              </a:prstGeom>
            </p:spPr>
          </p:pic>
        </p:grpSp>
        <p:grpSp>
          <p:nvGrpSpPr>
            <p:cNvPr id="17" name="Group 2"/>
            <p:cNvGrpSpPr/>
            <p:nvPr/>
          </p:nvGrpSpPr>
          <p:grpSpPr>
            <a:xfrm>
              <a:off x="6400800" y="3785494"/>
              <a:ext cx="1066800" cy="625638"/>
              <a:chOff x="6400800" y="3317518"/>
              <a:chExt cx="1066800" cy="625638"/>
            </a:xfrm>
          </p:grpSpPr>
          <p:pic>
            <p:nvPicPr>
              <p:cNvPr id="23" name="Picture 22" descr="static_03 arrow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6200000">
                <a:off x="6400800" y="3317518"/>
                <a:ext cx="609600" cy="609600"/>
              </a:xfrm>
              <a:prstGeom prst="rect">
                <a:avLst/>
              </a:prstGeom>
            </p:spPr>
          </p:pic>
          <p:pic>
            <p:nvPicPr>
              <p:cNvPr id="24" name="Picture 23" descr="static_03 arrow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6858000" y="3333556"/>
                <a:ext cx="609600" cy="609600"/>
              </a:xfrm>
              <a:prstGeom prst="rect">
                <a:avLst/>
              </a:prstGeom>
            </p:spPr>
          </p:pic>
        </p:grpSp>
      </p:grpSp>
      <p:sp>
        <p:nvSpPr>
          <p:cNvPr id="26" name="Rectangle 25"/>
          <p:cNvSpPr/>
          <p:nvPr/>
        </p:nvSpPr>
        <p:spPr>
          <a:xfrm>
            <a:off x="7020804" y="1554481"/>
            <a:ext cx="1208796" cy="45719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Dashboards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440488"/>
            <a:ext cx="441325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90625"/>
            <a:ext cx="4390228" cy="4000292"/>
          </a:xfrm>
          <a:prstGeom prst="rect">
            <a:avLst/>
          </a:prstGeom>
          <a:noFill/>
          <a:ln w="25400">
            <a:solidFill>
              <a:srgbClr val="265E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20" y="3786130"/>
            <a:ext cx="4595693" cy="281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RLawrence\Google Drive\pentaho\2013\presentations\pictures\06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855" y="2569778"/>
            <a:ext cx="2675785" cy="2897848"/>
          </a:xfrm>
          <a:prstGeom prst="rect">
            <a:avLst/>
          </a:prstGeom>
          <a:noFill/>
        </p:spPr>
      </p:pic>
      <p:pic>
        <p:nvPicPr>
          <p:cNvPr id="1027" name="Picture 3" descr="C:\Users\RLawrence\Google Drive\pentaho\2013\presentations\pictures\d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9458" y="1418897"/>
            <a:ext cx="2406887" cy="3688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29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Mobile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02675" y="6440488"/>
            <a:ext cx="441325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5374"/>
            <a:ext cx="6214533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98839"/>
            <a:ext cx="5638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9366" y="4514849"/>
            <a:ext cx="3124200" cy="199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02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98438"/>
            <a:ext cx="8458200" cy="5635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Why Pentaho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group_02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2014" y="4302976"/>
            <a:ext cx="4481557" cy="2189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0804" y="1554481"/>
            <a:ext cx="1208796" cy="45719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499163" y="2146180"/>
            <a:ext cx="7840709" cy="430887"/>
            <a:chOff x="801495" y="1479546"/>
            <a:chExt cx="7379491" cy="430887"/>
          </a:xfrm>
        </p:grpSpPr>
        <p:sp>
          <p:nvSpPr>
            <p:cNvPr id="8" name="Rectangle 7"/>
            <p:cNvSpPr/>
            <p:nvPr/>
          </p:nvSpPr>
          <p:spPr>
            <a:xfrm>
              <a:off x="1335742" y="1479546"/>
              <a:ext cx="68452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Purpose built data integration for analytics</a:t>
              </a:r>
            </a:p>
          </p:txBody>
        </p:sp>
        <p:pic>
          <p:nvPicPr>
            <p:cNvPr id="11" name="Picture 10" descr="check box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495" y="1543166"/>
              <a:ext cx="376141" cy="331362"/>
            </a:xfrm>
            <a:prstGeom prst="rect">
              <a:avLst/>
            </a:prstGeom>
          </p:spPr>
        </p:pic>
      </p:grpSp>
      <p:grpSp>
        <p:nvGrpSpPr>
          <p:cNvPr id="4" name="Group 17"/>
          <p:cNvGrpSpPr/>
          <p:nvPr/>
        </p:nvGrpSpPr>
        <p:grpSpPr>
          <a:xfrm>
            <a:off x="501170" y="2710244"/>
            <a:ext cx="7804630" cy="430887"/>
            <a:chOff x="805970" y="1903640"/>
            <a:chExt cx="7804630" cy="430887"/>
          </a:xfrm>
        </p:grpSpPr>
        <p:sp>
          <p:nvSpPr>
            <p:cNvPr id="9" name="Rectangle 8"/>
            <p:cNvSpPr/>
            <p:nvPr/>
          </p:nvSpPr>
          <p:spPr>
            <a:xfrm>
              <a:off x="1386421" y="1903640"/>
              <a:ext cx="72241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Big data &amp; cloud analytics</a:t>
              </a:r>
            </a:p>
          </p:txBody>
        </p:sp>
        <p:pic>
          <p:nvPicPr>
            <p:cNvPr id="12" name="Picture 11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970" y="1936596"/>
              <a:ext cx="376141" cy="331362"/>
            </a:xfrm>
            <a:prstGeom prst="rect">
              <a:avLst/>
            </a:prstGeom>
          </p:spPr>
        </p:pic>
      </p:grpSp>
      <p:grpSp>
        <p:nvGrpSpPr>
          <p:cNvPr id="7" name="Group 16"/>
          <p:cNvGrpSpPr/>
          <p:nvPr/>
        </p:nvGrpSpPr>
        <p:grpSpPr>
          <a:xfrm>
            <a:off x="501166" y="3269045"/>
            <a:ext cx="7880834" cy="430887"/>
            <a:chOff x="797499" y="2333263"/>
            <a:chExt cx="7880834" cy="430887"/>
          </a:xfrm>
        </p:grpSpPr>
        <p:sp>
          <p:nvSpPr>
            <p:cNvPr id="10" name="Rectangle 9"/>
            <p:cNvSpPr/>
            <p:nvPr/>
          </p:nvSpPr>
          <p:spPr>
            <a:xfrm>
              <a:off x="1377954" y="2333263"/>
              <a:ext cx="73003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Fully battle tested</a:t>
              </a:r>
            </a:p>
          </p:txBody>
        </p:sp>
        <p:pic>
          <p:nvPicPr>
            <p:cNvPr id="13" name="Picture 12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99" y="2390456"/>
              <a:ext cx="376141" cy="331362"/>
            </a:xfrm>
            <a:prstGeom prst="rect">
              <a:avLst/>
            </a:prstGeom>
          </p:spPr>
        </p:pic>
      </p:grpSp>
      <p:grpSp>
        <p:nvGrpSpPr>
          <p:cNvPr id="14" name="Group 18"/>
          <p:cNvGrpSpPr/>
          <p:nvPr/>
        </p:nvGrpSpPr>
        <p:grpSpPr>
          <a:xfrm>
            <a:off x="500691" y="3810912"/>
            <a:ext cx="7424109" cy="430887"/>
            <a:chOff x="801495" y="1479489"/>
            <a:chExt cx="7424109" cy="430887"/>
          </a:xfrm>
        </p:grpSpPr>
        <p:sp>
          <p:nvSpPr>
            <p:cNvPr id="20" name="Rectangle 19"/>
            <p:cNvSpPr/>
            <p:nvPr/>
          </p:nvSpPr>
          <p:spPr>
            <a:xfrm>
              <a:off x="1380360" y="1479489"/>
              <a:ext cx="684524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10,000 strong developer community</a:t>
              </a:r>
            </a:p>
          </p:txBody>
        </p:sp>
        <p:pic>
          <p:nvPicPr>
            <p:cNvPr id="21" name="Picture 20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495" y="1528215"/>
              <a:ext cx="376141" cy="331362"/>
            </a:xfrm>
            <a:prstGeom prst="rect">
              <a:avLst/>
            </a:prstGeom>
          </p:spPr>
        </p:pic>
      </p:grpSp>
      <p:grpSp>
        <p:nvGrpSpPr>
          <p:cNvPr id="15" name="Group 21"/>
          <p:cNvGrpSpPr/>
          <p:nvPr/>
        </p:nvGrpSpPr>
        <p:grpSpPr>
          <a:xfrm>
            <a:off x="496699" y="1620467"/>
            <a:ext cx="7809101" cy="436933"/>
            <a:chOff x="805970" y="1901369"/>
            <a:chExt cx="7809101" cy="436933"/>
          </a:xfrm>
        </p:grpSpPr>
        <p:sp>
          <p:nvSpPr>
            <p:cNvPr id="23" name="Rectangle 22"/>
            <p:cNvSpPr/>
            <p:nvPr/>
          </p:nvSpPr>
          <p:spPr>
            <a:xfrm>
              <a:off x="1390892" y="1901369"/>
              <a:ext cx="72241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Modern architecture</a:t>
              </a:r>
            </a:p>
          </p:txBody>
        </p:sp>
        <p:pic>
          <p:nvPicPr>
            <p:cNvPr id="24" name="Picture 23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5970" y="2006940"/>
              <a:ext cx="376141" cy="331362"/>
            </a:xfrm>
            <a:prstGeom prst="rect">
              <a:avLst/>
            </a:prstGeom>
          </p:spPr>
        </p:pic>
      </p:grpSp>
      <p:grpSp>
        <p:nvGrpSpPr>
          <p:cNvPr id="16" name="Group 24"/>
          <p:cNvGrpSpPr/>
          <p:nvPr/>
        </p:nvGrpSpPr>
        <p:grpSpPr>
          <a:xfrm>
            <a:off x="505162" y="4369713"/>
            <a:ext cx="7876838" cy="430887"/>
            <a:chOff x="797499" y="2324799"/>
            <a:chExt cx="7876838" cy="430887"/>
          </a:xfrm>
        </p:grpSpPr>
        <p:sp>
          <p:nvSpPr>
            <p:cNvPr id="26" name="Rectangle 25"/>
            <p:cNvSpPr/>
            <p:nvPr/>
          </p:nvSpPr>
          <p:spPr>
            <a:xfrm>
              <a:off x="1373958" y="2324799"/>
              <a:ext cx="730037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80% more cost effective</a:t>
              </a:r>
            </a:p>
          </p:txBody>
        </p:sp>
        <p:pic>
          <p:nvPicPr>
            <p:cNvPr id="27" name="Picture 26" descr="check box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99" y="2374686"/>
              <a:ext cx="376141" cy="331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6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Parting Shot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051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843842"/>
            <a:ext cx="487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“Cognizant </a:t>
            </a:r>
            <a:r>
              <a:rPr lang="en-US" dirty="0"/>
              <a:t>received the recognition for Cognizant Enterprise Analytical App Engine (CEAAE), among the world’s largest enterprise-class Business Intelligence platforms with the lowest per-user cost. Used by well over 150,000 Cognizant employees globally, it offers extensive analytical capabilities, real-time data access, and predictive analytics. Its innovative add-ons custom-built on top of the technology stack have enabled comprehensive democratization of information assets across Cognizant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0292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hlinkClick r:id="rId3"/>
              </a:rPr>
              <a:t>http://news.cognizant.com/cio100-jun3-2013</a:t>
            </a:r>
            <a:endParaRPr lang="en-US" sz="1600" dirty="0"/>
          </a:p>
        </p:txBody>
      </p:sp>
      <p:pic>
        <p:nvPicPr>
          <p:cNvPr id="2052" name="Picture 4" descr="Cognizant Technology Solu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65125"/>
            <a:ext cx="18288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railnews.co.in/wp-content/uploads/2013/06/Logo_Cognizant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457200"/>
            <a:ext cx="3733800" cy="1131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21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447800"/>
          </a:xfrm>
        </p:spPr>
        <p:txBody>
          <a:bodyPr/>
          <a:lstStyle/>
          <a:p>
            <a:pPr algn="ctr"/>
            <a:r>
              <a:rPr lang="en-US" sz="8000" dirty="0" smtClean="0">
                <a:solidFill>
                  <a:srgbClr val="0055B8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8000" dirty="0">
              <a:solidFill>
                <a:srgbClr val="0055B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181600"/>
            <a:ext cx="5638800" cy="117981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300" baseline="30000" dirty="0" err="1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blog.pentaho.com</a:t>
            </a:r>
            <a:endParaRPr lang="en-US" sz="2300" baseline="30000" dirty="0" smtClean="0">
              <a:solidFill>
                <a:srgbClr val="455560"/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2300" baseline="30000" dirty="0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@Pentaho</a:t>
            </a:r>
          </a:p>
          <a:p>
            <a:pPr>
              <a:spcAft>
                <a:spcPts val="2400"/>
              </a:spcAft>
            </a:pPr>
            <a:r>
              <a:rPr lang="en-US" sz="2300" baseline="30000" dirty="0" err="1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Facebook.com</a:t>
            </a:r>
            <a:r>
              <a:rPr lang="en-US" sz="2300" baseline="30000" dirty="0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/Pentaho</a:t>
            </a:r>
          </a:p>
          <a:p>
            <a:pPr>
              <a:spcAft>
                <a:spcPts val="2400"/>
              </a:spcAft>
            </a:pPr>
            <a:r>
              <a:rPr lang="en-US" sz="2300" baseline="30000" dirty="0" smtClean="0">
                <a:solidFill>
                  <a:srgbClr val="455560"/>
                </a:solidFill>
                <a:latin typeface="Arial" pitchFamily="34" charset="0"/>
                <a:cs typeface="Arial" pitchFamily="34" charset="0"/>
              </a:rPr>
              <a:t>Pentaho Business Analytics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09800" y="4572000"/>
            <a:ext cx="4756150" cy="30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3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Open Sans Light" pitchFamily="34" charset="0"/>
                <a:cs typeface="Arial" pitchFamily="34" charset="0"/>
              </a:rPr>
              <a:t>Join the conversation. You can find us on:</a:t>
            </a:r>
            <a:endParaRPr kumimoji="0" lang="en-US" sz="1300" b="1" i="0" u="none" strike="noStrike" kern="1200" cap="all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2446" y="3581400"/>
            <a:ext cx="914400" cy="762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logger gre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736" y="5117613"/>
            <a:ext cx="304800" cy="304800"/>
          </a:xfrm>
          <a:prstGeom prst="rect">
            <a:avLst/>
          </a:prstGeom>
        </p:spPr>
      </p:pic>
      <p:pic>
        <p:nvPicPr>
          <p:cNvPr id="9" name="Picture 8" descr="facebook-logo gre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836" y="5111264"/>
            <a:ext cx="317499" cy="317499"/>
          </a:xfrm>
          <a:prstGeom prst="rect">
            <a:avLst/>
          </a:prstGeom>
        </p:spPr>
      </p:pic>
      <p:pic>
        <p:nvPicPr>
          <p:cNvPr id="10" name="Picture 9" descr="twitter-ios-icon grey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499" y="5661689"/>
            <a:ext cx="295275" cy="295275"/>
          </a:xfrm>
          <a:prstGeom prst="rect">
            <a:avLst/>
          </a:prstGeom>
        </p:spPr>
      </p:pic>
      <p:pic>
        <p:nvPicPr>
          <p:cNvPr id="11" name="Picture 10" descr="LinkedIn-Logo-022 grey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598" y="5655082"/>
            <a:ext cx="307975" cy="308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od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096"/>
            <a:ext cx="9144000" cy="3749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1448" y="161354"/>
            <a:ext cx="7863388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Pentaho Business Analytics Platform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45545F"/>
                </a:solidFill>
                <a:latin typeface="Open Sans"/>
                <a:cs typeface="Open Sans"/>
              </a:rPr>
              <a:t>Our approach addresses the challenges.</a:t>
            </a:r>
            <a:endParaRPr lang="en-US" sz="1600" dirty="0">
              <a:solidFill>
                <a:srgbClr val="45545F"/>
              </a:solidFill>
              <a:latin typeface="Open Sans"/>
              <a:cs typeface="Open Sans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183988" y="5887682"/>
            <a:ext cx="8742907" cy="608868"/>
            <a:chOff x="155341" y="5750688"/>
            <a:chExt cx="8742907" cy="608868"/>
          </a:xfrm>
        </p:grpSpPr>
        <p:grpSp>
          <p:nvGrpSpPr>
            <p:cNvPr id="3" name="Group 46"/>
            <p:cNvGrpSpPr/>
            <p:nvPr/>
          </p:nvGrpSpPr>
          <p:grpSpPr>
            <a:xfrm>
              <a:off x="155341" y="5750688"/>
              <a:ext cx="2889600" cy="606572"/>
              <a:chOff x="107596" y="5750688"/>
              <a:chExt cx="2889600" cy="606572"/>
            </a:xfrm>
          </p:grpSpPr>
          <p:pic>
            <p:nvPicPr>
              <p:cNvPr id="39" name="Picture 38" descr="topic_0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596" y="5750688"/>
                <a:ext cx="2889600" cy="606572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564711" y="5805303"/>
                <a:ext cx="1125395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100% Java</a:t>
                </a:r>
              </a:p>
            </p:txBody>
          </p:sp>
        </p:grpSp>
        <p:grpSp>
          <p:nvGrpSpPr>
            <p:cNvPr id="5" name="Group 45"/>
            <p:cNvGrpSpPr/>
            <p:nvPr/>
          </p:nvGrpSpPr>
          <p:grpSpPr>
            <a:xfrm>
              <a:off x="3089731" y="5752984"/>
              <a:ext cx="2889600" cy="606572"/>
              <a:chOff x="2908300" y="5733888"/>
              <a:chExt cx="2889600" cy="606572"/>
            </a:xfrm>
          </p:grpSpPr>
          <p:pic>
            <p:nvPicPr>
              <p:cNvPr id="38" name="Picture 37" descr="topic_0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8300" y="5733888"/>
                <a:ext cx="2889600" cy="606572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3365415" y="5786207"/>
                <a:ext cx="206775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Open Web-based API’s</a:t>
                </a:r>
              </a:p>
            </p:txBody>
          </p:sp>
        </p:grpSp>
        <p:grpSp>
          <p:nvGrpSpPr>
            <p:cNvPr id="6" name="Group 44"/>
            <p:cNvGrpSpPr/>
            <p:nvPr/>
          </p:nvGrpSpPr>
          <p:grpSpPr>
            <a:xfrm>
              <a:off x="6008648" y="5752984"/>
              <a:ext cx="2889600" cy="606572"/>
              <a:chOff x="5932256" y="5733888"/>
              <a:chExt cx="2889600" cy="606572"/>
            </a:xfrm>
          </p:grpSpPr>
          <p:pic>
            <p:nvPicPr>
              <p:cNvPr id="40" name="Picture 39" descr="topic_03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2256" y="5733888"/>
                <a:ext cx="2889600" cy="606572"/>
              </a:xfrm>
              <a:prstGeom prst="rect">
                <a:avLst/>
              </a:prstGeom>
            </p:spPr>
          </p:pic>
          <p:sp>
            <p:nvSpPr>
              <p:cNvPr id="44" name="Rectangle 43"/>
              <p:cNvSpPr/>
              <p:nvPr/>
            </p:nvSpPr>
            <p:spPr>
              <a:xfrm>
                <a:off x="6389371" y="5786207"/>
                <a:ext cx="179379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Multi-Tenant Ready</a:t>
                </a:r>
              </a:p>
            </p:txBody>
          </p:sp>
        </p:grpSp>
      </p:grpSp>
      <p:pic>
        <p:nvPicPr>
          <p:cNvPr id="11" name="Picture 10" descr="diagr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1984135"/>
            <a:ext cx="3313287" cy="3465692"/>
          </a:xfrm>
          <a:prstGeom prst="rect">
            <a:avLst/>
          </a:prstGeom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4321750" y="2023475"/>
            <a:ext cx="16575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5545F"/>
                </a:solidFill>
                <a:latin typeface="Open Sans Light"/>
                <a:cs typeface="Open Sans Light"/>
              </a:rPr>
              <a:t>Data </a:t>
            </a:r>
          </a:p>
          <a:p>
            <a:pPr algn="ctr"/>
            <a:r>
              <a:rPr lang="en-US" sz="2000" dirty="0" smtClean="0">
                <a:solidFill>
                  <a:srgbClr val="45545F"/>
                </a:solidFill>
                <a:latin typeface="Open Sans Light"/>
                <a:cs typeface="Open Sans Light"/>
              </a:rPr>
              <a:t>Integration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13506" y="3374279"/>
            <a:ext cx="152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5545F"/>
                </a:solidFill>
                <a:latin typeface="Open Sans Light"/>
                <a:cs typeface="Open Sans Light"/>
              </a:rPr>
              <a:t>Data </a:t>
            </a:r>
          </a:p>
          <a:p>
            <a:pPr algn="ctr"/>
            <a:r>
              <a:rPr lang="en-US" sz="2000" dirty="0" smtClean="0">
                <a:solidFill>
                  <a:srgbClr val="45545F"/>
                </a:solidFill>
                <a:latin typeface="Open Sans Light"/>
                <a:cs typeface="Open Sans Light"/>
              </a:rPr>
              <a:t>Discovery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45712" y="4491810"/>
            <a:ext cx="16622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45545F"/>
                </a:solidFill>
                <a:latin typeface="Open Sans Light"/>
                <a:cs typeface="Open Sans Light"/>
              </a:rPr>
              <a:t>Predictive Analytics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88462" y="15826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" name="Group 148"/>
          <p:cNvGrpSpPr/>
          <p:nvPr/>
        </p:nvGrpSpPr>
        <p:grpSpPr>
          <a:xfrm>
            <a:off x="5859410" y="4361116"/>
            <a:ext cx="2445566" cy="1135996"/>
            <a:chOff x="5859410" y="4361116"/>
            <a:chExt cx="2445566" cy="1135996"/>
          </a:xfrm>
        </p:grpSpPr>
        <p:grpSp>
          <p:nvGrpSpPr>
            <p:cNvPr id="8" name="Group 125"/>
            <p:cNvGrpSpPr/>
            <p:nvPr/>
          </p:nvGrpSpPr>
          <p:grpSpPr>
            <a:xfrm>
              <a:off x="7333983" y="4361116"/>
              <a:ext cx="970993" cy="743226"/>
              <a:chOff x="7050010" y="3477706"/>
              <a:chExt cx="1881298" cy="1440000"/>
            </a:xfrm>
          </p:grpSpPr>
          <p:pic>
            <p:nvPicPr>
              <p:cNvPr id="127" name="Picture 126" descr="image04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0010" y="3477706"/>
                <a:ext cx="1664175" cy="1440000"/>
              </a:xfrm>
              <a:prstGeom prst="rect">
                <a:avLst/>
              </a:prstGeom>
            </p:spPr>
          </p:pic>
          <p:pic>
            <p:nvPicPr>
              <p:cNvPr id="128" name="Picture 127" descr="icon04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21688" y="4088509"/>
                <a:ext cx="609620" cy="609620"/>
              </a:xfrm>
              <a:prstGeom prst="rect">
                <a:avLst/>
              </a:prstGeom>
            </p:spPr>
          </p:pic>
        </p:grpSp>
        <p:grpSp>
          <p:nvGrpSpPr>
            <p:cNvPr id="9" name="Group 137"/>
            <p:cNvGrpSpPr/>
            <p:nvPr/>
          </p:nvGrpSpPr>
          <p:grpSpPr>
            <a:xfrm>
              <a:off x="5859410" y="4781844"/>
              <a:ext cx="1159783" cy="373377"/>
              <a:chOff x="5859410" y="4518081"/>
              <a:chExt cx="1159783" cy="373377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H="1" flipV="1">
                <a:off x="5859410" y="4518081"/>
                <a:ext cx="424244" cy="364908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6298311" y="4891458"/>
                <a:ext cx="720882" cy="0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05"/>
            <p:cNvGrpSpPr/>
            <p:nvPr/>
          </p:nvGrpSpPr>
          <p:grpSpPr>
            <a:xfrm>
              <a:off x="6998538" y="5133649"/>
              <a:ext cx="1306438" cy="363463"/>
              <a:chOff x="6996302" y="4553575"/>
              <a:chExt cx="1306438" cy="363463"/>
            </a:xfrm>
          </p:grpSpPr>
          <p:sp>
            <p:nvSpPr>
              <p:cNvPr id="107" name="Rectangle 106"/>
              <p:cNvSpPr/>
              <p:nvPr/>
            </p:nvSpPr>
            <p:spPr>
              <a:xfrm>
                <a:off x="6996302" y="4640039"/>
                <a:ext cx="12325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12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Score </a:t>
                </a:r>
                <a:r>
                  <a:rPr lang="fr-FR" sz="1200" dirty="0" err="1">
                    <a:solidFill>
                      <a:srgbClr val="45545F"/>
                    </a:solidFill>
                    <a:latin typeface="Open Sans"/>
                    <a:cs typeface="Open Sans"/>
                  </a:rPr>
                  <a:t>Forecast</a:t>
                </a:r>
                <a:endParaRPr lang="en-US" sz="12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093944" y="4553575"/>
                <a:ext cx="1208796" cy="45719"/>
              </a:xfrm>
              <a:prstGeom prst="rect">
                <a:avLst/>
              </a:prstGeom>
              <a:solidFill>
                <a:srgbClr val="FEBE1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2" name="Group 150"/>
          <p:cNvGrpSpPr/>
          <p:nvPr/>
        </p:nvGrpSpPr>
        <p:grpSpPr>
          <a:xfrm>
            <a:off x="369547" y="2051152"/>
            <a:ext cx="2498425" cy="2350523"/>
            <a:chOff x="369547" y="2051152"/>
            <a:chExt cx="2498425" cy="2350523"/>
          </a:xfrm>
        </p:grpSpPr>
        <p:sp>
          <p:nvSpPr>
            <p:cNvPr id="33" name="Rectangle 32"/>
            <p:cNvSpPr/>
            <p:nvPr/>
          </p:nvSpPr>
          <p:spPr>
            <a:xfrm>
              <a:off x="426841" y="2985903"/>
              <a:ext cx="1208796" cy="14157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2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Connect </a:t>
              </a:r>
              <a:endParaRPr lang="en-US" sz="1200" dirty="0">
                <a:solidFill>
                  <a:srgbClr val="45545F"/>
                </a:solidFill>
                <a:latin typeface="Open Sans"/>
                <a:cs typeface="Open Sans"/>
              </a:endParaRPr>
            </a:p>
            <a:p>
              <a:pPr algn="r">
                <a:lnSpc>
                  <a:spcPct val="120000"/>
                </a:lnSpc>
              </a:pPr>
              <a:r>
                <a:rPr lang="it-IT" sz="1200" dirty="0" err="1">
                  <a:solidFill>
                    <a:srgbClr val="45545F"/>
                  </a:solidFill>
                  <a:latin typeface="Open Sans"/>
                  <a:cs typeface="Open Sans"/>
                </a:rPr>
                <a:t>Visualize</a:t>
              </a:r>
              <a:r>
                <a:rPr lang="it-IT" sz="1200" dirty="0">
                  <a:solidFill>
                    <a:srgbClr val="45545F"/>
                  </a:solidFill>
                  <a:latin typeface="Open Sans"/>
                  <a:cs typeface="Open Sans"/>
                </a:rPr>
                <a:t> </a:t>
              </a:r>
            </a:p>
            <a:p>
              <a:pPr algn="r">
                <a:lnSpc>
                  <a:spcPct val="120000"/>
                </a:lnSpc>
              </a:pPr>
              <a:r>
                <a:rPr lang="en-US" sz="1200" dirty="0">
                  <a:solidFill>
                    <a:srgbClr val="45545F"/>
                  </a:solidFill>
                  <a:latin typeface="Open Sans"/>
                  <a:cs typeface="Open Sans"/>
                </a:rPr>
                <a:t>Report</a:t>
              </a:r>
            </a:p>
            <a:p>
              <a:pPr algn="r">
                <a:lnSpc>
                  <a:spcPct val="120000"/>
                </a:lnSpc>
              </a:pPr>
              <a:r>
                <a:rPr lang="de-DE" sz="1200" dirty="0">
                  <a:solidFill>
                    <a:srgbClr val="45545F"/>
                  </a:solidFill>
                  <a:latin typeface="Open Sans"/>
                  <a:cs typeface="Open Sans"/>
                </a:rPr>
                <a:t>Dashboard </a:t>
              </a:r>
            </a:p>
            <a:p>
              <a:pPr algn="r">
                <a:lnSpc>
                  <a:spcPct val="120000"/>
                </a:lnSpc>
              </a:pPr>
              <a:r>
                <a:rPr lang="hu-HU" sz="1200" dirty="0">
                  <a:solidFill>
                    <a:srgbClr val="45545F"/>
                  </a:solidFill>
                  <a:latin typeface="Open Sans"/>
                  <a:cs typeface="Open Sans"/>
                </a:rPr>
                <a:t>Analyze</a:t>
              </a:r>
            </a:p>
            <a:p>
              <a:pPr algn="r">
                <a:lnSpc>
                  <a:spcPct val="120000"/>
                </a:lnSpc>
              </a:pPr>
              <a:r>
                <a:rPr lang="cs-CZ" sz="1200" dirty="0" err="1">
                  <a:solidFill>
                    <a:srgbClr val="45545F"/>
                  </a:solidFill>
                  <a:latin typeface="Open Sans"/>
                  <a:cs typeface="Open Sans"/>
                </a:rPr>
                <a:t>Explore</a:t>
              </a:r>
              <a:endParaRPr lang="en-US" sz="1200" dirty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69547" y="2891152"/>
              <a:ext cx="1208796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83"/>
            <p:cNvGrpSpPr/>
            <p:nvPr/>
          </p:nvGrpSpPr>
          <p:grpSpPr>
            <a:xfrm rot="10800000">
              <a:off x="1635637" y="2909764"/>
              <a:ext cx="1232335" cy="373377"/>
              <a:chOff x="1635637" y="2349764"/>
              <a:chExt cx="1232335" cy="373377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 flipH="1" flipV="1">
                <a:off x="1635637" y="2349764"/>
                <a:ext cx="424244" cy="364908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059881" y="2723141"/>
                <a:ext cx="808091" cy="0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28"/>
            <p:cNvGrpSpPr/>
            <p:nvPr/>
          </p:nvGrpSpPr>
          <p:grpSpPr>
            <a:xfrm>
              <a:off x="537307" y="2051152"/>
              <a:ext cx="908724" cy="743227"/>
              <a:chOff x="4909395" y="3477706"/>
              <a:chExt cx="1760651" cy="1440000"/>
            </a:xfrm>
          </p:grpSpPr>
          <p:pic>
            <p:nvPicPr>
              <p:cNvPr id="130" name="Picture 129" descr="image02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9395" y="3477706"/>
                <a:ext cx="1664175" cy="1440000"/>
              </a:xfrm>
              <a:prstGeom prst="rect">
                <a:avLst/>
              </a:prstGeom>
            </p:spPr>
          </p:pic>
          <p:pic>
            <p:nvPicPr>
              <p:cNvPr id="131" name="Picture 130" descr="icon02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0426" y="4088509"/>
                <a:ext cx="609620" cy="609620"/>
              </a:xfrm>
              <a:prstGeom prst="rect">
                <a:avLst/>
              </a:prstGeom>
            </p:spPr>
          </p:pic>
        </p:grpSp>
      </p:grpSp>
      <p:grpSp>
        <p:nvGrpSpPr>
          <p:cNvPr id="15" name="Group 145"/>
          <p:cNvGrpSpPr/>
          <p:nvPr/>
        </p:nvGrpSpPr>
        <p:grpSpPr>
          <a:xfrm>
            <a:off x="5869180" y="1273332"/>
            <a:ext cx="2884069" cy="1804469"/>
            <a:chOff x="5869180" y="1273332"/>
            <a:chExt cx="2884069" cy="1804469"/>
          </a:xfrm>
        </p:grpSpPr>
        <p:grpSp>
          <p:nvGrpSpPr>
            <p:cNvPr id="16" name="Group 55"/>
            <p:cNvGrpSpPr/>
            <p:nvPr/>
          </p:nvGrpSpPr>
          <p:grpSpPr>
            <a:xfrm>
              <a:off x="6996302" y="2024971"/>
              <a:ext cx="1756947" cy="1052830"/>
              <a:chOff x="6996302" y="1908418"/>
              <a:chExt cx="1756947" cy="105283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6996302" y="1988674"/>
                <a:ext cx="1756947" cy="972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12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Access </a:t>
                </a:r>
                <a:endParaRPr lang="en-US" sz="12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cs-CZ" sz="1200" dirty="0" err="1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Integrate</a:t>
                </a:r>
                <a:r>
                  <a:rPr lang="cs-CZ" sz="12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 </a:t>
                </a:r>
                <a:endParaRPr lang="cs-CZ" sz="12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nl-NL" sz="1200" dirty="0" err="1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Cleanse</a:t>
                </a:r>
                <a:r>
                  <a:rPr lang="nl-NL" sz="12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 </a:t>
                </a:r>
                <a:endParaRPr lang="nl-NL" sz="12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de-DE" sz="1200" dirty="0" err="1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Enrich</a:t>
                </a:r>
                <a:endParaRPr lang="en-US" sz="12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093944" y="1908418"/>
                <a:ext cx="1208796" cy="45719"/>
              </a:xfrm>
              <a:prstGeom prst="rect">
                <a:avLst/>
              </a:prstGeom>
              <a:solidFill>
                <a:srgbClr val="FEBE1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7" name="Group 84"/>
            <p:cNvGrpSpPr/>
            <p:nvPr/>
          </p:nvGrpSpPr>
          <p:grpSpPr>
            <a:xfrm rot="10800000">
              <a:off x="5869180" y="2051152"/>
              <a:ext cx="1150013" cy="397706"/>
              <a:chOff x="5869180" y="1744580"/>
              <a:chExt cx="1150013" cy="397706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>
                <a:off x="6677271" y="1744580"/>
                <a:ext cx="341922" cy="394609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869180" y="2142286"/>
                <a:ext cx="808091" cy="0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31"/>
            <p:cNvGrpSpPr/>
            <p:nvPr/>
          </p:nvGrpSpPr>
          <p:grpSpPr>
            <a:xfrm>
              <a:off x="7151260" y="1273332"/>
              <a:ext cx="1088104" cy="743974"/>
              <a:chOff x="-83059" y="2598336"/>
              <a:chExt cx="2108200" cy="1441450"/>
            </a:xfrm>
          </p:grpSpPr>
          <p:pic>
            <p:nvPicPr>
              <p:cNvPr id="133" name="Picture 132" descr="integration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3059" y="2598336"/>
                <a:ext cx="2108200" cy="1441450"/>
              </a:xfrm>
              <a:prstGeom prst="rect">
                <a:avLst/>
              </a:prstGeom>
            </p:spPr>
          </p:pic>
          <p:pic>
            <p:nvPicPr>
              <p:cNvPr id="134" name="Picture 133" descr="icon03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03852" y="3207654"/>
                <a:ext cx="609620" cy="6096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591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64368" y="6063296"/>
            <a:ext cx="4940300" cy="317500"/>
            <a:chOff x="2164368" y="6515996"/>
            <a:chExt cx="4940300" cy="317500"/>
          </a:xfrm>
        </p:grpSpPr>
        <p:sp>
          <p:nvSpPr>
            <p:cNvPr id="144" name="AutoShape 4"/>
            <p:cNvSpPr>
              <a:spLocks/>
            </p:cNvSpPr>
            <p:nvPr/>
          </p:nvSpPr>
          <p:spPr bwMode="auto">
            <a:xfrm>
              <a:off x="2164368" y="6515996"/>
              <a:ext cx="4940300" cy="317500"/>
            </a:xfrm>
            <a:custGeom>
              <a:avLst/>
              <a:gdLst/>
              <a:ahLst/>
              <a:cxnLst/>
              <a:rect l="0" t="0" r="r" b="b"/>
              <a:pathLst>
                <a:path w="21600" h="18621">
                  <a:moveTo>
                    <a:pt x="139" y="0"/>
                  </a:moveTo>
                  <a:cubicBezTo>
                    <a:pt x="62" y="0"/>
                    <a:pt x="0" y="834"/>
                    <a:pt x="0" y="1862"/>
                  </a:cubicBezTo>
                  <a:lnTo>
                    <a:pt x="0" y="16759"/>
                  </a:lnTo>
                  <a:cubicBezTo>
                    <a:pt x="0" y="17787"/>
                    <a:pt x="62" y="18621"/>
                    <a:pt x="139" y="18621"/>
                  </a:cubicBezTo>
                  <a:lnTo>
                    <a:pt x="10550" y="18621"/>
                  </a:lnTo>
                  <a:lnTo>
                    <a:pt x="10772" y="21600"/>
                  </a:lnTo>
                  <a:lnTo>
                    <a:pt x="10994" y="18621"/>
                  </a:lnTo>
                  <a:lnTo>
                    <a:pt x="21461" y="18621"/>
                  </a:lnTo>
                  <a:cubicBezTo>
                    <a:pt x="21538" y="18621"/>
                    <a:pt x="21600" y="17787"/>
                    <a:pt x="21600" y="16759"/>
                  </a:cubicBezTo>
                  <a:lnTo>
                    <a:pt x="21600" y="1862"/>
                  </a:lnTo>
                  <a:cubicBezTo>
                    <a:pt x="21600" y="834"/>
                    <a:pt x="21538" y="0"/>
                    <a:pt x="21461" y="0"/>
                  </a:cubicBezTo>
                  <a:lnTo>
                    <a:pt x="139" y="0"/>
                  </a:lnTo>
                  <a:close/>
                  <a:moveTo>
                    <a:pt x="139" y="0"/>
                  </a:moveTo>
                </a:path>
              </a:pathLst>
            </a:custGeom>
            <a:solidFill>
              <a:srgbClr val="6699CC">
                <a:alpha val="30000"/>
              </a:srgbClr>
            </a:solidFill>
            <a:ln>
              <a:noFill/>
            </a:ln>
            <a:effectLst>
              <a:outerShdw blurRad="25400" dist="12699" dir="5400000" algn="ctr" rotWithShape="0">
                <a:srgbClr val="000000">
                  <a:alpha val="39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6350" cap="flat">
                  <a:solidFill>
                    <a:srgbClr val="395D69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3" name="Rectangle 9"/>
            <p:cNvSpPr>
              <a:spLocks/>
            </p:cNvSpPr>
            <p:nvPr/>
          </p:nvSpPr>
          <p:spPr bwMode="auto">
            <a:xfrm>
              <a:off x="2181258" y="6579496"/>
              <a:ext cx="49149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srgbClr val="000000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CENTRAL ADMINISTRATION, AUDITING &amp; MONITORING</a:t>
              </a:r>
            </a:p>
          </p:txBody>
        </p:sp>
      </p:grpSp>
      <p:grpSp>
        <p:nvGrpSpPr>
          <p:cNvPr id="3" name="Group 144"/>
          <p:cNvGrpSpPr/>
          <p:nvPr/>
        </p:nvGrpSpPr>
        <p:grpSpPr>
          <a:xfrm>
            <a:off x="287999" y="1165768"/>
            <a:ext cx="8542337" cy="762000"/>
            <a:chOff x="296863" y="901700"/>
            <a:chExt cx="8542337" cy="762000"/>
          </a:xfrm>
        </p:grpSpPr>
        <p:sp>
          <p:nvSpPr>
            <p:cNvPr id="146" name="Freeform 11"/>
            <p:cNvSpPr>
              <a:spLocks/>
            </p:cNvSpPr>
            <p:nvPr/>
          </p:nvSpPr>
          <p:spPr bwMode="auto">
            <a:xfrm>
              <a:off x="6552775" y="901700"/>
              <a:ext cx="2286425" cy="762000"/>
            </a:xfrm>
            <a:custGeom>
              <a:avLst/>
              <a:gdLst>
                <a:gd name="T0" fmla="*/ 31 w 21600"/>
                <a:gd name="T1" fmla="*/ 28 h 21600"/>
                <a:gd name="T2" fmla="*/ 21600 w 21600"/>
                <a:gd name="T3" fmla="*/ 0 h 21600"/>
                <a:gd name="T4" fmla="*/ 21600 w 21600"/>
                <a:gd name="T5" fmla="*/ 10983 h 21600"/>
                <a:gd name="T6" fmla="*/ 2160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10617 h 21600"/>
                <a:gd name="T12" fmla="*/ 31 w 21600"/>
                <a:gd name="T13" fmla="*/ 28 h 21600"/>
                <a:gd name="T14" fmla="*/ 31 w 21600"/>
                <a:gd name="T15" fmla="*/ 2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31" y="28"/>
                  </a:moveTo>
                  <a:lnTo>
                    <a:pt x="21600" y="0"/>
                  </a:lnTo>
                  <a:lnTo>
                    <a:pt x="21600" y="10983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0617"/>
                  </a:lnTo>
                  <a:lnTo>
                    <a:pt x="31" y="28"/>
                  </a:lnTo>
                  <a:close/>
                  <a:moveTo>
                    <a:pt x="31" y="28"/>
                  </a:move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36687F"/>
                </a:gs>
              </a:gsLst>
              <a:lin ang="0" scaled="1"/>
              <a:tileRect/>
            </a:gradFill>
            <a:ln w="635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12"/>
            <p:cNvSpPr>
              <a:spLocks/>
            </p:cNvSpPr>
            <p:nvPr/>
          </p:nvSpPr>
          <p:spPr bwMode="auto">
            <a:xfrm>
              <a:off x="5117409" y="901700"/>
              <a:ext cx="2100653" cy="762000"/>
            </a:xfrm>
            <a:custGeom>
              <a:avLst/>
              <a:gdLst>
                <a:gd name="T0" fmla="*/ 0 w 21600"/>
                <a:gd name="T1" fmla="*/ 0 h 21600"/>
                <a:gd name="T2" fmla="*/ 20233 w 21600"/>
                <a:gd name="T3" fmla="*/ 0 h 21600"/>
                <a:gd name="T4" fmla="*/ 21600 w 21600"/>
                <a:gd name="T5" fmla="*/ 10800 h 21600"/>
                <a:gd name="T6" fmla="*/ 20233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  <a:gd name="T12" fmla="*/ 0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233" y="0"/>
                  </a:lnTo>
                  <a:lnTo>
                    <a:pt x="21600" y="10800"/>
                  </a:lnTo>
                  <a:lnTo>
                    <a:pt x="202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36687F"/>
                </a:gs>
              </a:gsLst>
              <a:lin ang="0" scaled="1"/>
              <a:tileRect/>
            </a:gradFill>
            <a:ln w="635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961969" y="901700"/>
              <a:ext cx="3308759" cy="762000"/>
            </a:xfrm>
            <a:custGeom>
              <a:avLst/>
              <a:gdLst>
                <a:gd name="T0" fmla="*/ 0 w 21600"/>
                <a:gd name="T1" fmla="*/ 0 h 21600"/>
                <a:gd name="T2" fmla="*/ 20518 w 21600"/>
                <a:gd name="T3" fmla="*/ 0 h 21600"/>
                <a:gd name="T4" fmla="*/ 21600 w 21600"/>
                <a:gd name="T5" fmla="*/ 10800 h 21600"/>
                <a:gd name="T6" fmla="*/ 20478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  <a:gd name="T12" fmla="*/ 0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518" y="0"/>
                  </a:lnTo>
                  <a:lnTo>
                    <a:pt x="21600" y="10800"/>
                  </a:lnTo>
                  <a:lnTo>
                    <a:pt x="2047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36687F"/>
                </a:gs>
              </a:gsLst>
              <a:lin ang="0" scaled="1"/>
              <a:tileRect/>
            </a:gradFill>
            <a:ln w="635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296863" y="901700"/>
              <a:ext cx="1967278" cy="762000"/>
            </a:xfrm>
            <a:custGeom>
              <a:avLst/>
              <a:gdLst>
                <a:gd name="T0" fmla="*/ 0 w 21600"/>
                <a:gd name="T1" fmla="*/ 0 h 21600"/>
                <a:gd name="T2" fmla="*/ 20140 w 21600"/>
                <a:gd name="T3" fmla="*/ 0 h 21600"/>
                <a:gd name="T4" fmla="*/ 21600 w 21600"/>
                <a:gd name="T5" fmla="*/ 10800 h 21600"/>
                <a:gd name="T6" fmla="*/ 20140 w 21600"/>
                <a:gd name="T7" fmla="*/ 21600 h 21600"/>
                <a:gd name="T8" fmla="*/ 0 w 21600"/>
                <a:gd name="T9" fmla="*/ 21600 h 21600"/>
                <a:gd name="T10" fmla="*/ 0 w 21600"/>
                <a:gd name="T11" fmla="*/ 0 h 21600"/>
                <a:gd name="T12" fmla="*/ 0 w 21600"/>
                <a:gd name="T1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0140" y="0"/>
                  </a:lnTo>
                  <a:lnTo>
                    <a:pt x="21600" y="10800"/>
                  </a:lnTo>
                  <a:lnTo>
                    <a:pt x="2014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rgbClr val="36687F"/>
                </a:gs>
              </a:gsLst>
              <a:lin ang="0" scaled="1"/>
              <a:tileRect/>
            </a:gradFill>
            <a:ln w="6350" cap="flat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Rectangle 15"/>
            <p:cNvSpPr>
              <a:spLocks/>
            </p:cNvSpPr>
            <p:nvPr/>
          </p:nvSpPr>
          <p:spPr bwMode="auto">
            <a:xfrm>
              <a:off x="7440353" y="933450"/>
              <a:ext cx="1090815" cy="579438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DELIVER </a:t>
              </a: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When &amp; Where</a:t>
              </a: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Users Need It</a:t>
              </a:r>
            </a:p>
          </p:txBody>
        </p:sp>
        <p:sp>
          <p:nvSpPr>
            <p:cNvPr id="158" name="Rectangle 16"/>
            <p:cNvSpPr>
              <a:spLocks/>
            </p:cNvSpPr>
            <p:nvPr/>
          </p:nvSpPr>
          <p:spPr bwMode="auto">
            <a:xfrm>
              <a:off x="2821457" y="965200"/>
              <a:ext cx="1956163" cy="5207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850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STREAMLINE </a:t>
              </a: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Information  </a:t>
              </a:r>
              <a:r>
                <a:rPr lang="en-US" sz="1100" i="1" dirty="0" smtClean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Delivery</a:t>
              </a:r>
              <a:endParaRPr lang="en-US" sz="1100" i="1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</p:txBody>
        </p:sp>
        <p:sp>
          <p:nvSpPr>
            <p:cNvPr id="159" name="Rectangle 17"/>
            <p:cNvSpPr>
              <a:spLocks/>
            </p:cNvSpPr>
            <p:nvPr/>
          </p:nvSpPr>
          <p:spPr bwMode="auto">
            <a:xfrm>
              <a:off x="5401416" y="939800"/>
              <a:ext cx="1956163" cy="6477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85000"/>
                </a:lnSpc>
              </a:pPr>
              <a:r>
                <a:rPr lang="en-US" sz="1400" b="1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 </a:t>
              </a:r>
              <a:r>
                <a:rPr lang="en-US" sz="2200" b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VISUALIZE</a:t>
              </a:r>
              <a:endParaRPr lang="en-US" sz="1400" b="1" i="1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Lucida Grande" charset="0"/>
                <a:sym typeface="Trebuchet MS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&amp; Report Information </a:t>
              </a: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In Any Style</a:t>
              </a:r>
            </a:p>
          </p:txBody>
        </p:sp>
        <p:sp>
          <p:nvSpPr>
            <p:cNvPr id="160" name="Rectangle 18"/>
            <p:cNvSpPr>
              <a:spLocks/>
            </p:cNvSpPr>
            <p:nvPr/>
          </p:nvSpPr>
          <p:spPr bwMode="auto">
            <a:xfrm>
              <a:off x="606483" y="965200"/>
              <a:ext cx="1219427" cy="647700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38100" tIns="38100" rIns="38100" bIns="38100"/>
            <a:lstStyle/>
            <a:p>
              <a:pPr>
                <a:lnSpc>
                  <a:spcPct val="850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ACCESS</a:t>
              </a:r>
              <a:endParaRPr lang="en-US" sz="1400" b="1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Lucida Grande" charset="0"/>
                <a:sym typeface="Trebuchet MS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All </a:t>
              </a:r>
              <a:r>
                <a:rPr lang="en-US" sz="1100" i="1" dirty="0" smtClean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 </a:t>
              </a:r>
              <a:endParaRPr lang="en-US" sz="1100" i="1" dirty="0">
                <a:solidFill>
                  <a:srgbClr val="FFFFFF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  <a:p>
              <a:pPr>
                <a:lnSpc>
                  <a:spcPct val="85000"/>
                </a:lnSpc>
              </a:pPr>
              <a:r>
                <a:rPr lang="en-US" sz="1100" i="1" dirty="0">
                  <a:solidFill>
                    <a:srgbClr val="FFFFFF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Data Sources</a:t>
              </a:r>
            </a:p>
          </p:txBody>
        </p:sp>
      </p:grpSp>
      <p:grpSp>
        <p:nvGrpSpPr>
          <p:cNvPr id="4" name="Group 160"/>
          <p:cNvGrpSpPr/>
          <p:nvPr/>
        </p:nvGrpSpPr>
        <p:grpSpPr>
          <a:xfrm>
            <a:off x="7106377" y="1935382"/>
            <a:ext cx="1708218" cy="3594100"/>
            <a:chOff x="7133279" y="1663700"/>
            <a:chExt cx="1708218" cy="3594100"/>
          </a:xfrm>
        </p:grpSpPr>
        <p:grpSp>
          <p:nvGrpSpPr>
            <p:cNvPr id="5" name="Group 134"/>
            <p:cNvGrpSpPr>
              <a:grpSpLocks/>
            </p:cNvGrpSpPr>
            <p:nvPr/>
          </p:nvGrpSpPr>
          <p:grpSpPr bwMode="auto">
            <a:xfrm>
              <a:off x="7137400" y="3810000"/>
              <a:ext cx="1701800" cy="1447800"/>
              <a:chOff x="0" y="0"/>
              <a:chExt cx="1072" cy="912"/>
            </a:xfrm>
          </p:grpSpPr>
          <p:sp>
            <p:nvSpPr>
              <p:cNvPr id="187" name="AutoShape 124"/>
              <p:cNvSpPr>
                <a:spLocks/>
              </p:cNvSpPr>
              <p:nvPr/>
            </p:nvSpPr>
            <p:spPr bwMode="auto">
              <a:xfrm>
                <a:off x="0" y="232"/>
                <a:ext cx="1072" cy="680"/>
              </a:xfrm>
              <a:prstGeom prst="roundRect">
                <a:avLst>
                  <a:gd name="adj" fmla="val 23520"/>
                </a:avLst>
              </a:prstGeom>
              <a:gradFill rotWithShape="0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rgbClr val="36687F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699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B9B9B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8" name="AutoShape 125"/>
              <p:cNvSpPr>
                <a:spLocks/>
              </p:cNvSpPr>
              <p:nvPr/>
            </p:nvSpPr>
            <p:spPr bwMode="auto">
              <a:xfrm>
                <a:off x="0" y="0"/>
                <a:ext cx="1072" cy="2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8621">
                    <a:moveTo>
                      <a:pt x="403" y="0"/>
                    </a:moveTo>
                    <a:cubicBezTo>
                      <a:pt x="180" y="0"/>
                      <a:pt x="0" y="834"/>
                      <a:pt x="0" y="1862"/>
                    </a:cubicBezTo>
                    <a:lnTo>
                      <a:pt x="0" y="16759"/>
                    </a:lnTo>
                    <a:cubicBezTo>
                      <a:pt x="0" y="17787"/>
                      <a:pt x="180" y="18621"/>
                      <a:pt x="403" y="18621"/>
                    </a:cubicBezTo>
                    <a:lnTo>
                      <a:pt x="10075" y="18621"/>
                    </a:lnTo>
                    <a:lnTo>
                      <a:pt x="10719" y="21600"/>
                    </a:lnTo>
                    <a:lnTo>
                      <a:pt x="11364" y="18621"/>
                    </a:lnTo>
                    <a:lnTo>
                      <a:pt x="21197" y="18621"/>
                    </a:lnTo>
                    <a:cubicBezTo>
                      <a:pt x="21420" y="18621"/>
                      <a:pt x="21600" y="17787"/>
                      <a:pt x="21600" y="16759"/>
                    </a:cubicBezTo>
                    <a:lnTo>
                      <a:pt x="21600" y="1862"/>
                    </a:lnTo>
                    <a:cubicBezTo>
                      <a:pt x="21600" y="834"/>
                      <a:pt x="21420" y="0"/>
                      <a:pt x="21197" y="0"/>
                    </a:cubicBezTo>
                    <a:lnTo>
                      <a:pt x="403" y="0"/>
                    </a:lnTo>
                    <a:close/>
                    <a:moveTo>
                      <a:pt x="403" y="0"/>
                    </a:moveTo>
                  </a:path>
                </a:pathLst>
              </a:custGeom>
              <a:solidFill>
                <a:srgbClr val="6699CC">
                  <a:alpha val="32000"/>
                </a:srgbClr>
              </a:solidFill>
              <a:ln>
                <a:noFill/>
              </a:ln>
              <a:effectLst>
                <a:outerShdw blurRad="25400" dist="12699" dir="5400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395D6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89" name="Rectangle 126"/>
              <p:cNvSpPr>
                <a:spLocks/>
              </p:cNvSpPr>
              <p:nvPr/>
            </p:nvSpPr>
            <p:spPr bwMode="auto">
              <a:xfrm>
                <a:off x="273" y="245"/>
                <a:ext cx="758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ISV &amp; Packaged 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Applications</a:t>
                </a:r>
              </a:p>
            </p:txBody>
          </p:sp>
          <p:sp>
            <p:nvSpPr>
              <p:cNvPr id="190" name="Rectangle 127"/>
              <p:cNvSpPr>
                <a:spLocks/>
              </p:cNvSpPr>
              <p:nvPr/>
            </p:nvSpPr>
            <p:spPr bwMode="auto">
              <a:xfrm>
                <a:off x="271" y="592"/>
                <a:ext cx="63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SaaS / Cloud 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Applications</a:t>
                </a:r>
              </a:p>
            </p:txBody>
          </p:sp>
          <p:sp>
            <p:nvSpPr>
              <p:cNvPr id="192" name="Rectangle 128"/>
              <p:cNvSpPr>
                <a:spLocks/>
              </p:cNvSpPr>
              <p:nvPr/>
            </p:nvSpPr>
            <p:spPr bwMode="auto">
              <a:xfrm>
                <a:off x="4" y="9"/>
                <a:ext cx="1066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 smtClean="0">
                    <a:solidFill>
                      <a:srgbClr val="000000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INTEGRATION</a:t>
                </a:r>
                <a:endParaRPr lang="en-US" sz="1200" b="1" dirty="0">
                  <a:solidFill>
                    <a:srgbClr val="000000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endParaRPr>
              </a:p>
            </p:txBody>
          </p:sp>
          <p:pic>
            <p:nvPicPr>
              <p:cNvPr id="193" name="Picture 13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" y="645"/>
                <a:ext cx="17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" name="Picture 13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288"/>
                <a:ext cx="176" cy="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6" name="Group 156"/>
            <p:cNvGrpSpPr>
              <a:grpSpLocks/>
            </p:cNvGrpSpPr>
            <p:nvPr/>
          </p:nvGrpSpPr>
          <p:grpSpPr bwMode="auto">
            <a:xfrm>
              <a:off x="7137400" y="1663700"/>
              <a:ext cx="1701800" cy="2006600"/>
              <a:chOff x="0" y="0"/>
              <a:chExt cx="1072" cy="1264"/>
            </a:xfrm>
          </p:grpSpPr>
          <p:sp>
            <p:nvSpPr>
              <p:cNvPr id="169" name="AutoShape 135"/>
              <p:cNvSpPr>
                <a:spLocks/>
              </p:cNvSpPr>
              <p:nvPr/>
            </p:nvSpPr>
            <p:spPr bwMode="auto">
              <a:xfrm rot="10800000" flipH="1">
                <a:off x="488" y="0"/>
                <a:ext cx="64" cy="3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192429"/>
                  </a:gs>
                  <a:gs pos="16580">
                    <a:srgbClr val="192429"/>
                  </a:gs>
                  <a:gs pos="100000">
                    <a:srgbClr val="395D69"/>
                  </a:gs>
                </a:gsLst>
                <a:path path="rect">
                  <a:fillToRect l="15993" t="24519" r="84007" b="75481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192429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0" name="AutoShape 136"/>
              <p:cNvSpPr>
                <a:spLocks/>
              </p:cNvSpPr>
              <p:nvPr/>
            </p:nvSpPr>
            <p:spPr bwMode="auto">
              <a:xfrm>
                <a:off x="0" y="288"/>
                <a:ext cx="1072" cy="976"/>
              </a:xfrm>
              <a:prstGeom prst="roundRect">
                <a:avLst>
                  <a:gd name="adj" fmla="val 1639"/>
                </a:avLst>
              </a:prstGeom>
              <a:gradFill rotWithShape="0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rgbClr val="36687F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699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B9B9B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1" name="Rectangle 137"/>
              <p:cNvSpPr>
                <a:spLocks/>
              </p:cNvSpPr>
              <p:nvPr/>
            </p:nvSpPr>
            <p:spPr bwMode="auto">
              <a:xfrm>
                <a:off x="335" y="325"/>
                <a:ext cx="25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Web</a:t>
                </a:r>
              </a:p>
            </p:txBody>
          </p:sp>
          <p:sp>
            <p:nvSpPr>
              <p:cNvPr id="174" name="Rectangle 138"/>
              <p:cNvSpPr>
                <a:spLocks/>
              </p:cNvSpPr>
              <p:nvPr/>
            </p:nvSpPr>
            <p:spPr bwMode="auto">
              <a:xfrm>
                <a:off x="333" y="563"/>
                <a:ext cx="350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Mobile</a:t>
                </a:r>
              </a:p>
            </p:txBody>
          </p:sp>
          <p:sp>
            <p:nvSpPr>
              <p:cNvPr id="175" name="Rectangle 139"/>
              <p:cNvSpPr>
                <a:spLocks/>
              </p:cNvSpPr>
              <p:nvPr/>
            </p:nvSpPr>
            <p:spPr bwMode="auto">
              <a:xfrm>
                <a:off x="330" y="1063"/>
                <a:ext cx="277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Print</a:t>
                </a:r>
              </a:p>
            </p:txBody>
          </p:sp>
          <p:sp>
            <p:nvSpPr>
              <p:cNvPr id="176" name="Rectangle 140"/>
              <p:cNvSpPr>
                <a:spLocks/>
              </p:cNvSpPr>
              <p:nvPr/>
            </p:nvSpPr>
            <p:spPr bwMode="auto">
              <a:xfrm>
                <a:off x="329" y="805"/>
                <a:ext cx="326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E-Mail</a:t>
                </a:r>
              </a:p>
            </p:txBody>
          </p:sp>
          <p:sp>
            <p:nvSpPr>
              <p:cNvPr id="177" name="AutoShape 150"/>
              <p:cNvSpPr>
                <a:spLocks/>
              </p:cNvSpPr>
              <p:nvPr/>
            </p:nvSpPr>
            <p:spPr bwMode="auto">
              <a:xfrm>
                <a:off x="0" y="72"/>
                <a:ext cx="1072" cy="2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8947">
                    <a:moveTo>
                      <a:pt x="403" y="0"/>
                    </a:moveTo>
                    <a:cubicBezTo>
                      <a:pt x="180" y="0"/>
                      <a:pt x="0" y="848"/>
                      <a:pt x="0" y="1895"/>
                    </a:cubicBezTo>
                    <a:lnTo>
                      <a:pt x="0" y="17053"/>
                    </a:lnTo>
                    <a:cubicBezTo>
                      <a:pt x="0" y="18099"/>
                      <a:pt x="180" y="18947"/>
                      <a:pt x="403" y="18947"/>
                    </a:cubicBezTo>
                    <a:lnTo>
                      <a:pt x="10075" y="18947"/>
                    </a:lnTo>
                    <a:lnTo>
                      <a:pt x="10719" y="21600"/>
                    </a:lnTo>
                    <a:lnTo>
                      <a:pt x="11364" y="18947"/>
                    </a:lnTo>
                    <a:lnTo>
                      <a:pt x="21197" y="18947"/>
                    </a:lnTo>
                    <a:cubicBezTo>
                      <a:pt x="21420" y="18947"/>
                      <a:pt x="21600" y="18099"/>
                      <a:pt x="21600" y="17053"/>
                    </a:cubicBezTo>
                    <a:lnTo>
                      <a:pt x="21600" y="1895"/>
                    </a:lnTo>
                    <a:cubicBezTo>
                      <a:pt x="21600" y="848"/>
                      <a:pt x="21420" y="0"/>
                      <a:pt x="21197" y="0"/>
                    </a:cubicBezTo>
                    <a:lnTo>
                      <a:pt x="403" y="0"/>
                    </a:lnTo>
                    <a:close/>
                    <a:moveTo>
                      <a:pt x="403" y="0"/>
                    </a:moveTo>
                  </a:path>
                </a:pathLst>
              </a:custGeom>
              <a:solidFill>
                <a:srgbClr val="6699CC">
                  <a:alpha val="32000"/>
                </a:srgbClr>
              </a:solidFill>
              <a:ln>
                <a:noFill/>
              </a:ln>
              <a:effectLst>
                <a:outerShdw blurRad="25400" dist="12699" dir="5400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395D6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Rectangle 151"/>
              <p:cNvSpPr>
                <a:spLocks/>
              </p:cNvSpPr>
              <p:nvPr/>
            </p:nvSpPr>
            <p:spPr bwMode="auto">
              <a:xfrm>
                <a:off x="12" y="71"/>
                <a:ext cx="1052" cy="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STANDALONE</a:t>
                </a:r>
              </a:p>
            </p:txBody>
          </p:sp>
          <p:pic>
            <p:nvPicPr>
              <p:cNvPr id="181" name="Picture 152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" y="560"/>
                <a:ext cx="14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2" name="Picture 153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" y="315"/>
                <a:ext cx="192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3" name="Picture 154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" y="785"/>
                <a:ext cx="200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" name="Picture 155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" y="1048"/>
                <a:ext cx="19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" name="Rectangle 141"/>
            <p:cNvSpPr>
              <a:spLocks/>
            </p:cNvSpPr>
            <p:nvPr/>
          </p:nvSpPr>
          <p:spPr bwMode="auto">
            <a:xfrm rot="10800000" flipH="1">
              <a:off x="7140713" y="2478101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Rectangle 141"/>
            <p:cNvSpPr>
              <a:spLocks/>
            </p:cNvSpPr>
            <p:nvPr/>
          </p:nvSpPr>
          <p:spPr bwMode="auto">
            <a:xfrm rot="10800000" flipH="1">
              <a:off x="7140713" y="2883262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Rectangle 141"/>
            <p:cNvSpPr>
              <a:spLocks/>
            </p:cNvSpPr>
            <p:nvPr/>
          </p:nvSpPr>
          <p:spPr bwMode="auto">
            <a:xfrm rot="10800000" flipH="1">
              <a:off x="7133279" y="3254969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Rectangle 141"/>
            <p:cNvSpPr>
              <a:spLocks/>
            </p:cNvSpPr>
            <p:nvPr/>
          </p:nvSpPr>
          <p:spPr bwMode="auto">
            <a:xfrm rot="10800000" flipH="1">
              <a:off x="7136148" y="4661525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7" name="Group 195"/>
          <p:cNvGrpSpPr/>
          <p:nvPr/>
        </p:nvGrpSpPr>
        <p:grpSpPr>
          <a:xfrm>
            <a:off x="5352933" y="1936616"/>
            <a:ext cx="1713128" cy="4089400"/>
            <a:chOff x="5352933" y="1663700"/>
            <a:chExt cx="1713128" cy="4089400"/>
          </a:xfrm>
        </p:grpSpPr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5359400" y="4940300"/>
              <a:ext cx="1701800" cy="812800"/>
              <a:chOff x="0" y="0"/>
              <a:chExt cx="1072" cy="512"/>
            </a:xfrm>
          </p:grpSpPr>
          <p:sp>
            <p:nvSpPr>
              <p:cNvPr id="238" name="AutoShape 50"/>
              <p:cNvSpPr>
                <a:spLocks/>
              </p:cNvSpPr>
              <p:nvPr/>
            </p:nvSpPr>
            <p:spPr bwMode="auto">
              <a:xfrm>
                <a:off x="0" y="216"/>
                <a:ext cx="1072" cy="296"/>
              </a:xfrm>
              <a:prstGeom prst="roundRect">
                <a:avLst>
                  <a:gd name="adj" fmla="val 5403"/>
                </a:avLst>
              </a:prstGeom>
              <a:gradFill rotWithShape="0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rgbClr val="36687F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699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B9B9B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9" name="AutoShape 51"/>
              <p:cNvSpPr>
                <a:spLocks/>
              </p:cNvSpPr>
              <p:nvPr/>
            </p:nvSpPr>
            <p:spPr bwMode="auto">
              <a:xfrm>
                <a:off x="0" y="0"/>
                <a:ext cx="1072" cy="2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9286">
                    <a:moveTo>
                      <a:pt x="403" y="0"/>
                    </a:moveTo>
                    <a:cubicBezTo>
                      <a:pt x="180" y="0"/>
                      <a:pt x="0" y="863"/>
                      <a:pt x="0" y="1929"/>
                    </a:cubicBezTo>
                    <a:lnTo>
                      <a:pt x="0" y="17357"/>
                    </a:lnTo>
                    <a:cubicBezTo>
                      <a:pt x="0" y="18422"/>
                      <a:pt x="180" y="19286"/>
                      <a:pt x="403" y="19286"/>
                    </a:cubicBezTo>
                    <a:lnTo>
                      <a:pt x="10070" y="19286"/>
                    </a:lnTo>
                    <a:lnTo>
                      <a:pt x="10719" y="21600"/>
                    </a:lnTo>
                    <a:lnTo>
                      <a:pt x="11369" y="19286"/>
                    </a:lnTo>
                    <a:lnTo>
                      <a:pt x="21197" y="19286"/>
                    </a:lnTo>
                    <a:cubicBezTo>
                      <a:pt x="21420" y="19286"/>
                      <a:pt x="21600" y="18422"/>
                      <a:pt x="21600" y="17357"/>
                    </a:cubicBezTo>
                    <a:lnTo>
                      <a:pt x="21600" y="1929"/>
                    </a:lnTo>
                    <a:cubicBezTo>
                      <a:pt x="21600" y="863"/>
                      <a:pt x="21420" y="0"/>
                      <a:pt x="21197" y="0"/>
                    </a:cubicBezTo>
                    <a:lnTo>
                      <a:pt x="403" y="0"/>
                    </a:lnTo>
                    <a:close/>
                    <a:moveTo>
                      <a:pt x="403" y="0"/>
                    </a:moveTo>
                  </a:path>
                </a:pathLst>
              </a:custGeom>
              <a:solidFill>
                <a:srgbClr val="6699CC">
                  <a:alpha val="33000"/>
                </a:srgbClr>
              </a:solidFill>
              <a:ln>
                <a:noFill/>
              </a:ln>
              <a:effectLst>
                <a:outerShdw blurRad="25400" dist="12699" dir="5400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395D6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Rectangle 52"/>
              <p:cNvSpPr>
                <a:spLocks/>
              </p:cNvSpPr>
              <p:nvPr/>
            </p:nvSpPr>
            <p:spPr bwMode="auto">
              <a:xfrm>
                <a:off x="60" y="220"/>
                <a:ext cx="923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>
                    <a:solidFill>
                      <a:srgbClr val="A5A5A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marL="38100" indent="-38100" algn="l">
                  <a:buSzPct val="64000"/>
                  <a:buFont typeface="Lucida Grande" charset="0"/>
                  <a:buChar char="‣"/>
                </a:pPr>
                <a:r>
                  <a:rPr lang="en-US" sz="11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 Advanced </a:t>
                </a:r>
                <a:r>
                  <a: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&amp; </a:t>
                </a:r>
              </a:p>
              <a:p>
                <a:pPr marL="38100" indent="-38100" algn="l"/>
                <a:r>
                  <a:rPr lang="en-US" sz="11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  Predictive </a:t>
                </a:r>
                <a:r>
                  <a: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Analytics</a:t>
                </a:r>
              </a:p>
            </p:txBody>
          </p:sp>
          <p:sp>
            <p:nvSpPr>
              <p:cNvPr id="241" name="Rectangle 53"/>
              <p:cNvSpPr>
                <a:spLocks/>
              </p:cNvSpPr>
              <p:nvPr/>
            </p:nvSpPr>
            <p:spPr bwMode="auto">
              <a:xfrm>
                <a:off x="1" y="13"/>
                <a:ext cx="106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>
                    <a:solidFill>
                      <a:srgbClr val="A5A5A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DATA MINING</a:t>
                </a:r>
              </a:p>
            </p:txBody>
          </p:sp>
        </p:grpSp>
        <p:grpSp>
          <p:nvGrpSpPr>
            <p:cNvPr id="9" name="Group 67"/>
            <p:cNvGrpSpPr>
              <a:grpSpLocks/>
            </p:cNvGrpSpPr>
            <p:nvPr/>
          </p:nvGrpSpPr>
          <p:grpSpPr bwMode="auto">
            <a:xfrm>
              <a:off x="5359400" y="1663700"/>
              <a:ext cx="1701800" cy="1231901"/>
              <a:chOff x="0" y="0"/>
              <a:chExt cx="1072" cy="776"/>
            </a:xfrm>
          </p:grpSpPr>
          <p:grpSp>
            <p:nvGrpSpPr>
              <p:cNvPr id="10" name="Group 63"/>
              <p:cNvGrpSpPr>
                <a:grpSpLocks/>
              </p:cNvGrpSpPr>
              <p:nvPr/>
            </p:nvGrpSpPr>
            <p:grpSpPr bwMode="auto">
              <a:xfrm>
                <a:off x="0" y="248"/>
                <a:ext cx="1072" cy="528"/>
                <a:chOff x="0" y="-48"/>
                <a:chExt cx="1072" cy="528"/>
              </a:xfrm>
            </p:grpSpPr>
            <p:sp>
              <p:nvSpPr>
                <p:cNvPr id="234" name="AutoShape 55"/>
                <p:cNvSpPr>
                  <a:spLocks/>
                </p:cNvSpPr>
                <p:nvPr/>
              </p:nvSpPr>
              <p:spPr bwMode="auto">
                <a:xfrm>
                  <a:off x="0" y="0"/>
                  <a:ext cx="1072" cy="440"/>
                </a:xfrm>
                <a:prstGeom prst="roundRect">
                  <a:avLst>
                    <a:gd name="adj" fmla="val 3634"/>
                  </a:avLst>
                </a:prstGeom>
                <a:gradFill rotWithShape="0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rgbClr val="36687F">
                        <a:alpha val="20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50800" dist="12699" dir="5400000" algn="ctr" rotWithShape="0">
                    <a:schemeClr val="bg2">
                      <a:alpha val="34999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B9B9B9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37" name="Rectangle 56"/>
                <p:cNvSpPr>
                  <a:spLocks/>
                </p:cNvSpPr>
                <p:nvPr/>
              </p:nvSpPr>
              <p:spPr bwMode="auto">
                <a:xfrm>
                  <a:off x="82" y="-48"/>
                  <a:ext cx="621" cy="5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cap="flat">
                      <a:solidFill>
                        <a:srgbClr val="A5A5A5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marL="38100" indent="-38100" algn="l">
                    <a:lnSpc>
                      <a:spcPct val="150000"/>
                    </a:lnSpc>
                    <a:buSzPct val="64000"/>
                    <a:buFont typeface="Lucida Grande" charset="0"/>
                    <a:buChar char="‣"/>
                  </a:pPr>
                  <a:r>
                    <a:rPr lang="en-US" sz="1100" b="1" dirty="0" smtClean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 Proactive</a:t>
                  </a:r>
                  <a:endPara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endParaRPr>
                </a:p>
                <a:p>
                  <a:pPr marL="38100" indent="-38100" algn="l">
                    <a:lnSpc>
                      <a:spcPct val="150000"/>
                    </a:lnSpc>
                    <a:buSzPct val="64000"/>
                    <a:buFont typeface="Lucida Grande" charset="0"/>
                    <a:buChar char="‣"/>
                  </a:pPr>
                  <a:r>
                    <a:rPr lang="en-US" sz="1100" b="1" dirty="0" smtClean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 Operational </a:t>
                  </a:r>
                  <a:endPara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endParaRPr>
                </a:p>
                <a:p>
                  <a:pPr marL="38100" indent="-38100" algn="l">
                    <a:lnSpc>
                      <a:spcPct val="150000"/>
                    </a:lnSpc>
                    <a:buSzPct val="64000"/>
                    <a:buFont typeface="Lucida Grande" charset="0"/>
                    <a:buChar char="‣"/>
                  </a:pPr>
                  <a:r>
                    <a:rPr lang="en-US" sz="1100" b="1" dirty="0" smtClean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 Enterprise</a:t>
                  </a:r>
                  <a:endPara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endParaRPr>
                </a:p>
              </p:txBody>
            </p:sp>
          </p:grpSp>
          <p:sp>
            <p:nvSpPr>
              <p:cNvPr id="226" name="AutoShape 64"/>
              <p:cNvSpPr>
                <a:spLocks/>
              </p:cNvSpPr>
              <p:nvPr/>
            </p:nvSpPr>
            <p:spPr bwMode="auto">
              <a:xfrm>
                <a:off x="0" y="72"/>
                <a:ext cx="1072" cy="2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8947">
                    <a:moveTo>
                      <a:pt x="403" y="0"/>
                    </a:moveTo>
                    <a:cubicBezTo>
                      <a:pt x="180" y="0"/>
                      <a:pt x="0" y="848"/>
                      <a:pt x="0" y="1895"/>
                    </a:cubicBezTo>
                    <a:lnTo>
                      <a:pt x="0" y="17053"/>
                    </a:lnTo>
                    <a:cubicBezTo>
                      <a:pt x="0" y="18099"/>
                      <a:pt x="180" y="18947"/>
                      <a:pt x="403" y="18947"/>
                    </a:cubicBezTo>
                    <a:lnTo>
                      <a:pt x="10075" y="18947"/>
                    </a:lnTo>
                    <a:lnTo>
                      <a:pt x="10719" y="21600"/>
                    </a:lnTo>
                    <a:lnTo>
                      <a:pt x="11364" y="18947"/>
                    </a:lnTo>
                    <a:lnTo>
                      <a:pt x="21197" y="18947"/>
                    </a:lnTo>
                    <a:cubicBezTo>
                      <a:pt x="21420" y="18947"/>
                      <a:pt x="21600" y="18099"/>
                      <a:pt x="21600" y="17053"/>
                    </a:cubicBezTo>
                    <a:lnTo>
                      <a:pt x="21600" y="1895"/>
                    </a:lnTo>
                    <a:cubicBezTo>
                      <a:pt x="21600" y="848"/>
                      <a:pt x="21420" y="0"/>
                      <a:pt x="21197" y="0"/>
                    </a:cubicBezTo>
                    <a:lnTo>
                      <a:pt x="403" y="0"/>
                    </a:lnTo>
                    <a:close/>
                    <a:moveTo>
                      <a:pt x="403" y="0"/>
                    </a:moveTo>
                  </a:path>
                </a:pathLst>
              </a:custGeom>
              <a:solidFill>
                <a:schemeClr val="tx2">
                  <a:lumMod val="60000"/>
                  <a:lumOff val="40000"/>
                  <a:alpha val="32000"/>
                </a:schemeClr>
              </a:solidFill>
              <a:ln>
                <a:noFill/>
              </a:ln>
              <a:effectLst>
                <a:outerShdw blurRad="25400" dist="12699" dir="5400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395D6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Rectangle 65"/>
              <p:cNvSpPr>
                <a:spLocks/>
              </p:cNvSpPr>
              <p:nvPr/>
            </p:nvSpPr>
            <p:spPr bwMode="auto">
              <a:xfrm>
                <a:off x="8" y="74"/>
                <a:ext cx="1058" cy="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>
                    <a:solidFill>
                      <a:srgbClr val="A5A5A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REPORTING</a:t>
                </a:r>
              </a:p>
            </p:txBody>
          </p:sp>
          <p:sp>
            <p:nvSpPr>
              <p:cNvPr id="233" name="AutoShape 66"/>
              <p:cNvSpPr>
                <a:spLocks/>
              </p:cNvSpPr>
              <p:nvPr/>
            </p:nvSpPr>
            <p:spPr bwMode="auto">
              <a:xfrm rot="10800000" flipH="1">
                <a:off x="520" y="0"/>
                <a:ext cx="64" cy="3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192429"/>
                  </a:gs>
                  <a:gs pos="16580">
                    <a:srgbClr val="192429"/>
                  </a:gs>
                  <a:gs pos="100000">
                    <a:srgbClr val="395D69"/>
                  </a:gs>
                </a:gsLst>
                <a:path path="rect">
                  <a:fillToRect l="15993" t="24519" r="84007" b="75481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192429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11" name="Group 76"/>
            <p:cNvGrpSpPr>
              <a:grpSpLocks/>
            </p:cNvGrpSpPr>
            <p:nvPr/>
          </p:nvGrpSpPr>
          <p:grpSpPr bwMode="auto">
            <a:xfrm>
              <a:off x="5359400" y="2971800"/>
              <a:ext cx="1701800" cy="841375"/>
              <a:chOff x="0" y="0"/>
              <a:chExt cx="1072" cy="530"/>
            </a:xfrm>
          </p:grpSpPr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0" y="171"/>
                <a:ext cx="1072" cy="359"/>
                <a:chOff x="0" y="-56"/>
                <a:chExt cx="1072" cy="358"/>
              </a:xfrm>
            </p:grpSpPr>
            <p:sp>
              <p:nvSpPr>
                <p:cNvPr id="223" name="AutoShape 68"/>
                <p:cNvSpPr>
                  <a:spLocks/>
                </p:cNvSpPr>
                <p:nvPr/>
              </p:nvSpPr>
              <p:spPr bwMode="auto">
                <a:xfrm>
                  <a:off x="0" y="4"/>
                  <a:ext cx="1072" cy="296"/>
                </a:xfrm>
                <a:prstGeom prst="roundRect">
                  <a:avLst>
                    <a:gd name="adj" fmla="val 5403"/>
                  </a:avLst>
                </a:prstGeom>
                <a:gradFill rotWithShape="0">
                  <a:gsLst>
                    <a:gs pos="0">
                      <a:schemeClr val="accent5">
                        <a:lumMod val="20000"/>
                        <a:lumOff val="80000"/>
                      </a:schemeClr>
                    </a:gs>
                    <a:gs pos="100000">
                      <a:srgbClr val="36687F">
                        <a:alpha val="20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>
                  <a:outerShdw blurRad="50800" dist="12699" dir="5400000" algn="ctr" rotWithShape="0">
                    <a:schemeClr val="bg2">
                      <a:alpha val="34999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B9B9B9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4" name="Rectangle 69"/>
                <p:cNvSpPr>
                  <a:spLocks/>
                </p:cNvSpPr>
                <p:nvPr/>
              </p:nvSpPr>
              <p:spPr bwMode="auto">
                <a:xfrm>
                  <a:off x="67" y="-56"/>
                  <a:ext cx="881" cy="3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 cap="flat">
                      <a:solidFill>
                        <a:srgbClr val="A5A5A5"/>
                      </a:solidFill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lIns="38100" tIns="38100" rIns="38100" bIns="38100">
                  <a:spAutoFit/>
                </a:bodyPr>
                <a:lstStyle/>
                <a:p>
                  <a:pPr marL="38100" indent="-38100" algn="l">
                    <a:lnSpc>
                      <a:spcPct val="150000"/>
                    </a:lnSpc>
                    <a:buSzPct val="64000"/>
                    <a:buFont typeface="Lucida Grande" charset="0"/>
                    <a:buChar char="‣"/>
                  </a:pPr>
                  <a:r>
                    <a:rPr lang="en-US" sz="1100" b="1" dirty="0" smtClean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 Ad </a:t>
                  </a:r>
                  <a:r>
                    <a:rPr lang="en-US" sz="11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hoc Exploration</a:t>
                  </a:r>
                </a:p>
                <a:p>
                  <a:pPr marL="38100" indent="-38100" algn="l">
                    <a:lnSpc>
                      <a:spcPct val="150000"/>
                    </a:lnSpc>
                    <a:buSzPct val="64000"/>
                    <a:buFont typeface="Lucida Grande" charset="0"/>
                    <a:buChar char="‣"/>
                  </a:pPr>
                  <a:r>
                    <a:rPr lang="en-US" sz="1100" b="1" dirty="0" smtClean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 Multi</a:t>
                  </a:r>
                  <a:r>
                    <a:rPr lang="en-US" sz="11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rPr>
                    <a:t>-Dimensional</a:t>
                  </a:r>
                </a:p>
              </p:txBody>
            </p:sp>
          </p:grpSp>
          <p:sp>
            <p:nvSpPr>
              <p:cNvPr id="219" name="AutoShape 74"/>
              <p:cNvSpPr>
                <a:spLocks/>
              </p:cNvSpPr>
              <p:nvPr/>
            </p:nvSpPr>
            <p:spPr bwMode="auto">
              <a:xfrm>
                <a:off x="0" y="0"/>
                <a:ext cx="1072" cy="2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8947">
                    <a:moveTo>
                      <a:pt x="403" y="0"/>
                    </a:moveTo>
                    <a:cubicBezTo>
                      <a:pt x="180" y="0"/>
                      <a:pt x="0" y="848"/>
                      <a:pt x="0" y="1895"/>
                    </a:cubicBezTo>
                    <a:lnTo>
                      <a:pt x="0" y="17053"/>
                    </a:lnTo>
                    <a:cubicBezTo>
                      <a:pt x="0" y="18099"/>
                      <a:pt x="180" y="18947"/>
                      <a:pt x="403" y="18947"/>
                    </a:cubicBezTo>
                    <a:lnTo>
                      <a:pt x="10155" y="18947"/>
                    </a:lnTo>
                    <a:lnTo>
                      <a:pt x="10800" y="21600"/>
                    </a:lnTo>
                    <a:lnTo>
                      <a:pt x="11445" y="18947"/>
                    </a:lnTo>
                    <a:lnTo>
                      <a:pt x="21197" y="18947"/>
                    </a:lnTo>
                    <a:cubicBezTo>
                      <a:pt x="21420" y="18947"/>
                      <a:pt x="21600" y="18099"/>
                      <a:pt x="21600" y="17053"/>
                    </a:cubicBezTo>
                    <a:lnTo>
                      <a:pt x="21600" y="1895"/>
                    </a:lnTo>
                    <a:cubicBezTo>
                      <a:pt x="21600" y="848"/>
                      <a:pt x="21420" y="0"/>
                      <a:pt x="21197" y="0"/>
                    </a:cubicBezTo>
                    <a:lnTo>
                      <a:pt x="403" y="0"/>
                    </a:lnTo>
                    <a:close/>
                    <a:moveTo>
                      <a:pt x="403" y="0"/>
                    </a:moveTo>
                  </a:path>
                </a:pathLst>
              </a:custGeom>
              <a:solidFill>
                <a:srgbClr val="6699CC">
                  <a:alpha val="26000"/>
                </a:srgbClr>
              </a:solidFill>
              <a:ln>
                <a:noFill/>
              </a:ln>
              <a:effectLst>
                <a:outerShdw blurRad="25400" dist="12699" dir="5400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395D6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2" name="Rectangle 75"/>
              <p:cNvSpPr>
                <a:spLocks/>
              </p:cNvSpPr>
              <p:nvPr/>
            </p:nvSpPr>
            <p:spPr bwMode="auto">
              <a:xfrm>
                <a:off x="1" y="6"/>
                <a:ext cx="107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>
                    <a:solidFill>
                      <a:srgbClr val="A5A5A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38100" tIns="38100" rIns="38100" bIns="38100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ANALYSIS</a:t>
                </a:r>
              </a:p>
            </p:txBody>
          </p:sp>
        </p:grp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5359400" y="3949700"/>
              <a:ext cx="1701800" cy="838200"/>
              <a:chOff x="0" y="0"/>
              <a:chExt cx="1072" cy="528"/>
            </a:xfrm>
          </p:grpSpPr>
          <p:sp>
            <p:nvSpPr>
              <p:cNvPr id="208" name="AutoShape 77"/>
              <p:cNvSpPr>
                <a:spLocks/>
              </p:cNvSpPr>
              <p:nvPr/>
            </p:nvSpPr>
            <p:spPr bwMode="auto">
              <a:xfrm>
                <a:off x="0" y="232"/>
                <a:ext cx="1072" cy="296"/>
              </a:xfrm>
              <a:prstGeom prst="roundRect">
                <a:avLst>
                  <a:gd name="adj" fmla="val 5403"/>
                </a:avLst>
              </a:prstGeom>
              <a:gradFill rotWithShape="0">
                <a:gsLst>
                  <a:gs pos="1000">
                    <a:schemeClr val="accent5">
                      <a:lumMod val="20000"/>
                      <a:lumOff val="80000"/>
                    </a:schemeClr>
                  </a:gs>
                  <a:gs pos="100000">
                    <a:srgbClr val="36687F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699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B9B9B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09" name="Rectangle 78"/>
              <p:cNvSpPr>
                <a:spLocks/>
              </p:cNvSpPr>
              <p:nvPr/>
            </p:nvSpPr>
            <p:spPr bwMode="auto">
              <a:xfrm>
                <a:off x="67" y="152"/>
                <a:ext cx="872" cy="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cap="flat">
                    <a:solidFill>
                      <a:srgbClr val="A5A5A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marL="38100" indent="-38100" algn="l">
                  <a:lnSpc>
                    <a:spcPct val="150000"/>
                  </a:lnSpc>
                  <a:buSzPct val="64000"/>
                  <a:buFont typeface="Lucida Grande" charset="0"/>
                  <a:buChar char="‣"/>
                </a:pPr>
                <a:r>
                  <a:rPr lang="en-US" sz="11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 Interactive </a:t>
                </a:r>
                <a:r>
                  <a: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Metrics</a:t>
                </a:r>
              </a:p>
              <a:p>
                <a:pPr marL="38100" indent="-38100" algn="l">
                  <a:lnSpc>
                    <a:spcPct val="150000"/>
                  </a:lnSpc>
                  <a:buSzPct val="64000"/>
                  <a:buFont typeface="Lucida Grande" charset="0"/>
                  <a:buChar char="‣"/>
                </a:pPr>
                <a:r>
                  <a:rPr lang="en-US" sz="11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 Rich </a:t>
                </a:r>
                <a:r>
                  <a:rPr lang="en-US" sz="11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Visualizations</a:t>
                </a:r>
              </a:p>
            </p:txBody>
          </p:sp>
          <p:sp>
            <p:nvSpPr>
              <p:cNvPr id="210" name="AutoShape 79"/>
              <p:cNvSpPr>
                <a:spLocks/>
              </p:cNvSpPr>
              <p:nvPr/>
            </p:nvSpPr>
            <p:spPr bwMode="auto">
              <a:xfrm>
                <a:off x="0" y="0"/>
                <a:ext cx="1072" cy="20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19286">
                    <a:moveTo>
                      <a:pt x="403" y="0"/>
                    </a:moveTo>
                    <a:cubicBezTo>
                      <a:pt x="180" y="0"/>
                      <a:pt x="0" y="863"/>
                      <a:pt x="0" y="1929"/>
                    </a:cubicBezTo>
                    <a:lnTo>
                      <a:pt x="0" y="17357"/>
                    </a:lnTo>
                    <a:cubicBezTo>
                      <a:pt x="0" y="18422"/>
                      <a:pt x="180" y="19286"/>
                      <a:pt x="403" y="19286"/>
                    </a:cubicBezTo>
                    <a:lnTo>
                      <a:pt x="10070" y="19286"/>
                    </a:lnTo>
                    <a:lnTo>
                      <a:pt x="10719" y="21600"/>
                    </a:lnTo>
                    <a:lnTo>
                      <a:pt x="11369" y="19286"/>
                    </a:lnTo>
                    <a:lnTo>
                      <a:pt x="21197" y="19286"/>
                    </a:lnTo>
                    <a:cubicBezTo>
                      <a:pt x="21420" y="19286"/>
                      <a:pt x="21600" y="18422"/>
                      <a:pt x="21600" y="17357"/>
                    </a:cubicBezTo>
                    <a:lnTo>
                      <a:pt x="21600" y="1929"/>
                    </a:lnTo>
                    <a:cubicBezTo>
                      <a:pt x="21600" y="863"/>
                      <a:pt x="21420" y="0"/>
                      <a:pt x="21197" y="0"/>
                    </a:cubicBezTo>
                    <a:lnTo>
                      <a:pt x="403" y="0"/>
                    </a:lnTo>
                    <a:close/>
                    <a:moveTo>
                      <a:pt x="403" y="0"/>
                    </a:moveTo>
                  </a:path>
                </a:pathLst>
              </a:custGeom>
              <a:solidFill>
                <a:srgbClr val="6699CC">
                  <a:alpha val="33000"/>
                </a:srgbClr>
              </a:solidFill>
              <a:ln>
                <a:noFill/>
              </a:ln>
              <a:effectLst>
                <a:outerShdw blurRad="25400" dist="12699" dir="5400000" algn="ctr" rotWithShape="0">
                  <a:srgbClr val="000000">
                    <a:alpha val="39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395D6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13" name="Rectangle 80"/>
              <p:cNvSpPr>
                <a:spLocks/>
              </p:cNvSpPr>
              <p:nvPr/>
            </p:nvSpPr>
            <p:spPr bwMode="auto">
              <a:xfrm>
                <a:off x="8" y="16"/>
                <a:ext cx="1041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A5A5A5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85000"/>
                  </a:lnSpc>
                </a:pPr>
                <a:r>
                  <a:rPr lang="en-US" sz="1200" b="1" dirty="0">
                    <a:solidFill>
                      <a:srgbClr val="000000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DASHBOARDS</a:t>
                </a:r>
              </a:p>
            </p:txBody>
          </p:sp>
        </p:grpSp>
        <p:sp>
          <p:nvSpPr>
            <p:cNvPr id="201" name="Rectangle 141"/>
            <p:cNvSpPr>
              <a:spLocks/>
            </p:cNvSpPr>
            <p:nvPr/>
          </p:nvSpPr>
          <p:spPr bwMode="auto">
            <a:xfrm rot="10800000" flipH="1">
              <a:off x="5365277" y="2348605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2" name="Rectangle 141"/>
            <p:cNvSpPr>
              <a:spLocks/>
            </p:cNvSpPr>
            <p:nvPr/>
          </p:nvSpPr>
          <p:spPr bwMode="auto">
            <a:xfrm rot="10800000" flipH="1">
              <a:off x="5359098" y="2615509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4" name="Rectangle 141"/>
            <p:cNvSpPr>
              <a:spLocks/>
            </p:cNvSpPr>
            <p:nvPr/>
          </p:nvSpPr>
          <p:spPr bwMode="auto">
            <a:xfrm rot="10800000" flipH="1">
              <a:off x="5352933" y="3539599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7" name="Rectangle 141"/>
            <p:cNvSpPr>
              <a:spLocks/>
            </p:cNvSpPr>
            <p:nvPr/>
          </p:nvSpPr>
          <p:spPr bwMode="auto">
            <a:xfrm rot="10800000" flipH="1">
              <a:off x="5360478" y="4500774"/>
              <a:ext cx="1700784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4" name="Group 241"/>
          <p:cNvGrpSpPr/>
          <p:nvPr/>
        </p:nvGrpSpPr>
        <p:grpSpPr>
          <a:xfrm>
            <a:off x="261413" y="1897282"/>
            <a:ext cx="1773179" cy="4089400"/>
            <a:chOff x="294597" y="1663700"/>
            <a:chExt cx="1773179" cy="4089400"/>
          </a:xfrm>
        </p:grpSpPr>
        <p:grpSp>
          <p:nvGrpSpPr>
            <p:cNvPr id="15" name="Group 49"/>
            <p:cNvGrpSpPr>
              <a:grpSpLocks/>
            </p:cNvGrpSpPr>
            <p:nvPr/>
          </p:nvGrpSpPr>
          <p:grpSpPr bwMode="auto">
            <a:xfrm>
              <a:off x="304800" y="1663700"/>
              <a:ext cx="1752601" cy="4089400"/>
              <a:chOff x="0" y="0"/>
              <a:chExt cx="1104" cy="2576"/>
            </a:xfrm>
          </p:grpSpPr>
          <p:sp>
            <p:nvSpPr>
              <p:cNvPr id="250" name="AutoShape 25"/>
              <p:cNvSpPr>
                <a:spLocks/>
              </p:cNvSpPr>
              <p:nvPr/>
            </p:nvSpPr>
            <p:spPr bwMode="auto">
              <a:xfrm>
                <a:off x="0" y="72"/>
                <a:ext cx="1104" cy="2504"/>
              </a:xfrm>
              <a:prstGeom prst="roundRect">
                <a:avLst>
                  <a:gd name="adj" fmla="val 1449"/>
                </a:avLst>
              </a:prstGeom>
              <a:gradFill rotWithShape="0">
                <a:gsLst>
                  <a:gs pos="0">
                    <a:schemeClr val="accent5">
                      <a:lumMod val="20000"/>
                      <a:lumOff val="80000"/>
                    </a:schemeClr>
                  </a:gs>
                  <a:gs pos="100000">
                    <a:srgbClr val="36687F">
                      <a:alpha val="20000"/>
                    </a:srgbClr>
                  </a:gs>
                </a:gsLst>
                <a:lin ang="5400000" scaled="1"/>
              </a:gradFill>
              <a:ln>
                <a:noFill/>
              </a:ln>
              <a:effectLst>
                <a:outerShdw blurRad="50800" dist="12699" dir="5400000" algn="ctr" rotWithShape="0">
                  <a:schemeClr val="bg2">
                    <a:alpha val="34999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B9B9B9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1" name="Rectangle 26"/>
              <p:cNvSpPr>
                <a:spLocks/>
              </p:cNvSpPr>
              <p:nvPr/>
            </p:nvSpPr>
            <p:spPr bwMode="auto">
              <a:xfrm>
                <a:off x="232" y="614"/>
                <a:ext cx="790" cy="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ERP / CRM / </a:t>
                </a:r>
              </a:p>
              <a:p>
                <a:pPr algn="l"/>
                <a:r>
                  <a:rPr lang="en-US" sz="12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Enterprise Apps </a:t>
                </a:r>
              </a:p>
              <a:p>
                <a:pPr algn="l"/>
                <a:r>
                  <a:rPr lang="en-US" sz="1000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(e.g. SAP</a:t>
                </a:r>
                <a:r>
                  <a:rPr lang="en-US" sz="1000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, Oracle)</a:t>
                </a:r>
                <a:endParaRPr lang="en-US" sz="1000" dirty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endParaRPr>
              </a:p>
            </p:txBody>
          </p:sp>
          <p:sp>
            <p:nvSpPr>
              <p:cNvPr id="252" name="Rectangle 28"/>
              <p:cNvSpPr>
                <a:spLocks/>
              </p:cNvSpPr>
              <p:nvPr/>
            </p:nvSpPr>
            <p:spPr bwMode="auto">
              <a:xfrm>
                <a:off x="234" y="1642"/>
                <a:ext cx="667" cy="3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2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Hadoop, </a:t>
                </a:r>
                <a:endParaRPr lang="en-US" sz="1200" b="1" dirty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endParaRPr>
              </a:p>
              <a:p>
                <a:pPr algn="l">
                  <a:lnSpc>
                    <a:spcPct val="85000"/>
                  </a:lnSpc>
                </a:pPr>
                <a:r>
                  <a:rPr lang="en-US" sz="1200" b="1" dirty="0" err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NoSQL</a:t>
                </a:r>
                <a:r>
                  <a:rPr lang="en-US" sz="1200" b="1" dirty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 </a:t>
                </a:r>
                <a:r>
                  <a:rPr lang="en-US" sz="12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Data &amp;</a:t>
                </a:r>
              </a:p>
              <a:p>
                <a:pPr algn="l">
                  <a:lnSpc>
                    <a:spcPct val="85000"/>
                  </a:lnSpc>
                </a:pPr>
                <a:r>
                  <a:rPr lang="en-US" sz="12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Analytical</a:t>
                </a:r>
                <a:endParaRPr lang="en-US" sz="1200" b="1" dirty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endParaRPr>
              </a:p>
            </p:txBody>
          </p:sp>
          <p:sp>
            <p:nvSpPr>
              <p:cNvPr id="253" name="Rectangle 29"/>
              <p:cNvSpPr>
                <a:spLocks/>
              </p:cNvSpPr>
              <p:nvPr/>
            </p:nvSpPr>
            <p:spPr bwMode="auto">
              <a:xfrm>
                <a:off x="234" y="2150"/>
                <a:ext cx="850" cy="3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38100" tIns="38100" rIns="38100" bIns="38100">
                <a:spAutoFit/>
              </a:bodyPr>
              <a:lstStyle/>
              <a:p>
                <a:pPr algn="l"/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Unstructured &amp; </a:t>
                </a:r>
              </a:p>
              <a:p>
                <a:pPr algn="l"/>
                <a:r>
                  <a:rPr lang="en-US" sz="1200" b="1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semi-structured </a:t>
                </a:r>
              </a:p>
              <a:p>
                <a:pPr algn="l"/>
                <a:r>
                  <a:rPr lang="en-US" sz="90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(XML, Excel, Files, etc.) </a:t>
                </a:r>
              </a:p>
            </p:txBody>
          </p:sp>
          <p:sp>
            <p:nvSpPr>
              <p:cNvPr id="254" name="AutoShape 30"/>
              <p:cNvSpPr>
                <a:spLocks/>
              </p:cNvSpPr>
              <p:nvPr/>
            </p:nvSpPr>
            <p:spPr bwMode="auto">
              <a:xfrm rot="10800000" flipH="1">
                <a:off x="504" y="0"/>
                <a:ext cx="64" cy="32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192429"/>
                  </a:gs>
                  <a:gs pos="16580">
                    <a:srgbClr val="192429"/>
                  </a:gs>
                  <a:gs pos="100000">
                    <a:srgbClr val="395D69"/>
                  </a:gs>
                </a:gsLst>
                <a:path path="rect">
                  <a:fillToRect l="15993" t="24519" r="84007" b="75481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cap="flat">
                    <a:solidFill>
                      <a:srgbClr val="192429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55" name="Rectangle 34"/>
              <p:cNvSpPr>
                <a:spLocks/>
              </p:cNvSpPr>
              <p:nvPr/>
            </p:nvSpPr>
            <p:spPr bwMode="auto">
              <a:xfrm>
                <a:off x="246" y="155"/>
                <a:ext cx="688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>
                  <a:lnSpc>
                    <a:spcPct val="85000"/>
                  </a:lnSpc>
                </a:pPr>
                <a:r>
                  <a:rPr lang="en-US" sz="12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Traditional </a:t>
                </a:r>
                <a:br>
                  <a:rPr lang="en-US" sz="12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</a:br>
                <a:r>
                  <a:rPr lang="en-US" sz="1200" b="1" dirty="0" smtClean="0">
                    <a:solidFill>
                      <a:srgbClr val="192429"/>
                    </a:solidFill>
                    <a:latin typeface="Trebuchet MS" charset="0"/>
                    <a:ea typeface="ＭＳ Ｐゴシック" charset="0"/>
                    <a:cs typeface="Trebuchet MS" charset="0"/>
                    <a:sym typeface="Trebuchet MS" charset="0"/>
                  </a:rPr>
                  <a:t>Relational Data</a:t>
                </a:r>
                <a:endParaRPr lang="en-US" sz="1200" b="1" dirty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endParaRPr>
              </a:p>
            </p:txBody>
          </p:sp>
          <p:pic>
            <p:nvPicPr>
              <p:cNvPr id="256" name="Picture 35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192"/>
                <a:ext cx="192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7" name="Picture 45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" y="1744"/>
                <a:ext cx="216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8" name="Picture 46"/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" y="2224"/>
                <a:ext cx="192" cy="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" name="Picture 47"/>
              <p:cNvPicPr>
                <a:picLocks noChangeAspect="1" noChangeArrowheads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" y="685"/>
                <a:ext cx="23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44" name="Rectangle 26"/>
            <p:cNvSpPr>
              <a:spLocks/>
            </p:cNvSpPr>
            <p:nvPr/>
          </p:nvSpPr>
          <p:spPr bwMode="auto">
            <a:xfrm>
              <a:off x="693616" y="3564547"/>
              <a:ext cx="1064394" cy="495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38100" bIns="38100">
              <a:spAutoFit/>
            </a:bodyPr>
            <a:lstStyle/>
            <a:p>
              <a:pPr algn="l"/>
              <a:r>
                <a:rPr lang="en-US" sz="1200" b="1" dirty="0" smtClean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Cloud</a:t>
              </a:r>
              <a:endParaRPr lang="en-US" sz="1200" b="1" dirty="0">
                <a:solidFill>
                  <a:srgbClr val="192429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  <a:p>
              <a:pPr algn="l"/>
              <a:r>
                <a:rPr lang="en-US" sz="1000" dirty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(e.g. </a:t>
              </a:r>
              <a:r>
                <a:rPr lang="en-US" sz="1000" dirty="0" err="1" smtClean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Salesforce</a:t>
              </a:r>
              <a:r>
                <a:rPr lang="en-US" sz="1000" dirty="0" smtClean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, </a:t>
              </a:r>
            </a:p>
            <a:p>
              <a:pPr algn="l"/>
              <a:r>
                <a:rPr lang="en-US" sz="1000" dirty="0" smtClean="0">
                  <a:solidFill>
                    <a:srgbClr val="192429"/>
                  </a:solidFill>
                  <a:latin typeface="Trebuchet MS" charset="0"/>
                  <a:ea typeface="ＭＳ Ｐゴシック" charset="0"/>
                  <a:cs typeface="Trebuchet MS" charset="0"/>
                  <a:sym typeface="Trebuchet MS" charset="0"/>
                </a:rPr>
                <a:t>Amazon, Dell)</a:t>
              </a:r>
              <a:endParaRPr lang="en-US" sz="1000" dirty="0">
                <a:solidFill>
                  <a:srgbClr val="192429"/>
                </a:solidFill>
                <a:latin typeface="Trebuchet MS" charset="0"/>
                <a:ea typeface="ＭＳ Ｐゴシック" charset="0"/>
                <a:cs typeface="Trebuchet MS" charset="0"/>
                <a:sym typeface="Trebuchet MS" charset="0"/>
              </a:endParaRPr>
            </a:p>
          </p:txBody>
        </p:sp>
        <p:pic>
          <p:nvPicPr>
            <p:cNvPr id="245" name="Picture 13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06" y="3676277"/>
              <a:ext cx="279400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" name="Rectangle 141"/>
            <p:cNvSpPr>
              <a:spLocks/>
            </p:cNvSpPr>
            <p:nvPr/>
          </p:nvSpPr>
          <p:spPr bwMode="auto">
            <a:xfrm rot="10800000" flipH="1">
              <a:off x="305744" y="2451724"/>
              <a:ext cx="1755648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7" name="Rectangle 141"/>
            <p:cNvSpPr>
              <a:spLocks/>
            </p:cNvSpPr>
            <p:nvPr/>
          </p:nvSpPr>
          <p:spPr bwMode="auto">
            <a:xfrm rot="10800000" flipH="1">
              <a:off x="308680" y="3342652"/>
              <a:ext cx="1755648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8" name="Rectangle 141"/>
            <p:cNvSpPr>
              <a:spLocks/>
            </p:cNvSpPr>
            <p:nvPr/>
          </p:nvSpPr>
          <p:spPr bwMode="auto">
            <a:xfrm rot="10800000" flipH="1">
              <a:off x="312128" y="4192678"/>
              <a:ext cx="1755648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9" name="Rectangle 141"/>
            <p:cNvSpPr>
              <a:spLocks/>
            </p:cNvSpPr>
            <p:nvPr/>
          </p:nvSpPr>
          <p:spPr bwMode="auto">
            <a:xfrm rot="10800000" flipH="1">
              <a:off x="294597" y="4925294"/>
              <a:ext cx="1755648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59"/>
          <p:cNvGrpSpPr/>
          <p:nvPr/>
        </p:nvGrpSpPr>
        <p:grpSpPr>
          <a:xfrm>
            <a:off x="2118332" y="1936616"/>
            <a:ext cx="3177568" cy="4089400"/>
            <a:chOff x="2118332" y="1663700"/>
            <a:chExt cx="3177568" cy="4089400"/>
          </a:xfrm>
        </p:grpSpPr>
        <p:grpSp>
          <p:nvGrpSpPr>
            <p:cNvPr id="17" name="Group 260"/>
            <p:cNvGrpSpPr/>
            <p:nvPr/>
          </p:nvGrpSpPr>
          <p:grpSpPr>
            <a:xfrm>
              <a:off x="2118332" y="1663700"/>
              <a:ext cx="3177568" cy="4089400"/>
              <a:chOff x="2118332" y="1663700"/>
              <a:chExt cx="3177568" cy="4089400"/>
            </a:xfrm>
          </p:grpSpPr>
          <p:grpSp>
            <p:nvGrpSpPr>
              <p:cNvPr id="18" name="Group 262"/>
              <p:cNvGrpSpPr/>
              <p:nvPr/>
            </p:nvGrpSpPr>
            <p:grpSpPr>
              <a:xfrm>
                <a:off x="2118332" y="1663700"/>
                <a:ext cx="3177568" cy="4089400"/>
                <a:chOff x="2118332" y="1663700"/>
                <a:chExt cx="3177568" cy="4089400"/>
              </a:xfrm>
            </p:grpSpPr>
            <p:grpSp>
              <p:nvGrpSpPr>
                <p:cNvPr id="19" name="Group 92"/>
                <p:cNvGrpSpPr>
                  <a:grpSpLocks/>
                </p:cNvGrpSpPr>
                <p:nvPr/>
              </p:nvGrpSpPr>
              <p:grpSpPr bwMode="auto">
                <a:xfrm>
                  <a:off x="2120900" y="1663700"/>
                  <a:ext cx="3175000" cy="4089400"/>
                  <a:chOff x="0" y="0"/>
                  <a:chExt cx="2000" cy="2576"/>
                </a:xfrm>
              </p:grpSpPr>
              <p:sp>
                <p:nvSpPr>
                  <p:cNvPr id="290" name="AutoShape 85"/>
                  <p:cNvSpPr>
                    <a:spLocks/>
                  </p:cNvSpPr>
                  <p:nvPr/>
                </p:nvSpPr>
                <p:spPr bwMode="auto">
                  <a:xfrm rot="10800000" flipH="1">
                    <a:off x="952" y="0"/>
                    <a:ext cx="64" cy="32"/>
                  </a:xfrm>
                  <a:prstGeom prst="triangle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192429"/>
                      </a:gs>
                      <a:gs pos="16580">
                        <a:srgbClr val="192429"/>
                      </a:gs>
                      <a:gs pos="100000">
                        <a:srgbClr val="395D69"/>
                      </a:gs>
                    </a:gsLst>
                    <a:path path="rect">
                      <a:fillToRect l="15993" t="24519" r="84007" b="75481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 cap="flat">
                        <a:solidFill>
                          <a:srgbClr val="192429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grpSp>
                <p:nvGrpSpPr>
                  <p:cNvPr id="20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0" y="72"/>
                    <a:ext cx="2000" cy="2504"/>
                    <a:chOff x="0" y="0"/>
                    <a:chExt cx="2000" cy="2504"/>
                  </a:xfrm>
                </p:grpSpPr>
                <p:sp>
                  <p:nvSpPr>
                    <p:cNvPr id="292" name="AutoShape 86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2000" cy="2504"/>
                    </a:xfrm>
                    <a:prstGeom prst="roundRect">
                      <a:avLst>
                        <a:gd name="adj" fmla="val 796"/>
                      </a:avLst>
                    </a:prstGeom>
                    <a:gradFill rotWithShape="0">
                      <a:gsLst>
                        <a:gs pos="1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rgbClr val="36687F">
                            <a:alpha val="20000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blurRad="50800" dist="12699" dir="5400000" algn="ctr" rotWithShape="0">
                        <a:schemeClr val="bg2">
                          <a:alpha val="34999"/>
                        </a:scheme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12700" cap="flat">
                          <a:solidFill>
                            <a:srgbClr val="B9B9B9"/>
                          </a:solidFill>
                          <a:miter lim="800000"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Rectangle 87"/>
                    <p:cNvSpPr>
                      <a:spLocks/>
                    </p:cNvSpPr>
                    <p:nvPr/>
                  </p:nvSpPr>
                  <p:spPr bwMode="auto">
                    <a:xfrm>
                      <a:off x="630" y="44"/>
                      <a:ext cx="704" cy="16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lIns="38100" tIns="38100" rIns="38100" bIns="38100"/>
                    <a:lstStyle/>
                    <a:p>
                      <a:pPr marL="38100" indent="-38100" algn="l">
                        <a:lnSpc>
                          <a:spcPct val="85000"/>
                        </a:lnSpc>
                        <a:buSzPct val="64000"/>
                        <a:buFont typeface="Lucida Grande" charset="0"/>
                        <a:buChar char="‣"/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Direct </a:t>
                      </a:r>
                      <a:r>
                        <a:rPr lang="en-US" sz="1200" b="1" dirty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Access</a:t>
                      </a:r>
                    </a:p>
                  </p:txBody>
                </p:sp>
              </p:grpSp>
            </p:grpSp>
            <p:grpSp>
              <p:nvGrpSpPr>
                <p:cNvPr id="21" name="Group 95"/>
                <p:cNvGrpSpPr>
                  <a:grpSpLocks/>
                </p:cNvGrpSpPr>
                <p:nvPr/>
              </p:nvGrpSpPr>
              <p:grpSpPr bwMode="auto">
                <a:xfrm>
                  <a:off x="2222500" y="5092700"/>
                  <a:ext cx="2959100" cy="393700"/>
                  <a:chOff x="0" y="0"/>
                  <a:chExt cx="1864" cy="248"/>
                </a:xfrm>
              </p:grpSpPr>
              <p:sp>
                <p:nvSpPr>
                  <p:cNvPr id="288" name="AutoShape 93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1864" cy="248"/>
                  </a:xfrm>
                  <a:prstGeom prst="roundRect">
                    <a:avLst>
                      <a:gd name="adj" fmla="val 6449"/>
                    </a:avLst>
                  </a:prstGeom>
                  <a:gradFill rotWithShape="0">
                    <a:gsLst>
                      <a:gs pos="0">
                        <a:srgbClr val="FFFBFB"/>
                      </a:gs>
                      <a:gs pos="100000">
                        <a:schemeClr val="accent5">
                          <a:lumMod val="20000"/>
                          <a:lumOff val="8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50800" dist="12699" dir="5400000" algn="ctr" rotWithShape="0">
                      <a:schemeClr val="bg2">
                        <a:alpha val="34999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rgbClr val="B9B9B9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89" name="Rectangle 94"/>
                  <p:cNvSpPr>
                    <a:spLocks/>
                  </p:cNvSpPr>
                  <p:nvPr/>
                </p:nvSpPr>
                <p:spPr bwMode="auto">
                  <a:xfrm>
                    <a:off x="539" y="64"/>
                    <a:ext cx="816" cy="1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 cap="flat">
                        <a:solidFill>
                          <a:srgbClr val="A5A5A5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 anchor="ctr"/>
                  <a:lstStyle/>
                  <a:p>
                    <a:pPr marL="76200" indent="-76200" algn="l">
                      <a:buSzPct val="64000"/>
                      <a:buFont typeface="Lucida Grande" charset="0"/>
                      <a:buChar char="‣"/>
                    </a:pPr>
                    <a:r>
                      <a:rPr lang="en-US" sz="1200" b="1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Data Integration</a:t>
                    </a:r>
                  </a:p>
                </p:txBody>
              </p:sp>
            </p:grpSp>
            <p:grpSp>
              <p:nvGrpSpPr>
                <p:cNvPr id="22" name="Group 108"/>
                <p:cNvGrpSpPr>
                  <a:grpSpLocks/>
                </p:cNvGrpSpPr>
                <p:nvPr/>
              </p:nvGrpSpPr>
              <p:grpSpPr bwMode="auto">
                <a:xfrm>
                  <a:off x="2222500" y="2476500"/>
                  <a:ext cx="1397000" cy="2565400"/>
                  <a:chOff x="0" y="0"/>
                  <a:chExt cx="880" cy="1616"/>
                </a:xfrm>
              </p:grpSpPr>
              <p:sp>
                <p:nvSpPr>
                  <p:cNvPr id="282" name="AutoShape 96"/>
                  <p:cNvSpPr>
                    <a:spLocks/>
                  </p:cNvSpPr>
                  <p:nvPr/>
                </p:nvSpPr>
                <p:spPr bwMode="auto">
                  <a:xfrm>
                    <a:off x="0" y="408"/>
                    <a:ext cx="872" cy="1208"/>
                  </a:xfrm>
                  <a:prstGeom prst="roundRect">
                    <a:avLst>
                      <a:gd name="adj" fmla="val 1833"/>
                    </a:avLst>
                  </a:prstGeom>
                  <a:gradFill rotWithShape="0">
                    <a:gsLst>
                      <a:gs pos="0">
                        <a:srgbClr val="FFFBFB"/>
                      </a:gs>
                      <a:gs pos="100000">
                        <a:schemeClr val="accent5">
                          <a:lumMod val="20000"/>
                          <a:lumOff val="80000"/>
                        </a:schemeClr>
                      </a:gs>
                    </a:gsLst>
                    <a:lin ang="5400000" scaled="1"/>
                  </a:gradFill>
                  <a:ln>
                    <a:noFill/>
                  </a:ln>
                  <a:effectLst>
                    <a:outerShdw blurRad="50800" dist="12699" dir="5400000" algn="ctr" rotWithShape="0">
                      <a:schemeClr val="bg2">
                        <a:alpha val="34999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12700" cap="flat">
                        <a:solidFill>
                          <a:srgbClr val="B9B9B9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83" name="Rectangle 97"/>
                  <p:cNvSpPr>
                    <a:spLocks/>
                  </p:cNvSpPr>
                  <p:nvPr/>
                </p:nvSpPr>
                <p:spPr bwMode="auto">
                  <a:xfrm>
                    <a:off x="65" y="1259"/>
                    <a:ext cx="565" cy="2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38100" tIns="38100" rIns="38100" bIns="38100">
                    <a:spAutoFit/>
                  </a:bodyPr>
                  <a:lstStyle/>
                  <a:p>
                    <a:pPr marL="38100" indent="-38100" algn="l">
                      <a:lnSpc>
                        <a:spcPct val="85000"/>
                      </a:lnSpc>
                      <a:buSzPct val="64000"/>
                      <a:buFont typeface="Lucida Grande" charset="0"/>
                      <a:buChar char="‣"/>
                    </a:pP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</a:t>
                    </a:r>
                    <a:r>
                      <a:rPr lang="en-US" sz="1200" b="1" dirty="0" err="1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Hadoop</a:t>
                    </a: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</a:t>
                    </a:r>
                    <a:endParaRPr lang="en-US" sz="12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endParaRPr>
                  </a:p>
                  <a:p>
                    <a:pPr marL="38100" indent="-38100" algn="l">
                      <a:lnSpc>
                        <a:spcPct val="85000"/>
                      </a:lnSpc>
                    </a:pP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 Clustering</a:t>
                    </a:r>
                    <a:endParaRPr lang="en-US" sz="12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endParaRPr>
                  </a:p>
                </p:txBody>
              </p:sp>
              <p:sp>
                <p:nvSpPr>
                  <p:cNvPr id="284" name="Rectangle 98"/>
                  <p:cNvSpPr>
                    <a:spLocks/>
                  </p:cNvSpPr>
                  <p:nvPr/>
                </p:nvSpPr>
                <p:spPr bwMode="auto">
                  <a:xfrm>
                    <a:off x="69" y="481"/>
                    <a:ext cx="692" cy="2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38100" tIns="38100" rIns="38100" bIns="38100">
                    <a:spAutoFit/>
                  </a:bodyPr>
                  <a:lstStyle/>
                  <a:p>
                    <a:pPr marL="38100" indent="-38100" algn="l">
                      <a:lnSpc>
                        <a:spcPct val="85000"/>
                      </a:lnSpc>
                      <a:buSzPct val="64000"/>
                      <a:buFont typeface="Lucida Grande" charset="0"/>
                      <a:buChar char="‣"/>
                    </a:pP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Graphical </a:t>
                    </a:r>
                    <a:endParaRPr lang="en-US" sz="12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endParaRPr>
                  </a:p>
                  <a:p>
                    <a:pPr marL="38100" indent="-38100" algn="l">
                      <a:lnSpc>
                        <a:spcPct val="85000"/>
                      </a:lnSpc>
                    </a:pP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 ETL </a:t>
                    </a:r>
                    <a:r>
                      <a:rPr lang="en-US" sz="1200" b="1" dirty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Designer</a:t>
                    </a:r>
                  </a:p>
                </p:txBody>
              </p:sp>
              <p:sp>
                <p:nvSpPr>
                  <p:cNvPr id="285" name="Rectangle 99"/>
                  <p:cNvSpPr>
                    <a:spLocks/>
                  </p:cNvSpPr>
                  <p:nvPr/>
                </p:nvSpPr>
                <p:spPr bwMode="auto">
                  <a:xfrm>
                    <a:off x="67" y="858"/>
                    <a:ext cx="574" cy="24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lIns="38100" tIns="38100" rIns="38100" bIns="38100">
                    <a:spAutoFit/>
                  </a:bodyPr>
                  <a:lstStyle/>
                  <a:p>
                    <a:pPr marL="38100" indent="-38100" algn="l">
                      <a:lnSpc>
                        <a:spcPct val="85000"/>
                      </a:lnSpc>
                      <a:buSzPct val="64000"/>
                      <a:buFont typeface="Lucida Grande" charset="0"/>
                      <a:buChar char="‣"/>
                    </a:pP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Enterprise </a:t>
                    </a:r>
                    <a:endParaRPr lang="en-US" sz="12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endParaRPr>
                  </a:p>
                  <a:p>
                    <a:pPr marL="38100" indent="-38100" algn="l">
                      <a:lnSpc>
                        <a:spcPct val="85000"/>
                      </a:lnSpc>
                    </a:pPr>
                    <a:r>
                      <a:rPr lang="en-US" sz="1200" b="1" dirty="0" smtClean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  Scalability</a:t>
                    </a:r>
                    <a:endParaRPr lang="en-US" sz="1200" b="1" dirty="0">
                      <a:solidFill>
                        <a:srgbClr val="192429"/>
                      </a:solidFill>
                      <a:latin typeface="Trebuchet MS" charset="0"/>
                      <a:ea typeface="ＭＳ Ｐゴシック" charset="0"/>
                      <a:cs typeface="Trebuchet MS" charset="0"/>
                      <a:sym typeface="Trebuchet MS" charset="0"/>
                    </a:endParaRPr>
                  </a:p>
                </p:txBody>
              </p:sp>
              <p:sp>
                <p:nvSpPr>
                  <p:cNvPr id="286" name="AutoShape 106"/>
                  <p:cNvSpPr>
                    <a:spLocks/>
                  </p:cNvSpPr>
                  <p:nvPr/>
                </p:nvSpPr>
                <p:spPr bwMode="auto">
                  <a:xfrm>
                    <a:off x="0" y="0"/>
                    <a:ext cx="880" cy="392"/>
                  </a:xfrm>
                  <a:custGeom>
                    <a:avLst/>
                    <a:gdLst/>
                    <a:ahLst/>
                    <a:cxnLst/>
                    <a:rect l="0" t="0" r="r" b="b"/>
                    <a:pathLst>
                      <a:path w="21600" h="20160">
                        <a:moveTo>
                          <a:pt x="491" y="0"/>
                        </a:moveTo>
                        <a:cubicBezTo>
                          <a:pt x="220" y="0"/>
                          <a:pt x="0" y="461"/>
                          <a:pt x="0" y="1029"/>
                        </a:cubicBezTo>
                        <a:lnTo>
                          <a:pt x="0" y="19131"/>
                        </a:lnTo>
                        <a:cubicBezTo>
                          <a:pt x="0" y="19699"/>
                          <a:pt x="220" y="20160"/>
                          <a:pt x="491" y="20160"/>
                        </a:cubicBezTo>
                        <a:lnTo>
                          <a:pt x="9818" y="20160"/>
                        </a:lnTo>
                        <a:lnTo>
                          <a:pt x="10604" y="21600"/>
                        </a:lnTo>
                        <a:lnTo>
                          <a:pt x="11389" y="20160"/>
                        </a:lnTo>
                        <a:lnTo>
                          <a:pt x="21109" y="20160"/>
                        </a:lnTo>
                        <a:cubicBezTo>
                          <a:pt x="21380" y="20160"/>
                          <a:pt x="21600" y="19699"/>
                          <a:pt x="21600" y="19131"/>
                        </a:cubicBezTo>
                        <a:lnTo>
                          <a:pt x="21600" y="1029"/>
                        </a:lnTo>
                        <a:cubicBezTo>
                          <a:pt x="21600" y="461"/>
                          <a:pt x="21380" y="0"/>
                          <a:pt x="21109" y="0"/>
                        </a:cubicBezTo>
                        <a:lnTo>
                          <a:pt x="491" y="0"/>
                        </a:lnTo>
                        <a:close/>
                        <a:moveTo>
                          <a:pt x="491" y="0"/>
                        </a:moveTo>
                      </a:path>
                    </a:pathLst>
                  </a:custGeom>
                  <a:solidFill>
                    <a:srgbClr val="6699CC">
                      <a:alpha val="29000"/>
                    </a:srgbClr>
                  </a:solidFill>
                  <a:ln>
                    <a:noFill/>
                  </a:ln>
                  <a:effectLst>
                    <a:outerShdw blurRad="25400" dist="12699" dir="5400000" algn="ctr" rotWithShape="0">
                      <a:srgbClr val="000000">
                        <a:alpha val="39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6350" cap="flat">
                        <a:solidFill>
                          <a:srgbClr val="395D69"/>
                        </a:solidFill>
                        <a:miter lim="800000"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  <p:sp>
                <p:nvSpPr>
                  <p:cNvPr id="287" name="Rectangle 107"/>
                  <p:cNvSpPr>
                    <a:spLocks/>
                  </p:cNvSpPr>
                  <p:nvPr/>
                </p:nvSpPr>
                <p:spPr bwMode="auto">
                  <a:xfrm>
                    <a:off x="7" y="24"/>
                    <a:ext cx="870" cy="3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square" lIns="38100" tIns="38100" rIns="38100" bIns="38100">
                    <a:spAutoFit/>
                  </a:bodyPr>
                  <a:lstStyle/>
                  <a:p>
                    <a:pPr>
                      <a:lnSpc>
                        <a:spcPct val="85000"/>
                      </a:lnSpc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INTEGRATE, </a:t>
                    </a:r>
                  </a:p>
                  <a:p>
                    <a:pPr>
                      <a:lnSpc>
                        <a:spcPct val="85000"/>
                      </a:lnSpc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CLEANSE, </a:t>
                    </a:r>
                  </a:p>
                  <a:p>
                    <a:pPr>
                      <a:lnSpc>
                        <a:spcPct val="85000"/>
                      </a:lnSpc>
                    </a:pPr>
                    <a:r>
                      <a:rPr lang="en-US" sz="1200" b="1" dirty="0">
                        <a:solidFill>
                          <a:srgbClr val="000000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rPr>
                      <a:t>&amp; ENRICH DATA</a:t>
                    </a:r>
                  </a:p>
                </p:txBody>
              </p:sp>
            </p:grpSp>
            <p:grpSp>
              <p:nvGrpSpPr>
                <p:cNvPr id="23" name="Group 123"/>
                <p:cNvGrpSpPr>
                  <a:grpSpLocks/>
                </p:cNvGrpSpPr>
                <p:nvPr/>
              </p:nvGrpSpPr>
              <p:grpSpPr bwMode="auto">
                <a:xfrm>
                  <a:off x="3670300" y="2476500"/>
                  <a:ext cx="1524000" cy="2565400"/>
                  <a:chOff x="0" y="0"/>
                  <a:chExt cx="960" cy="1616"/>
                </a:xfrm>
              </p:grpSpPr>
              <p:grpSp>
                <p:nvGrpSpPr>
                  <p:cNvPr id="24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80" y="0"/>
                    <a:ext cx="880" cy="1616"/>
                    <a:chOff x="0" y="0"/>
                    <a:chExt cx="880" cy="1616"/>
                  </a:xfrm>
                </p:grpSpPr>
                <p:sp>
                  <p:nvSpPr>
                    <p:cNvPr id="276" name="AutoShape 109"/>
                    <p:cNvSpPr>
                      <a:spLocks/>
                    </p:cNvSpPr>
                    <p:nvPr/>
                  </p:nvSpPr>
                  <p:spPr bwMode="auto">
                    <a:xfrm>
                      <a:off x="0" y="408"/>
                      <a:ext cx="872" cy="1208"/>
                    </a:xfrm>
                    <a:prstGeom prst="roundRect">
                      <a:avLst>
                        <a:gd name="adj" fmla="val 1833"/>
                      </a:avLst>
                    </a:prstGeom>
                    <a:gradFill rotWithShape="0">
                      <a:gsLst>
                        <a:gs pos="0">
                          <a:srgbClr val="FFFBFB"/>
                        </a:gs>
                        <a:gs pos="100000">
                          <a:schemeClr val="accent5">
                            <a:lumMod val="20000"/>
                            <a:lumOff val="80000"/>
                          </a:schemeClr>
                        </a:gs>
                      </a:gsLst>
                      <a:lin ang="5400000" scaled="1"/>
                    </a:gradFill>
                    <a:ln>
                      <a:noFill/>
                    </a:ln>
                    <a:effectLst>
                      <a:outerShdw blurRad="50800" dist="12699" dir="5400000" algn="ctr" rotWithShape="0">
                        <a:schemeClr val="bg2">
                          <a:alpha val="34999"/>
                        </a:scheme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12700" cap="flat">
                          <a:solidFill>
                            <a:srgbClr val="B9B9B9"/>
                          </a:solidFill>
                          <a:miter lim="800000"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77" name="Rectangle 110"/>
                    <p:cNvSpPr>
                      <a:spLocks/>
                    </p:cNvSpPr>
                    <p:nvPr/>
                  </p:nvSpPr>
                  <p:spPr bwMode="auto">
                    <a:xfrm>
                      <a:off x="56" y="858"/>
                      <a:ext cx="601" cy="25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38100" tIns="38100" rIns="38100" bIns="38100">
                      <a:spAutoFit/>
                    </a:bodyPr>
                    <a:lstStyle/>
                    <a:p>
                      <a:pPr marL="38100" indent="-38100" algn="l">
                        <a:lnSpc>
                          <a:spcPct val="85000"/>
                        </a:lnSpc>
                        <a:buSzPct val="64000"/>
                        <a:buFont typeface="Lucida Grande" charset="0"/>
                        <a:buChar char="‣"/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In </a:t>
                      </a:r>
                      <a:r>
                        <a:rPr lang="en-US" sz="1200" b="1" dirty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Memory </a:t>
                      </a:r>
                    </a:p>
                    <a:p>
                      <a:pPr marL="38100" indent="-38100" algn="l">
                        <a:lnSpc>
                          <a:spcPct val="85000"/>
                        </a:lnSpc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 Caching</a:t>
                      </a:r>
                      <a:endParaRPr lang="en-US" sz="1200" b="1" dirty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endParaRPr>
                    </a:p>
                  </p:txBody>
                </p:sp>
                <p:sp>
                  <p:nvSpPr>
                    <p:cNvPr id="278" name="Rectangle 111"/>
                    <p:cNvSpPr>
                      <a:spLocks/>
                    </p:cNvSpPr>
                    <p:nvPr/>
                  </p:nvSpPr>
                  <p:spPr bwMode="auto">
                    <a:xfrm>
                      <a:off x="59" y="1267"/>
                      <a:ext cx="686" cy="2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38100" tIns="38100" rIns="38100" bIns="38100">
                      <a:spAutoFit/>
                    </a:bodyPr>
                    <a:lstStyle/>
                    <a:p>
                      <a:pPr marL="38100" indent="-38100" algn="l">
                        <a:lnSpc>
                          <a:spcPct val="85000"/>
                        </a:lnSpc>
                        <a:buSzPct val="64000"/>
                        <a:buFont typeface="Lucida Grande" charset="0"/>
                        <a:buChar char="‣"/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High </a:t>
                      </a:r>
                      <a:endParaRPr lang="en-US" sz="1200" b="1" dirty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endParaRPr>
                    </a:p>
                    <a:p>
                      <a:pPr marL="38100" indent="-38100" algn="l">
                        <a:lnSpc>
                          <a:spcPct val="85000"/>
                        </a:lnSpc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 Performance</a:t>
                      </a:r>
                      <a:endParaRPr lang="en-US" sz="1200" b="1" dirty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endParaRPr>
                    </a:p>
                  </p:txBody>
                </p:sp>
                <p:sp>
                  <p:nvSpPr>
                    <p:cNvPr id="279" name="Rectangle 112"/>
                    <p:cNvSpPr>
                      <a:spLocks/>
                    </p:cNvSpPr>
                    <p:nvPr/>
                  </p:nvSpPr>
                  <p:spPr bwMode="auto">
                    <a:xfrm>
                      <a:off x="59" y="481"/>
                      <a:ext cx="645" cy="2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lIns="38100" tIns="38100" rIns="38100" bIns="38100">
                      <a:spAutoFit/>
                    </a:bodyPr>
                    <a:lstStyle/>
                    <a:p>
                      <a:pPr marL="38100" indent="-38100" algn="l">
                        <a:lnSpc>
                          <a:spcPct val="85000"/>
                        </a:lnSpc>
                        <a:buSzPct val="64000"/>
                        <a:buFont typeface="Lucida Grande" charset="0"/>
                        <a:buChar char="‣"/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Relational</a:t>
                      </a:r>
                      <a:endParaRPr lang="en-US" sz="1200" b="1" dirty="0">
                        <a:solidFill>
                          <a:srgbClr val="192429"/>
                        </a:solidFill>
                        <a:latin typeface="Trebuchet MS" charset="0"/>
                        <a:ea typeface="ＭＳ Ｐゴシック" charset="0"/>
                        <a:cs typeface="Trebuchet MS" charset="0"/>
                        <a:sym typeface="Trebuchet MS" charset="0"/>
                      </a:endParaRPr>
                    </a:p>
                    <a:p>
                      <a:pPr marL="38100" indent="-38100" algn="l">
                        <a:lnSpc>
                          <a:spcPct val="85000"/>
                        </a:lnSpc>
                      </a:pPr>
                      <a:r>
                        <a:rPr lang="en-US" sz="1200" b="1" dirty="0" smtClean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  OLAP </a:t>
                      </a:r>
                      <a:r>
                        <a:rPr lang="en-US" sz="1200" b="1" dirty="0">
                          <a:solidFill>
                            <a:srgbClr val="192429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Cubes</a:t>
                      </a:r>
                    </a:p>
                  </p:txBody>
                </p:sp>
                <p:sp>
                  <p:nvSpPr>
                    <p:cNvPr id="280" name="AutoShape 119"/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880" cy="392"/>
                    </a:xfrm>
                    <a:custGeom>
                      <a:avLst/>
                      <a:gdLst/>
                      <a:ahLst/>
                      <a:cxnLst/>
                      <a:rect l="0" t="0" r="r" b="b"/>
                      <a:pathLst>
                        <a:path w="21600" h="20354">
                          <a:moveTo>
                            <a:pt x="491" y="0"/>
                          </a:moveTo>
                          <a:cubicBezTo>
                            <a:pt x="220" y="0"/>
                            <a:pt x="0" y="465"/>
                            <a:pt x="0" y="1038"/>
                          </a:cubicBezTo>
                          <a:lnTo>
                            <a:pt x="0" y="19315"/>
                          </a:lnTo>
                          <a:cubicBezTo>
                            <a:pt x="0" y="19889"/>
                            <a:pt x="220" y="20354"/>
                            <a:pt x="491" y="20354"/>
                          </a:cubicBezTo>
                          <a:lnTo>
                            <a:pt x="10401" y="20354"/>
                          </a:lnTo>
                          <a:lnTo>
                            <a:pt x="11193" y="21600"/>
                          </a:lnTo>
                          <a:lnTo>
                            <a:pt x="11984" y="20354"/>
                          </a:lnTo>
                          <a:lnTo>
                            <a:pt x="21109" y="20354"/>
                          </a:lnTo>
                          <a:cubicBezTo>
                            <a:pt x="21380" y="20354"/>
                            <a:pt x="21600" y="19889"/>
                            <a:pt x="21600" y="19315"/>
                          </a:cubicBezTo>
                          <a:lnTo>
                            <a:pt x="21600" y="1038"/>
                          </a:lnTo>
                          <a:cubicBezTo>
                            <a:pt x="21600" y="465"/>
                            <a:pt x="21380" y="0"/>
                            <a:pt x="21109" y="0"/>
                          </a:cubicBezTo>
                          <a:lnTo>
                            <a:pt x="491" y="0"/>
                          </a:lnTo>
                          <a:close/>
                          <a:moveTo>
                            <a:pt x="491" y="0"/>
                          </a:moveTo>
                        </a:path>
                      </a:pathLst>
                    </a:custGeom>
                    <a:solidFill>
                      <a:srgbClr val="6699CC">
                        <a:alpha val="30000"/>
                      </a:srgbClr>
                    </a:solidFill>
                    <a:ln>
                      <a:noFill/>
                    </a:ln>
                    <a:effectLst>
                      <a:outerShdw blurRad="25400" dist="12699" dir="5400000" algn="ctr" rotWithShape="0">
                        <a:srgbClr val="000000">
                          <a:alpha val="39999"/>
                        </a:srgbClr>
                      </a:outerShdw>
                    </a:effectLst>
                    <a:extLst>
                      <a:ext uri="{91240B29-F687-4F45-9708-019B960494DF}">
                        <a14:hiddenLine xmlns:a14="http://schemas.microsoft.com/office/drawing/2010/main" w="6350" cap="flat">
                          <a:solidFill>
                            <a:srgbClr val="395D69"/>
                          </a:solidFill>
                          <a:miter lim="800000"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lIns="0" tIns="0" rIns="0" bIns="0"/>
                    <a:lstStyle/>
                    <a:p>
                      <a:endParaRPr 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281" name="Rectangle 120"/>
                    <p:cNvSpPr>
                      <a:spLocks/>
                    </p:cNvSpPr>
                    <p:nvPr/>
                  </p:nvSpPr>
                  <p:spPr bwMode="auto">
                    <a:xfrm>
                      <a:off x="1" y="76"/>
                      <a:ext cx="875" cy="24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rnd">
                          <a:solidFill>
                            <a:srgbClr val="000000"/>
                          </a:solidFill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square" lIns="38100" tIns="38100" rIns="38100" bIns="38100" anchor="ctr">
                      <a:spAutoFit/>
                    </a:bodyPr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rebuchet MS" charset="0"/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METADATA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ea typeface="ＭＳ Ｐゴシック" charset="0"/>
                          <a:cs typeface="Trebuchet MS" charset="0"/>
                          <a:sym typeface="Trebuchet MS" charset="0"/>
                        </a:rPr>
                        <a:t>LAYER</a:t>
                      </a:r>
                      <a:endParaRPr lang="en-US" sz="1200" b="1" dirty="0">
                        <a:solidFill>
                          <a:srgbClr val="000000"/>
                        </a:solidFill>
                        <a:ea typeface="ＭＳ Ｐゴシック" charset="0"/>
                        <a:cs typeface="Trebuchet MS" charset="0"/>
                        <a:sym typeface="Trebuchet MS" charset="0"/>
                      </a:endParaRPr>
                    </a:p>
                  </p:txBody>
                </p:sp>
              </p:grpSp>
              <p:sp>
                <p:nvSpPr>
                  <p:cNvPr id="273" name="Freeform 122"/>
                  <p:cNvSpPr>
                    <a:spLocks/>
                  </p:cNvSpPr>
                  <p:nvPr/>
                </p:nvSpPr>
                <p:spPr bwMode="auto">
                  <a:xfrm>
                    <a:off x="0" y="152"/>
                    <a:ext cx="46" cy="7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1600 w 21600"/>
                      <a:gd name="T3" fmla="*/ 11148 h 21600"/>
                      <a:gd name="T4" fmla="*/ 0 w 21600"/>
                      <a:gd name="T5" fmla="*/ 21600 h 21600"/>
                      <a:gd name="T6" fmla="*/ 0 w 21600"/>
                      <a:gd name="T7" fmla="*/ 0 h 21600"/>
                      <a:gd name="T8" fmla="*/ 0 w 21600"/>
                      <a:gd name="T9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0"/>
                        </a:moveTo>
                        <a:lnTo>
                          <a:pt x="21600" y="11148"/>
                        </a:lnTo>
                        <a:lnTo>
                          <a:pt x="0" y="21600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</a:path>
                    </a:pathLst>
                  </a:custGeom>
                  <a:gradFill rotWithShape="0">
                    <a:gsLst>
                      <a:gs pos="0">
                        <a:srgbClr val="192429"/>
                      </a:gs>
                      <a:gs pos="16580">
                        <a:srgbClr val="192429"/>
                      </a:gs>
                      <a:gs pos="100000">
                        <a:srgbClr val="395D69"/>
                      </a:gs>
                    </a:gsLst>
                    <a:path path="rect">
                      <a:fillToRect l="15993" t="24519" r="84007" b="75481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 cap="flat">
                        <a:solidFill>
                          <a:srgbClr val="192429"/>
                        </a:solidFill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1" name="Rectangle 141"/>
                <p:cNvSpPr>
                  <a:spLocks/>
                </p:cNvSpPr>
                <p:nvPr/>
              </p:nvSpPr>
              <p:spPr bwMode="auto">
                <a:xfrm rot="10800000" flipH="1">
                  <a:off x="2118332" y="2261225"/>
                  <a:ext cx="3172968" cy="914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sp>
            <p:nvSpPr>
              <p:cNvPr id="264" name="Rectangle 141"/>
              <p:cNvSpPr>
                <a:spLocks/>
              </p:cNvSpPr>
              <p:nvPr/>
            </p:nvSpPr>
            <p:spPr bwMode="auto">
              <a:xfrm rot="10800000" flipH="1">
                <a:off x="2216223" y="3711956"/>
                <a:ext cx="1399032" cy="9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5" name="Rectangle 141"/>
              <p:cNvSpPr>
                <a:spLocks/>
              </p:cNvSpPr>
              <p:nvPr/>
            </p:nvSpPr>
            <p:spPr bwMode="auto">
              <a:xfrm rot="10800000" flipH="1">
                <a:off x="2183984" y="4391895"/>
                <a:ext cx="1399032" cy="9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6" name="Rectangle 141"/>
              <p:cNvSpPr>
                <a:spLocks/>
              </p:cNvSpPr>
              <p:nvPr/>
            </p:nvSpPr>
            <p:spPr bwMode="auto">
              <a:xfrm rot="10800000" flipH="1">
                <a:off x="3798369" y="4391947"/>
                <a:ext cx="1399032" cy="9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262" name="Rectangle 141"/>
            <p:cNvSpPr>
              <a:spLocks/>
            </p:cNvSpPr>
            <p:nvPr/>
          </p:nvSpPr>
          <p:spPr bwMode="auto">
            <a:xfrm rot="10800000" flipH="1">
              <a:off x="3780943" y="3706094"/>
              <a:ext cx="1399032" cy="9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21" name="Title 6"/>
          <p:cNvSpPr>
            <a:spLocks noGrp="1"/>
          </p:cNvSpPr>
          <p:nvPr>
            <p:ph type="title" idx="4294967295"/>
          </p:nvPr>
        </p:nvSpPr>
        <p:spPr>
          <a:xfrm>
            <a:off x="0" y="107950"/>
            <a:ext cx="8229600" cy="700088"/>
          </a:xfrm>
        </p:spPr>
        <p:txBody>
          <a:bodyPr/>
          <a:lstStyle/>
          <a:p>
            <a:r>
              <a:rPr lang="en-GB" sz="2800" dirty="0" smtClean="0"/>
              <a:t>Architectural Approach</a:t>
            </a:r>
            <a:endParaRPr lang="en-GB" sz="2800" dirty="0"/>
          </a:p>
        </p:txBody>
      </p:sp>
      <p:sp>
        <p:nvSpPr>
          <p:cNvPr id="12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83638" y="6492875"/>
            <a:ext cx="360362" cy="365125"/>
          </a:xfrm>
          <a:prstGeom prst="rect">
            <a:avLst/>
          </a:prstGeom>
        </p:spPr>
        <p:txBody>
          <a:bodyPr/>
          <a:lstStyle/>
          <a:p>
            <a:fld id="{232C81B7-B1FA-0442-BB5E-8E640A84CD1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85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213082"/>
            <a:ext cx="8229600" cy="56356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Value of Big Data for our Customers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42890"/>
            <a:ext cx="7763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455560"/>
                </a:solidFill>
                <a:latin typeface="Arial" pitchFamily="34" charset="0"/>
                <a:ea typeface="Open Sans Light" pitchFamily="34" charset="0"/>
                <a:cs typeface="Arial" pitchFamily="34" charset="0"/>
              </a:rPr>
              <a:t>Big opportunities</a:t>
            </a:r>
            <a:endParaRPr lang="en-US" sz="2000" dirty="0">
              <a:solidFill>
                <a:srgbClr val="455560"/>
              </a:solidFill>
              <a:latin typeface="Arial" pitchFamily="34" charset="0"/>
              <a:ea typeface="Open Sans Light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10400" y="1600200"/>
            <a:ext cx="1208796" cy="45719"/>
          </a:xfrm>
          <a:prstGeom prst="rect">
            <a:avLst/>
          </a:prstGeom>
          <a:solidFill>
            <a:srgbClr val="FEBE1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901700" y="3200400"/>
            <a:ext cx="7937500" cy="1330617"/>
            <a:chOff x="901700" y="3088983"/>
            <a:chExt cx="7937500" cy="1330617"/>
          </a:xfrm>
        </p:grpSpPr>
        <p:grpSp>
          <p:nvGrpSpPr>
            <p:cNvPr id="4" name="Group 4"/>
            <p:cNvGrpSpPr/>
            <p:nvPr/>
          </p:nvGrpSpPr>
          <p:grpSpPr>
            <a:xfrm>
              <a:off x="2590800" y="3200400"/>
              <a:ext cx="6248400" cy="1084912"/>
              <a:chOff x="381000" y="3276600"/>
              <a:chExt cx="6248400" cy="108491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1000" y="3276600"/>
                <a:ext cx="6248400" cy="1084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000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mprove operational effectiveness</a:t>
                </a:r>
              </a:p>
              <a:p>
                <a:pPr marL="406400" indent="-406400" defTabSz="457200">
                  <a:spcBef>
                    <a:spcPts val="600"/>
                  </a:spcBef>
                  <a:spcAft>
                    <a:spcPts val="300"/>
                  </a:spcAft>
                  <a:buClr>
                    <a:srgbClr val="0055B8"/>
                  </a:buClr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45545F"/>
                    </a:solidFill>
                    <a:latin typeface="Arial" pitchFamily="34" charset="0"/>
                    <a:cs typeface="Arial" pitchFamily="34" charset="0"/>
                  </a:rPr>
                  <a:t>Machines/sensors: predict failures, network attacks</a:t>
                </a:r>
              </a:p>
              <a:p>
                <a:pPr marL="406400" indent="-406400" defTabSz="457200">
                  <a:spcBef>
                    <a:spcPts val="600"/>
                  </a:spcBef>
                  <a:spcAft>
                    <a:spcPts val="300"/>
                  </a:spcAft>
                  <a:buClr>
                    <a:srgbClr val="0055B8"/>
                  </a:buClr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45545F"/>
                    </a:solidFill>
                    <a:latin typeface="Arial" pitchFamily="34" charset="0"/>
                    <a:cs typeface="Arial" pitchFamily="34" charset="0"/>
                  </a:rPr>
                  <a:t>Financial risk management: reduce fraud, increase security</a:t>
                </a:r>
              </a:p>
            </p:txBody>
          </p:sp>
          <p:pic>
            <p:nvPicPr>
              <p:cNvPr id="15" name="Picture 14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308" y="3774783"/>
                <a:ext cx="259492" cy="228600"/>
              </a:xfrm>
              <a:prstGeom prst="rect">
                <a:avLst/>
              </a:prstGeom>
            </p:spPr>
          </p:pic>
          <p:pic>
            <p:nvPicPr>
              <p:cNvPr id="26" name="Picture 25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308" y="4079583"/>
                <a:ext cx="259492" cy="228600"/>
              </a:xfrm>
              <a:prstGeom prst="rect">
                <a:avLst/>
              </a:prstGeom>
            </p:spPr>
          </p:pic>
        </p:grpSp>
        <p:pic>
          <p:nvPicPr>
            <p:cNvPr id="28" name="Picture 27" descr="m2m.png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1700" y="3088983"/>
              <a:ext cx="1224697" cy="1330617"/>
            </a:xfrm>
            <a:prstGeom prst="rect">
              <a:avLst/>
            </a:prstGeom>
          </p:spPr>
        </p:pic>
      </p:grpSp>
      <p:grpSp>
        <p:nvGrpSpPr>
          <p:cNvPr id="5" name="Group 20"/>
          <p:cNvGrpSpPr/>
          <p:nvPr/>
        </p:nvGrpSpPr>
        <p:grpSpPr>
          <a:xfrm>
            <a:off x="753532" y="4730340"/>
            <a:ext cx="8238068" cy="1289460"/>
            <a:chOff x="753532" y="4510207"/>
            <a:chExt cx="8238068" cy="1289460"/>
          </a:xfrm>
        </p:grpSpPr>
        <p:grpSp>
          <p:nvGrpSpPr>
            <p:cNvPr id="7" name="Group 16"/>
            <p:cNvGrpSpPr/>
            <p:nvPr/>
          </p:nvGrpSpPr>
          <p:grpSpPr>
            <a:xfrm>
              <a:off x="2590800" y="4510207"/>
              <a:ext cx="6400800" cy="1084912"/>
              <a:chOff x="4724400" y="-76200"/>
              <a:chExt cx="6400800" cy="108491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724400" y="-76200"/>
                <a:ext cx="6400800" cy="1084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457200"/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Reduce data warehouse cost</a:t>
                </a:r>
              </a:p>
              <a:p>
                <a:pPr marL="406400" indent="-406400" defTabSz="457200">
                  <a:spcBef>
                    <a:spcPts val="600"/>
                  </a:spcBef>
                  <a:spcAft>
                    <a:spcPts val="300"/>
                  </a:spcAft>
                  <a:buClr>
                    <a:srgbClr val="0055B8"/>
                  </a:buClr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45545F"/>
                    </a:solidFill>
                    <a:latin typeface="Arial" pitchFamily="34" charset="0"/>
                    <a:cs typeface="Arial" pitchFamily="34" charset="0"/>
                  </a:rPr>
                  <a:t>Integrate new data sources without increased database cost</a:t>
                </a:r>
              </a:p>
              <a:p>
                <a:pPr marL="406400" indent="-406400" defTabSz="457200">
                  <a:spcBef>
                    <a:spcPts val="600"/>
                  </a:spcBef>
                  <a:spcAft>
                    <a:spcPts val="300"/>
                  </a:spcAft>
                  <a:buClr>
                    <a:srgbClr val="0055B8"/>
                  </a:buClr>
                  <a:buFont typeface="Arial"/>
                  <a:buChar char="•"/>
                </a:pPr>
                <a:r>
                  <a:rPr lang="en-US" sz="1600" dirty="0" smtClean="0">
                    <a:solidFill>
                      <a:srgbClr val="45545F"/>
                    </a:solidFill>
                    <a:latin typeface="Arial" pitchFamily="34" charset="0"/>
                    <a:cs typeface="Arial" pitchFamily="34" charset="0"/>
                  </a:rPr>
                  <a:t>Provide online access to ‘dark data’</a:t>
                </a:r>
              </a:p>
            </p:txBody>
          </p:sp>
          <p:pic>
            <p:nvPicPr>
              <p:cNvPr id="19" name="Picture 18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9708" y="375060"/>
                <a:ext cx="259492" cy="228600"/>
              </a:xfrm>
              <a:prstGeom prst="rect">
                <a:avLst/>
              </a:prstGeom>
            </p:spPr>
          </p:pic>
          <p:pic>
            <p:nvPicPr>
              <p:cNvPr id="20" name="Picture 19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769708" y="756060"/>
                <a:ext cx="259492" cy="228600"/>
              </a:xfrm>
              <a:prstGeom prst="rect">
                <a:avLst/>
              </a:prstGeom>
            </p:spPr>
          </p:pic>
        </p:grpSp>
        <p:pic>
          <p:nvPicPr>
            <p:cNvPr id="40" name="Picture 39" descr="hadoop dco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3532" y="4800600"/>
              <a:ext cx="1338037" cy="999067"/>
            </a:xfrm>
            <a:prstGeom prst="rect">
              <a:avLst/>
            </a:prstGeom>
          </p:spPr>
        </p:pic>
      </p:grpSp>
      <p:grpSp>
        <p:nvGrpSpPr>
          <p:cNvPr id="8" name="Group 23"/>
          <p:cNvGrpSpPr/>
          <p:nvPr/>
        </p:nvGrpSpPr>
        <p:grpSpPr>
          <a:xfrm>
            <a:off x="770511" y="1752600"/>
            <a:ext cx="6925689" cy="1084912"/>
            <a:chOff x="770511" y="1524000"/>
            <a:chExt cx="6925689" cy="1084912"/>
          </a:xfrm>
        </p:grpSpPr>
        <p:grpSp>
          <p:nvGrpSpPr>
            <p:cNvPr id="9" name="Group 2"/>
            <p:cNvGrpSpPr/>
            <p:nvPr/>
          </p:nvGrpSpPr>
          <p:grpSpPr>
            <a:xfrm>
              <a:off x="2590800" y="1524000"/>
              <a:ext cx="5105400" cy="1084912"/>
              <a:chOff x="381000" y="1447800"/>
              <a:chExt cx="5105400" cy="1084912"/>
            </a:xfrm>
          </p:grpSpPr>
          <p:grpSp>
            <p:nvGrpSpPr>
              <p:cNvPr id="12" name="Group 3"/>
              <p:cNvGrpSpPr/>
              <p:nvPr/>
            </p:nvGrpSpPr>
            <p:grpSpPr>
              <a:xfrm>
                <a:off x="381000" y="1447800"/>
                <a:ext cx="5105400" cy="1084912"/>
                <a:chOff x="4572000" y="228600"/>
                <a:chExt cx="5105400" cy="1084912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572000" y="228600"/>
                  <a:ext cx="5105400" cy="10849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defTabSz="457200"/>
                  <a:r>
                    <a:rPr lang="en-US" sz="2000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Drive incremental revenue</a:t>
                  </a:r>
                </a:p>
                <a:p>
                  <a:pPr marL="406400" indent="-406400" defTabSz="457200">
                    <a:spcBef>
                      <a:spcPts val="600"/>
                    </a:spcBef>
                    <a:spcAft>
                      <a:spcPts val="300"/>
                    </a:spcAft>
                    <a:buClr>
                      <a:srgbClr val="0055B8"/>
                    </a:buClr>
                    <a:buFont typeface="Arial"/>
                    <a:buChar char="•"/>
                  </a:pPr>
                  <a:r>
                    <a:rPr lang="en-US" sz="1600" dirty="0" smtClean="0">
                      <a:solidFill>
                        <a:srgbClr val="45545F"/>
                      </a:solidFill>
                      <a:latin typeface="Arial" pitchFamily="34" charset="0"/>
                      <a:cs typeface="Arial" pitchFamily="34" charset="0"/>
                    </a:rPr>
                    <a:t>Predict customer behavior across all channels</a:t>
                  </a:r>
                </a:p>
                <a:p>
                  <a:pPr marL="406400" indent="-406400" defTabSz="457200">
                    <a:spcBef>
                      <a:spcPts val="600"/>
                    </a:spcBef>
                    <a:spcAft>
                      <a:spcPts val="300"/>
                    </a:spcAft>
                    <a:buClr>
                      <a:srgbClr val="0055B8"/>
                    </a:buClr>
                    <a:buFont typeface="Arial"/>
                    <a:buChar char="•"/>
                  </a:pPr>
                  <a:r>
                    <a:rPr lang="en-US" sz="1600" dirty="0" smtClean="0">
                      <a:solidFill>
                        <a:srgbClr val="45545F"/>
                      </a:solidFill>
                      <a:latin typeface="Arial" pitchFamily="34" charset="0"/>
                      <a:cs typeface="Arial" pitchFamily="34" charset="0"/>
                    </a:rPr>
                    <a:t>Understand and monetize customer behavior</a:t>
                  </a:r>
                </a:p>
              </p:txBody>
            </p:sp>
            <p:pic>
              <p:nvPicPr>
                <p:cNvPr id="2" name="Picture 1" descr="check box.png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17308" y="1066800"/>
                  <a:ext cx="259492" cy="228600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24" descr="check box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6308" y="1905000"/>
                <a:ext cx="259492" cy="228600"/>
              </a:xfrm>
              <a:prstGeom prst="rect">
                <a:avLst/>
              </a:prstGeom>
            </p:spPr>
          </p:pic>
        </p:grpSp>
        <p:pic>
          <p:nvPicPr>
            <p:cNvPr id="23" name="Picture 22" descr="grey rev arrow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511" y="1816100"/>
              <a:ext cx="1363089" cy="721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78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od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096"/>
            <a:ext cx="9144000" cy="3749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448" y="161354"/>
            <a:ext cx="4572000" cy="10259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Traditional Big Data</a:t>
            </a:r>
          </a:p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rgbClr val="45545F"/>
                </a:solidFill>
                <a:latin typeface="Open Sans"/>
                <a:cs typeface="Open Sans"/>
              </a:rPr>
              <a:t>Analytic Solutions.</a:t>
            </a:r>
            <a:endParaRPr lang="en-US" sz="1600" dirty="0">
              <a:solidFill>
                <a:srgbClr val="45545F"/>
              </a:solidFill>
              <a:latin typeface="Open Sans"/>
              <a:cs typeface="Open Sans"/>
            </a:endParaRPr>
          </a:p>
        </p:txBody>
      </p:sp>
      <p:grpSp>
        <p:nvGrpSpPr>
          <p:cNvPr id="3" name="Group 86"/>
          <p:cNvGrpSpPr/>
          <p:nvPr/>
        </p:nvGrpSpPr>
        <p:grpSpPr>
          <a:xfrm>
            <a:off x="3428791" y="1596748"/>
            <a:ext cx="2349821" cy="2169521"/>
            <a:chOff x="3428791" y="1596748"/>
            <a:chExt cx="2349821" cy="2169521"/>
          </a:xfrm>
        </p:grpSpPr>
        <p:grpSp>
          <p:nvGrpSpPr>
            <p:cNvPr id="4" name="Group 65"/>
            <p:cNvGrpSpPr/>
            <p:nvPr/>
          </p:nvGrpSpPr>
          <p:grpSpPr>
            <a:xfrm>
              <a:off x="3428791" y="3423580"/>
              <a:ext cx="2349821" cy="342689"/>
              <a:chOff x="3161419" y="3778416"/>
              <a:chExt cx="2349821" cy="34268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547813" y="3778416"/>
                <a:ext cx="196342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Metadata Modeling</a:t>
                </a:r>
              </a:p>
            </p:txBody>
          </p:sp>
          <p:grpSp>
            <p:nvGrpSpPr>
              <p:cNvPr id="8" name="Group 21"/>
              <p:cNvGrpSpPr/>
              <p:nvPr/>
            </p:nvGrpSpPr>
            <p:grpSpPr>
              <a:xfrm>
                <a:off x="3161419" y="3782766"/>
                <a:ext cx="474423" cy="338339"/>
                <a:chOff x="232174" y="3759320"/>
                <a:chExt cx="474423" cy="338339"/>
              </a:xfrm>
            </p:grpSpPr>
            <p:pic>
              <p:nvPicPr>
                <p:cNvPr id="23" name="Picture 22" descr="number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174" y="3759320"/>
                  <a:ext cx="338339" cy="338339"/>
                </a:xfrm>
                <a:prstGeom prst="rect">
                  <a:avLst/>
                </a:prstGeom>
              </p:spPr>
            </p:pic>
            <p:sp>
              <p:nvSpPr>
                <p:cNvPr id="24" name="Rectangle 23"/>
                <p:cNvSpPr/>
                <p:nvPr/>
              </p:nvSpPr>
              <p:spPr>
                <a:xfrm>
                  <a:off x="232174" y="3777289"/>
                  <a:ext cx="474423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F9F9F9"/>
                      </a:solidFill>
                      <a:latin typeface="Open Sans"/>
                      <a:cs typeface="Open Sans"/>
                    </a:rPr>
                    <a:t>02</a:t>
                  </a:r>
                </a:p>
              </p:txBody>
            </p:sp>
          </p:grpSp>
        </p:grpSp>
        <p:pic>
          <p:nvPicPr>
            <p:cNvPr id="61" name="Picture 60" descr="tradicional_data0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185" y="1596748"/>
              <a:ext cx="1697183" cy="1553313"/>
            </a:xfrm>
            <a:prstGeom prst="rect">
              <a:avLst/>
            </a:prstGeom>
          </p:spPr>
        </p:pic>
      </p:grpSp>
      <p:grpSp>
        <p:nvGrpSpPr>
          <p:cNvPr id="9" name="Group 85"/>
          <p:cNvGrpSpPr/>
          <p:nvPr/>
        </p:nvGrpSpPr>
        <p:grpSpPr>
          <a:xfrm>
            <a:off x="6469939" y="1682285"/>
            <a:ext cx="2267377" cy="2083984"/>
            <a:chOff x="6469939" y="1682285"/>
            <a:chExt cx="2267377" cy="2083984"/>
          </a:xfrm>
        </p:grpSpPr>
        <p:grpSp>
          <p:nvGrpSpPr>
            <p:cNvPr id="10" name="Group 62"/>
            <p:cNvGrpSpPr/>
            <p:nvPr/>
          </p:nvGrpSpPr>
          <p:grpSpPr>
            <a:xfrm>
              <a:off x="6469939" y="3423580"/>
              <a:ext cx="2267377" cy="342689"/>
              <a:chOff x="6021136" y="3778416"/>
              <a:chExt cx="2267376" cy="34268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392923" y="3778416"/>
                <a:ext cx="189558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BI &amp; Analytics</a:t>
                </a:r>
                <a:endParaRPr lang="en-US" sz="1400" dirty="0">
                  <a:solidFill>
                    <a:srgbClr val="45545F"/>
                  </a:solidFill>
                  <a:latin typeface="Open Sans"/>
                  <a:cs typeface="Open Sans"/>
                </a:endParaRPr>
              </a:p>
            </p:txBody>
          </p:sp>
          <p:grpSp>
            <p:nvGrpSpPr>
              <p:cNvPr id="11" name="Group 24"/>
              <p:cNvGrpSpPr/>
              <p:nvPr/>
            </p:nvGrpSpPr>
            <p:grpSpPr>
              <a:xfrm>
                <a:off x="6021136" y="3782766"/>
                <a:ext cx="474423" cy="338339"/>
                <a:chOff x="232174" y="3759320"/>
                <a:chExt cx="474423" cy="338339"/>
              </a:xfrm>
            </p:grpSpPr>
            <p:pic>
              <p:nvPicPr>
                <p:cNvPr id="26" name="Picture 25" descr="number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174" y="3759320"/>
                  <a:ext cx="338339" cy="338339"/>
                </a:xfrm>
                <a:prstGeom prst="rect">
                  <a:avLst/>
                </a:prstGeom>
              </p:spPr>
            </p:pic>
            <p:sp>
              <p:nvSpPr>
                <p:cNvPr id="27" name="Rectangle 26"/>
                <p:cNvSpPr/>
                <p:nvPr/>
              </p:nvSpPr>
              <p:spPr>
                <a:xfrm>
                  <a:off x="232174" y="3777289"/>
                  <a:ext cx="474423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F9F9F9"/>
                      </a:solidFill>
                      <a:latin typeface="Open Sans"/>
                      <a:cs typeface="Open Sans"/>
                    </a:rPr>
                    <a:t>03</a:t>
                  </a:r>
                </a:p>
              </p:txBody>
            </p:sp>
          </p:grpSp>
        </p:grpSp>
        <p:pic>
          <p:nvPicPr>
            <p:cNvPr id="62" name="Picture 61" descr="tradicional_data02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872" y="1682285"/>
              <a:ext cx="1538682" cy="1331411"/>
            </a:xfrm>
            <a:prstGeom prst="rect">
              <a:avLst/>
            </a:prstGeom>
          </p:spPr>
        </p:pic>
      </p:grpSp>
      <p:grpSp>
        <p:nvGrpSpPr>
          <p:cNvPr id="12" name="Group 84"/>
          <p:cNvGrpSpPr/>
          <p:nvPr/>
        </p:nvGrpSpPr>
        <p:grpSpPr>
          <a:xfrm>
            <a:off x="461350" y="1682285"/>
            <a:ext cx="2288662" cy="2060538"/>
            <a:chOff x="461350" y="1682285"/>
            <a:chExt cx="2288662" cy="2060538"/>
          </a:xfrm>
        </p:grpSpPr>
        <p:grpSp>
          <p:nvGrpSpPr>
            <p:cNvPr id="13" name="Group 63"/>
            <p:cNvGrpSpPr/>
            <p:nvPr/>
          </p:nvGrpSpPr>
          <p:grpSpPr>
            <a:xfrm>
              <a:off x="461350" y="3404484"/>
              <a:ext cx="2288662" cy="338339"/>
              <a:chOff x="232174" y="3759320"/>
              <a:chExt cx="2288662" cy="3383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608709" y="3778416"/>
                <a:ext cx="191212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Data Preparation</a:t>
                </a:r>
              </a:p>
            </p:txBody>
          </p:sp>
          <p:grpSp>
            <p:nvGrpSpPr>
              <p:cNvPr id="14" name="Group 7"/>
              <p:cNvGrpSpPr/>
              <p:nvPr/>
            </p:nvGrpSpPr>
            <p:grpSpPr>
              <a:xfrm>
                <a:off x="232174" y="3759320"/>
                <a:ext cx="474423" cy="338339"/>
                <a:chOff x="232174" y="3759320"/>
                <a:chExt cx="474423" cy="338339"/>
              </a:xfrm>
            </p:grpSpPr>
            <p:pic>
              <p:nvPicPr>
                <p:cNvPr id="7" name="Picture 6" descr="number.png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174" y="3759320"/>
                  <a:ext cx="338339" cy="338339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232174" y="3777289"/>
                  <a:ext cx="474423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100" dirty="0" smtClean="0">
                      <a:solidFill>
                        <a:srgbClr val="F9F9F9"/>
                      </a:solidFill>
                      <a:latin typeface="Open Sans"/>
                      <a:cs typeface="Open Sans"/>
                    </a:rPr>
                    <a:t>01</a:t>
                  </a:r>
                </a:p>
              </p:txBody>
            </p:sp>
          </p:grpSp>
        </p:grpSp>
        <p:grpSp>
          <p:nvGrpSpPr>
            <p:cNvPr id="15" name="Group 73"/>
            <p:cNvGrpSpPr/>
            <p:nvPr/>
          </p:nvGrpSpPr>
          <p:grpSpPr>
            <a:xfrm>
              <a:off x="699249" y="1682285"/>
              <a:ext cx="2050763" cy="1494789"/>
              <a:chOff x="203889" y="1825504"/>
              <a:chExt cx="2563454" cy="1868486"/>
            </a:xfrm>
          </p:grpSpPr>
          <p:pic>
            <p:nvPicPr>
              <p:cNvPr id="72" name="Picture 71" descr="tradicional_data03.pn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889" y="1825504"/>
                <a:ext cx="2563454" cy="1868486"/>
              </a:xfrm>
              <a:prstGeom prst="rect">
                <a:avLst/>
              </a:prstGeom>
            </p:spPr>
          </p:pic>
          <p:sp>
            <p:nvSpPr>
              <p:cNvPr id="68" name="Arc 67"/>
              <p:cNvSpPr/>
              <p:nvPr/>
            </p:nvSpPr>
            <p:spPr>
              <a:xfrm rot="2013069">
                <a:off x="716154" y="2057537"/>
                <a:ext cx="1422683" cy="1422683"/>
              </a:xfrm>
              <a:prstGeom prst="arc">
                <a:avLst>
                  <a:gd name="adj1" fmla="val 17448871"/>
                  <a:gd name="adj2" fmla="val 21391314"/>
                </a:avLst>
              </a:prstGeom>
              <a:ln w="6350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Arc 68"/>
              <p:cNvSpPr/>
              <p:nvPr/>
            </p:nvSpPr>
            <p:spPr>
              <a:xfrm rot="16648971">
                <a:off x="717706" y="2072171"/>
                <a:ext cx="1422683" cy="1422683"/>
              </a:xfrm>
              <a:prstGeom prst="arc">
                <a:avLst>
                  <a:gd name="adj1" fmla="val 17448871"/>
                  <a:gd name="adj2" fmla="val 21391314"/>
                </a:avLst>
              </a:prstGeom>
              <a:ln w="6350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 rot="9260125">
                <a:off x="752878" y="2040341"/>
                <a:ext cx="1422683" cy="1422683"/>
              </a:xfrm>
              <a:prstGeom prst="arc">
                <a:avLst>
                  <a:gd name="adj1" fmla="val 17448871"/>
                  <a:gd name="adj2" fmla="val 21391314"/>
                </a:avLst>
              </a:prstGeom>
              <a:ln w="6350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89"/>
          <p:cNvGrpSpPr/>
          <p:nvPr/>
        </p:nvGrpSpPr>
        <p:grpSpPr>
          <a:xfrm>
            <a:off x="0" y="3956003"/>
            <a:ext cx="9255810" cy="2527093"/>
            <a:chOff x="0" y="3956003"/>
            <a:chExt cx="9255810" cy="2527093"/>
          </a:xfrm>
        </p:grpSpPr>
        <p:sp>
          <p:nvSpPr>
            <p:cNvPr id="31" name="Rectangle 30"/>
            <p:cNvSpPr/>
            <p:nvPr/>
          </p:nvSpPr>
          <p:spPr>
            <a:xfrm>
              <a:off x="0" y="4210759"/>
              <a:ext cx="9142413" cy="2272337"/>
            </a:xfrm>
            <a:prstGeom prst="rect">
              <a:avLst/>
            </a:prstGeom>
            <a:solidFill>
              <a:srgbClr val="0055B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88"/>
            <p:cNvGrpSpPr/>
            <p:nvPr/>
          </p:nvGrpSpPr>
          <p:grpSpPr>
            <a:xfrm>
              <a:off x="535862" y="5112324"/>
              <a:ext cx="7766558" cy="788934"/>
              <a:chOff x="535862" y="5112324"/>
              <a:chExt cx="7766558" cy="788934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5998560" y="5112324"/>
                <a:ext cx="2303860" cy="788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dirty="0" smtClean="0">
                    <a:solidFill>
                      <a:srgbClr val="F9F9F9"/>
                    </a:solidFill>
                    <a:latin typeface="Open Sans Light"/>
                    <a:cs typeface="Open Sans Light"/>
                  </a:rPr>
                  <a:t>Months</a:t>
                </a:r>
                <a:r>
                  <a:rPr lang="en-US" sz="2200" dirty="0" smtClean="0">
                    <a:solidFill>
                      <a:srgbClr val="F9F9F9"/>
                    </a:solidFill>
                    <a:latin typeface="Open Sans Light"/>
                    <a:cs typeface="Open Sans Light"/>
                  </a:rPr>
                  <a:t> </a:t>
                </a:r>
                <a:r>
                  <a:rPr lang="en-US" sz="1400" dirty="0" smtClean="0">
                    <a:solidFill>
                      <a:srgbClr val="F9F9F9"/>
                    </a:solidFill>
                    <a:latin typeface="Open Sans Light"/>
                    <a:cs typeface="Open Sans Light"/>
                  </a:rPr>
                  <a:t>[or more]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1000" dirty="0" smtClean="0">
                    <a:solidFill>
                      <a:srgbClr val="F9F9F9"/>
                    </a:solidFill>
                    <a:latin typeface="Open Sans"/>
                    <a:cs typeface="Open Sans"/>
                  </a:rPr>
                  <a:t>Average Time </a:t>
                </a:r>
                <a:endParaRPr lang="en-US" sz="1000" dirty="0">
                  <a:solidFill>
                    <a:srgbClr val="F9F9F9"/>
                  </a:solidFill>
                  <a:latin typeface="Open Sans"/>
                  <a:cs typeface="Open Sans"/>
                </a:endParaRPr>
              </a:p>
            </p:txBody>
          </p:sp>
          <p:grpSp>
            <p:nvGrpSpPr>
              <p:cNvPr id="19" name="Group 87"/>
              <p:cNvGrpSpPr/>
              <p:nvPr/>
            </p:nvGrpSpPr>
            <p:grpSpPr>
              <a:xfrm>
                <a:off x="1499381" y="5112324"/>
                <a:ext cx="3249638" cy="788934"/>
                <a:chOff x="316540" y="5112324"/>
                <a:chExt cx="3249638" cy="788934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316540" y="5112324"/>
                  <a:ext cx="1544800" cy="788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nl-NL" sz="2800" dirty="0" smtClean="0">
                      <a:solidFill>
                        <a:srgbClr val="F9F9F9"/>
                      </a:solidFill>
                      <a:latin typeface="Open Sans Light"/>
                      <a:cs typeface="Open Sans Light"/>
                    </a:rPr>
                    <a:t>Multiple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nl-NL" sz="1000" dirty="0" smtClean="0">
                      <a:solidFill>
                        <a:srgbClr val="F9F9F9"/>
                      </a:solidFill>
                      <a:latin typeface="Open Sans"/>
                      <a:cs typeface="Open Sans"/>
                    </a:rPr>
                    <a:t>Tools</a:t>
                  </a:r>
                  <a:endParaRPr lang="en-US" sz="1000" dirty="0">
                    <a:solidFill>
                      <a:srgbClr val="F9F9F9"/>
                    </a:solidFill>
                    <a:latin typeface="Open Sans"/>
                    <a:cs typeface="Open Sans"/>
                  </a:endParaRP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046951" y="5112324"/>
                  <a:ext cx="1519227" cy="7889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2800" dirty="0" smtClean="0">
                      <a:solidFill>
                        <a:srgbClr val="F9F9F9"/>
                      </a:solidFill>
                      <a:latin typeface="Open Sans Light"/>
                      <a:cs typeface="Open Sans Light"/>
                    </a:rPr>
                    <a:t>Heavy 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rgbClr val="F9F9F9"/>
                      </a:solidFill>
                      <a:latin typeface="Open Sans"/>
                      <a:cs typeface="Open Sans"/>
                    </a:rPr>
                    <a:t>Labor</a:t>
                  </a:r>
                  <a:endParaRPr lang="en-US" sz="1000" dirty="0">
                    <a:solidFill>
                      <a:srgbClr val="F9F9F9"/>
                    </a:solidFill>
                    <a:latin typeface="Open Sans"/>
                    <a:cs typeface="Open Sans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890075" y="5323740"/>
                  <a:ext cx="294653" cy="323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500" dirty="0" smtClean="0">
                      <a:solidFill>
                        <a:srgbClr val="F9F9F9"/>
                      </a:solidFill>
                      <a:latin typeface="Open Sans"/>
                      <a:cs typeface="Open Sans"/>
                    </a:rPr>
                    <a:t>+</a:t>
                  </a:r>
                  <a:endParaRPr lang="en-US" sz="1500" dirty="0">
                    <a:solidFill>
                      <a:srgbClr val="F9F9F9"/>
                    </a:solidFill>
                    <a:latin typeface="Open Sans"/>
                    <a:cs typeface="Open Sans"/>
                  </a:endParaRPr>
                </a:p>
              </p:txBody>
            </p:sp>
          </p:grpSp>
          <p:grpSp>
            <p:nvGrpSpPr>
              <p:cNvPr id="22" name="Group 58"/>
              <p:cNvGrpSpPr/>
              <p:nvPr/>
            </p:nvGrpSpPr>
            <p:grpSpPr>
              <a:xfrm>
                <a:off x="535862" y="5338171"/>
                <a:ext cx="824506" cy="469356"/>
                <a:chOff x="482561" y="5690092"/>
                <a:chExt cx="824506" cy="469356"/>
              </a:xfrm>
            </p:grpSpPr>
            <p:pic>
              <p:nvPicPr>
                <p:cNvPr id="44" name="Picture 43" descr="cos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561" y="5690092"/>
                  <a:ext cx="448071" cy="298714"/>
                </a:xfrm>
                <a:prstGeom prst="rect">
                  <a:avLst/>
                </a:prstGeom>
              </p:spPr>
            </p:pic>
            <p:pic>
              <p:nvPicPr>
                <p:cNvPr id="54" name="Picture 53" descr="cos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4961" y="5860734"/>
                  <a:ext cx="448071" cy="298714"/>
                </a:xfrm>
                <a:prstGeom prst="rect">
                  <a:avLst/>
                </a:prstGeom>
              </p:spPr>
            </p:pic>
            <p:pic>
              <p:nvPicPr>
                <p:cNvPr id="55" name="Picture 54" descr="cost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58996" y="5690092"/>
                  <a:ext cx="448071" cy="298714"/>
                </a:xfrm>
                <a:prstGeom prst="rect">
                  <a:avLst/>
                </a:prstGeom>
              </p:spPr>
            </p:pic>
          </p:grpSp>
          <p:pic>
            <p:nvPicPr>
              <p:cNvPr id="56" name="Picture 55" descr="calendar.png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12368" y="5289576"/>
                <a:ext cx="365772" cy="365772"/>
              </a:xfrm>
              <a:prstGeom prst="rect">
                <a:avLst/>
              </a:prstGeom>
            </p:spPr>
          </p:pic>
        </p:grpSp>
        <p:pic>
          <p:nvPicPr>
            <p:cNvPr id="82" name="Picture 81" descr="content8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956003"/>
              <a:ext cx="2874360" cy="979941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4067432" y="4154094"/>
              <a:ext cx="1009136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000" dirty="0" smtClean="0">
                  <a:solidFill>
                    <a:srgbClr val="FF0000"/>
                  </a:solidFill>
                  <a:latin typeface="Open Sans Light"/>
                  <a:cs typeface="Open Sans Light"/>
                </a:rPr>
                <a:t>Pain</a:t>
              </a:r>
            </a:p>
          </p:txBody>
        </p:sp>
        <p:pic>
          <p:nvPicPr>
            <p:cNvPr id="34" name="Picture 33" descr="sombra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10" y="3980941"/>
              <a:ext cx="8813800" cy="5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959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od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096"/>
            <a:ext cx="9144000" cy="374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1448" y="161354"/>
            <a:ext cx="81983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Pentaho Visual Development </a:t>
            </a:r>
          </a:p>
          <a:p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eliminates need for </a:t>
            </a:r>
          </a:p>
          <a:p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complex coding. </a:t>
            </a:r>
            <a:endParaRPr lang="en-US" sz="3500" dirty="0">
              <a:solidFill>
                <a:srgbClr val="0055B7"/>
              </a:solidFill>
              <a:latin typeface="Open Sans Light"/>
              <a:cs typeface="Open Sans Light"/>
            </a:endParaRPr>
          </a:p>
        </p:txBody>
      </p:sp>
      <p:grpSp>
        <p:nvGrpSpPr>
          <p:cNvPr id="2" name="Group 58"/>
          <p:cNvGrpSpPr/>
          <p:nvPr/>
        </p:nvGrpSpPr>
        <p:grpSpPr>
          <a:xfrm>
            <a:off x="146287" y="2988225"/>
            <a:ext cx="2001993" cy="2868300"/>
            <a:chOff x="175594" y="2880766"/>
            <a:chExt cx="2001993" cy="2868300"/>
          </a:xfrm>
        </p:grpSpPr>
        <p:grpSp>
          <p:nvGrpSpPr>
            <p:cNvPr id="4" name="Group 31"/>
            <p:cNvGrpSpPr/>
            <p:nvPr/>
          </p:nvGrpSpPr>
          <p:grpSpPr>
            <a:xfrm>
              <a:off x="175594" y="5066290"/>
              <a:ext cx="1673408" cy="682776"/>
              <a:chOff x="255506" y="4890712"/>
              <a:chExt cx="1673408" cy="682775"/>
            </a:xfrm>
          </p:grpSpPr>
          <p:pic>
            <p:nvPicPr>
              <p:cNvPr id="3" name="Picture 2" descr="topic_02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506" y="4890712"/>
                <a:ext cx="1673408" cy="68277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615663" y="5046839"/>
                <a:ext cx="10909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Scheduling</a:t>
                </a:r>
              </a:p>
            </p:txBody>
          </p:sp>
        </p:grpSp>
        <p:pic>
          <p:nvPicPr>
            <p:cNvPr id="29" name="Picture 28" descr="VisualDev_0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94" y="2880766"/>
              <a:ext cx="2001993" cy="1767899"/>
            </a:xfrm>
            <a:prstGeom prst="rect">
              <a:avLst/>
            </a:prstGeom>
          </p:spPr>
        </p:pic>
        <p:cxnSp>
          <p:nvCxnSpPr>
            <p:cNvPr id="37" name="Straight Connector 36"/>
            <p:cNvCxnSpPr/>
            <p:nvPr/>
          </p:nvCxnSpPr>
          <p:spPr>
            <a:xfrm>
              <a:off x="1041605" y="4251110"/>
              <a:ext cx="0" cy="912870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046823" y="5068129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63"/>
          <p:cNvGrpSpPr/>
          <p:nvPr/>
        </p:nvGrpSpPr>
        <p:grpSpPr>
          <a:xfrm>
            <a:off x="7072172" y="2984075"/>
            <a:ext cx="2001993" cy="2868300"/>
            <a:chOff x="7013558" y="2876616"/>
            <a:chExt cx="2001993" cy="2868300"/>
          </a:xfrm>
        </p:grpSpPr>
        <p:grpSp>
          <p:nvGrpSpPr>
            <p:cNvPr id="7" name="Group 32"/>
            <p:cNvGrpSpPr/>
            <p:nvPr/>
          </p:nvGrpSpPr>
          <p:grpSpPr>
            <a:xfrm>
              <a:off x="7275460" y="5062140"/>
              <a:ext cx="1673408" cy="682776"/>
              <a:chOff x="7215086" y="4890712"/>
              <a:chExt cx="1673408" cy="682775"/>
            </a:xfrm>
          </p:grpSpPr>
          <p:pic>
            <p:nvPicPr>
              <p:cNvPr id="24" name="Picture 23" descr="topic_02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5086" y="4890712"/>
                <a:ext cx="1673408" cy="682775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7623238" y="5046839"/>
                <a:ext cx="10909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Modeling</a:t>
                </a:r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8205195" y="4373960"/>
              <a:ext cx="0" cy="795049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30" descr="VisualDev_03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558" y="2876616"/>
              <a:ext cx="2001993" cy="1767899"/>
            </a:xfrm>
            <a:prstGeom prst="rect">
              <a:avLst/>
            </a:prstGeom>
          </p:spPr>
        </p:pic>
        <p:cxnSp>
          <p:nvCxnSpPr>
            <p:cNvPr id="36" name="Straight Connector 35"/>
            <p:cNvCxnSpPr/>
            <p:nvPr/>
          </p:nvCxnSpPr>
          <p:spPr>
            <a:xfrm>
              <a:off x="8205195" y="5063979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60"/>
          <p:cNvGrpSpPr/>
          <p:nvPr/>
        </p:nvGrpSpPr>
        <p:grpSpPr>
          <a:xfrm>
            <a:off x="2091902" y="2984075"/>
            <a:ext cx="5020224" cy="2868300"/>
            <a:chOff x="2062595" y="2876616"/>
            <a:chExt cx="5020224" cy="2868300"/>
          </a:xfrm>
        </p:grpSpPr>
        <p:grpSp>
          <p:nvGrpSpPr>
            <p:cNvPr id="9" name="Group 33"/>
            <p:cNvGrpSpPr/>
            <p:nvPr/>
          </p:nvGrpSpPr>
          <p:grpSpPr>
            <a:xfrm>
              <a:off x="2062595" y="5062140"/>
              <a:ext cx="5020224" cy="682776"/>
              <a:chOff x="2062595" y="4890712"/>
              <a:chExt cx="5020224" cy="682775"/>
            </a:xfrm>
          </p:grpSpPr>
          <p:pic>
            <p:nvPicPr>
              <p:cNvPr id="21" name="Picture 20" descr="topic_02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2595" y="4890712"/>
                <a:ext cx="1673408" cy="682775"/>
              </a:xfrm>
              <a:prstGeom prst="rect">
                <a:avLst/>
              </a:prstGeom>
            </p:spPr>
          </p:pic>
          <p:pic>
            <p:nvPicPr>
              <p:cNvPr id="22" name="Picture 21" descr="topic_02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003" y="4890712"/>
                <a:ext cx="1673408" cy="682775"/>
              </a:xfrm>
              <a:prstGeom prst="rect">
                <a:avLst/>
              </a:prstGeom>
            </p:spPr>
          </p:pic>
          <p:pic>
            <p:nvPicPr>
              <p:cNvPr id="23" name="Picture 22" descr="topic_02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9411" y="4890712"/>
                <a:ext cx="1673408" cy="68277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440958" y="5046839"/>
                <a:ext cx="10909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Integration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096636" y="5046839"/>
                <a:ext cx="1363269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Manipulation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774007" y="5046839"/>
                <a:ext cx="1090947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>
                    <a:solidFill>
                      <a:srgbClr val="45545F"/>
                    </a:solidFill>
                    <a:latin typeface="Open Sans"/>
                    <a:cs typeface="Open Sans"/>
                  </a:rPr>
                  <a:t>Ingestion</a:t>
                </a:r>
              </a:p>
            </p:txBody>
          </p:sp>
        </p:grpSp>
        <p:pic>
          <p:nvPicPr>
            <p:cNvPr id="30" name="Picture 29" descr="VisualDev_02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003" y="2876616"/>
              <a:ext cx="2001993" cy="1767899"/>
            </a:xfrm>
            <a:prstGeom prst="rect">
              <a:avLst/>
            </a:prstGeom>
          </p:spPr>
        </p:pic>
        <p:cxnSp>
          <p:nvCxnSpPr>
            <p:cNvPr id="42" name="Straight Connector 41"/>
            <p:cNvCxnSpPr/>
            <p:nvPr/>
          </p:nvCxnSpPr>
          <p:spPr>
            <a:xfrm>
              <a:off x="2960073" y="4790716"/>
              <a:ext cx="3342018" cy="0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02091" y="4790716"/>
              <a:ext cx="0" cy="369114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02091" y="5063979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2960073" y="4790716"/>
              <a:ext cx="1" cy="378665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959318" y="5063979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639498" y="4246960"/>
              <a:ext cx="0" cy="912870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639498" y="5063607"/>
              <a:ext cx="0" cy="105402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72" y="350533"/>
            <a:ext cx="2001992" cy="176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7"/>
          <p:cNvGrpSpPr/>
          <p:nvPr/>
        </p:nvGrpSpPr>
        <p:grpSpPr>
          <a:xfrm>
            <a:off x="921332" y="1141959"/>
            <a:ext cx="2295525" cy="4953900"/>
            <a:chOff x="3226382" y="1208635"/>
            <a:chExt cx="2295525" cy="4781550"/>
          </a:xfrm>
          <a:solidFill>
            <a:srgbClr val="C7D8E9"/>
          </a:solidFill>
        </p:grpSpPr>
        <p:sp>
          <p:nvSpPr>
            <p:cNvPr id="104" name="Rounded Rectangle 103"/>
            <p:cNvSpPr/>
            <p:nvPr/>
          </p:nvSpPr>
          <p:spPr bwMode="auto">
            <a:xfrm>
              <a:off x="3226382" y="1208635"/>
              <a:ext cx="2295525" cy="4781550"/>
            </a:xfrm>
            <a:prstGeom prst="roundRect">
              <a:avLst/>
            </a:prstGeom>
            <a:grpFill/>
            <a:ln w="12700" cap="rnd" cmpd="sng" algn="ctr">
              <a:solidFill>
                <a:schemeClr val="accent2">
                  <a:lumMod val="7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 b="0">
                <a:latin typeface="Time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557422" y="1440395"/>
              <a:ext cx="1642835" cy="35648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Processing</a:t>
              </a:r>
              <a:endParaRPr lang="en-US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61" name="Straight Connector 60"/>
          <p:cNvCxnSpPr/>
          <p:nvPr/>
        </p:nvCxnSpPr>
        <p:spPr bwMode="auto">
          <a:xfrm>
            <a:off x="1347391" y="3837173"/>
            <a:ext cx="0" cy="403225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1352986" y="3160304"/>
            <a:ext cx="0" cy="423368"/>
          </a:xfrm>
          <a:prstGeom prst="line">
            <a:avLst/>
          </a:prstGeom>
          <a:ln w="19050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996424" y="2264482"/>
            <a:ext cx="2176462" cy="2404187"/>
            <a:chOff x="2798050" y="1030878"/>
            <a:chExt cx="2287071" cy="2401210"/>
          </a:xfrm>
          <a:solidFill>
            <a:srgbClr val="6AA6FF"/>
          </a:solidFill>
          <a:effectLst/>
        </p:grpSpPr>
        <p:sp>
          <p:nvSpPr>
            <p:cNvPr id="56" name="Rectangle 55"/>
            <p:cNvSpPr/>
            <p:nvPr/>
          </p:nvSpPr>
          <p:spPr bwMode="auto">
            <a:xfrm>
              <a:off x="2798050" y="1030878"/>
              <a:ext cx="2287071" cy="2401210"/>
            </a:xfrm>
            <a:prstGeom prst="rect">
              <a:avLst/>
            </a:prstGeom>
            <a:solidFill>
              <a:srgbClr val="7193E0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/>
              </a:r>
              <a:b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</a:br>
              <a:endParaRPr 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2909150" y="1654612"/>
              <a:ext cx="1031642" cy="23648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cs typeface="Arial" pitchFamily="34" charset="0"/>
                </a:rPr>
                <a:t>Raw Data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909150" y="2333895"/>
              <a:ext cx="1031642" cy="223783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cs typeface="Arial" pitchFamily="34" charset="0"/>
                </a:rPr>
                <a:t>Parsed Data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09150" y="2987784"/>
              <a:ext cx="2101376" cy="236480"/>
            </a:xfrm>
            <a:prstGeom prst="rect">
              <a:avLst/>
            </a:prstGeom>
            <a:grpFill/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defRPr/>
              </a:pPr>
              <a:r>
                <a:rPr lang="en-US" sz="900" b="1" dirty="0">
                  <a:solidFill>
                    <a:schemeClr val="bg1"/>
                  </a:solidFill>
                  <a:cs typeface="Arial" pitchFamily="34" charset="0"/>
                </a:rPr>
                <a:t>Analytic Datasets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Visual MapReduce </a:t>
            </a:r>
            <a:endParaRPr lang="en-GB" dirty="0"/>
          </a:p>
        </p:txBody>
      </p:sp>
      <p:sp>
        <p:nvSpPr>
          <p:cNvPr id="73" name="Rectangle 72"/>
          <p:cNvSpPr/>
          <p:nvPr/>
        </p:nvSpPr>
        <p:spPr bwMode="auto">
          <a:xfrm>
            <a:off x="2067310" y="3223249"/>
            <a:ext cx="998906" cy="238125"/>
          </a:xfrm>
          <a:prstGeom prst="rect">
            <a:avLst/>
          </a:prstGeom>
          <a:solidFill>
            <a:srgbClr val="6AA6FF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en-US" sz="900" b="1" dirty="0">
                <a:solidFill>
                  <a:schemeClr val="bg1"/>
                </a:solidFill>
                <a:cs typeface="Arial" pitchFamily="34" charset="0"/>
              </a:rPr>
              <a:t>Master Data</a:t>
            </a:r>
          </a:p>
        </p:txBody>
      </p:sp>
      <p:grpSp>
        <p:nvGrpSpPr>
          <p:cNvPr id="7" name="Group 116"/>
          <p:cNvGrpSpPr/>
          <p:nvPr/>
        </p:nvGrpSpPr>
        <p:grpSpPr>
          <a:xfrm>
            <a:off x="1108631" y="1860503"/>
            <a:ext cx="1964065" cy="2343028"/>
            <a:chOff x="3413681" y="1927178"/>
            <a:chExt cx="1964065" cy="2343028"/>
          </a:xfrm>
        </p:grpSpPr>
        <p:sp>
          <p:nvSpPr>
            <p:cNvPr id="75" name="Rounded Rectangle 74"/>
            <p:cNvSpPr/>
            <p:nvPr/>
          </p:nvSpPr>
          <p:spPr>
            <a:xfrm>
              <a:off x="3413681" y="1927178"/>
              <a:ext cx="1964065" cy="2995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VISUAL MAP REDUCE</a:t>
              </a:r>
              <a:endParaRPr lang="en-US" sz="1200" b="1" dirty="0"/>
            </a:p>
          </p:txBody>
        </p:sp>
        <p:cxnSp>
          <p:nvCxnSpPr>
            <p:cNvPr id="113" name="Straight Connector 112"/>
            <p:cNvCxnSpPr/>
            <p:nvPr/>
          </p:nvCxnSpPr>
          <p:spPr bwMode="auto">
            <a:xfrm>
              <a:off x="3658036" y="3211494"/>
              <a:ext cx="0" cy="424295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3658036" y="3882778"/>
              <a:ext cx="0" cy="387428"/>
            </a:xfrm>
            <a:prstGeom prst="line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2" y="1375684"/>
            <a:ext cx="11620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769" y="2012281"/>
            <a:ext cx="16859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Content Placeholder 3"/>
          <p:cNvSpPr>
            <a:spLocks noGrp="1"/>
          </p:cNvSpPr>
          <p:nvPr>
            <p:ph idx="1"/>
          </p:nvPr>
        </p:nvSpPr>
        <p:spPr>
          <a:xfrm>
            <a:off x="4810124" y="1294874"/>
            <a:ext cx="3514726" cy="5182126"/>
          </a:xfrm>
        </p:spPr>
        <p:txBody>
          <a:bodyPr>
            <a:normAutofit fontScale="85000" lnSpcReduction="10000"/>
          </a:bodyPr>
          <a:lstStyle/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 Input – calling data 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Calculate Month, Day, Day of Week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Extract 3 digit area code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Lookup geo master data in HDFS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Filter for weekend and US only calls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“Value” field for Key-Value Pair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Create “Key “ field for Key-Value Pair</a:t>
            </a:r>
          </a:p>
          <a:p>
            <a:pPr marL="228600" indent="-228600">
              <a:lnSpc>
                <a:spcPct val="2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MapReduce Output – Key-Value Pair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2" y="2593306"/>
            <a:ext cx="1123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432" y="3142863"/>
            <a:ext cx="10477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419" y="3718549"/>
            <a:ext cx="12477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631" y="4287669"/>
            <a:ext cx="895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118" y="4882018"/>
            <a:ext cx="7143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42" y="5467209"/>
            <a:ext cx="12287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Arrow Connector 68"/>
          <p:cNvCxnSpPr/>
          <p:nvPr/>
        </p:nvCxnSpPr>
        <p:spPr>
          <a:xfrm flipV="1">
            <a:off x="3085266" y="3342311"/>
            <a:ext cx="1020009" cy="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114810" y="1704296"/>
            <a:ext cx="1990465" cy="1292593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&quot;No&quot; Symbol 80"/>
          <p:cNvSpPr/>
          <p:nvPr/>
        </p:nvSpPr>
        <p:spPr>
          <a:xfrm>
            <a:off x="1518771" y="4789593"/>
            <a:ext cx="1097078" cy="1063975"/>
          </a:xfrm>
          <a:prstGeom prst="noSmoking">
            <a:avLst>
              <a:gd name="adj" fmla="val 1314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1095832" y="5029192"/>
            <a:ext cx="1942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04040"/>
                </a:solidFill>
              </a:rPr>
              <a:t>Java</a:t>
            </a:r>
          </a:p>
          <a:p>
            <a:pPr algn="ctr"/>
            <a:r>
              <a:rPr lang="en-US" b="1" dirty="0" smtClean="0">
                <a:solidFill>
                  <a:srgbClr val="404040"/>
                </a:solidFill>
              </a:rPr>
              <a:t>Programing</a:t>
            </a:r>
            <a:endParaRPr lang="en-US" b="1" dirty="0">
              <a:solidFill>
                <a:srgbClr val="404040"/>
              </a:solidFill>
            </a:endParaRPr>
          </a:p>
        </p:txBody>
      </p:sp>
      <p:pic>
        <p:nvPicPr>
          <p:cNvPr id="4098" name="Picture 2" descr="https://encrypted-tbn3.gstatic.com/images?q=tbn:ANd9GcTPoKPFHI6nKnHGZdrLOzTsp1P5P-PuFTDtCFGvSQa-M4wjd6eQO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63" y="2365889"/>
            <a:ext cx="1376362" cy="32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4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odap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096"/>
            <a:ext cx="9144000" cy="37490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181448" y="161354"/>
            <a:ext cx="57726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Pentaho Visual </a:t>
            </a:r>
            <a:r>
              <a:rPr lang="en-US" sz="3500" dirty="0" err="1" smtClean="0">
                <a:solidFill>
                  <a:srgbClr val="0055B7"/>
                </a:solidFill>
                <a:latin typeface="Open Sans Light"/>
                <a:cs typeface="Open Sans Light"/>
              </a:rPr>
              <a:t>MapReduce</a:t>
            </a:r>
            <a:r>
              <a:rPr lang="en-US" sz="3500" dirty="0" smtClean="0">
                <a:solidFill>
                  <a:srgbClr val="0055B7"/>
                </a:solidFill>
                <a:latin typeface="Open Sans Light"/>
                <a:cs typeface="Open Sans Light"/>
              </a:rPr>
              <a:t> </a:t>
            </a:r>
          </a:p>
          <a:p>
            <a:r>
              <a:rPr lang="en-US" sz="1600" dirty="0" err="1" smtClean="0">
                <a:solidFill>
                  <a:srgbClr val="45545F"/>
                </a:solidFill>
                <a:latin typeface="Open Sans"/>
                <a:cs typeface="Open Sans"/>
              </a:rPr>
              <a:t>Drag&amp;Drop</a:t>
            </a:r>
            <a:r>
              <a:rPr lang="en-US" sz="1600" dirty="0" smtClean="0">
                <a:solidFill>
                  <a:srgbClr val="45545F"/>
                </a:solidFill>
                <a:latin typeface="Open Sans"/>
                <a:cs typeface="Open Sans"/>
              </a:rPr>
              <a:t> then run in the cluster</a:t>
            </a:r>
            <a:endParaRPr lang="en-US" sz="1600" dirty="0">
              <a:solidFill>
                <a:srgbClr val="45545F"/>
              </a:solidFill>
              <a:latin typeface="Open Sans"/>
              <a:cs typeface="Open Sans"/>
            </a:endParaRPr>
          </a:p>
        </p:txBody>
      </p:sp>
      <p:grpSp>
        <p:nvGrpSpPr>
          <p:cNvPr id="2" name="Group 86"/>
          <p:cNvGrpSpPr/>
          <p:nvPr/>
        </p:nvGrpSpPr>
        <p:grpSpPr>
          <a:xfrm>
            <a:off x="2519268" y="2866492"/>
            <a:ext cx="897571" cy="0"/>
            <a:chOff x="2929875" y="2866492"/>
            <a:chExt cx="897571" cy="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2929875" y="2866492"/>
              <a:ext cx="897571" cy="0"/>
            </a:xfrm>
            <a:prstGeom prst="line">
              <a:avLst/>
            </a:prstGeom>
            <a:ln w="6350" cmpd="sng">
              <a:solidFill>
                <a:srgbClr val="0055B7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3712862" y="2866492"/>
              <a:ext cx="114584" cy="0"/>
            </a:xfrm>
            <a:prstGeom prst="line">
              <a:avLst/>
            </a:prstGeom>
            <a:ln w="38100" cmpd="sng">
              <a:solidFill>
                <a:srgbClr val="0055B7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 descr="VisualDev_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09" y="1603581"/>
            <a:ext cx="2502491" cy="2209874"/>
          </a:xfrm>
          <a:prstGeom prst="rect">
            <a:avLst/>
          </a:prstGeom>
        </p:spPr>
      </p:pic>
      <p:grpSp>
        <p:nvGrpSpPr>
          <p:cNvPr id="3" name="Group 96"/>
          <p:cNvGrpSpPr/>
          <p:nvPr/>
        </p:nvGrpSpPr>
        <p:grpSpPr>
          <a:xfrm>
            <a:off x="1763669" y="3055323"/>
            <a:ext cx="7276763" cy="2879837"/>
            <a:chOff x="1763669" y="3055323"/>
            <a:chExt cx="7276763" cy="2879837"/>
          </a:xfrm>
        </p:grpSpPr>
        <p:pic>
          <p:nvPicPr>
            <p:cNvPr id="93" name="Picture 92" descr="image07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69" y="5157894"/>
              <a:ext cx="5404284" cy="777266"/>
            </a:xfrm>
            <a:prstGeom prst="rect">
              <a:avLst/>
            </a:prstGeom>
          </p:spPr>
        </p:pic>
        <p:grpSp>
          <p:nvGrpSpPr>
            <p:cNvPr id="4" name="Group 83"/>
            <p:cNvGrpSpPr/>
            <p:nvPr/>
          </p:nvGrpSpPr>
          <p:grpSpPr>
            <a:xfrm>
              <a:off x="4590943" y="3055323"/>
              <a:ext cx="0" cy="1519927"/>
              <a:chOff x="5278457" y="3055323"/>
              <a:chExt cx="0" cy="1519927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5278457" y="3055323"/>
                <a:ext cx="0" cy="1519927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5278457" y="3055323"/>
                <a:ext cx="0" cy="105402"/>
              </a:xfrm>
              <a:prstGeom prst="line">
                <a:avLst/>
              </a:prstGeom>
              <a:ln w="38100" cmpd="sng">
                <a:solidFill>
                  <a:srgbClr val="0055B7"/>
                </a:solidFill>
                <a:prstDash val="soli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82"/>
            <p:cNvGrpSpPr/>
            <p:nvPr/>
          </p:nvGrpSpPr>
          <p:grpSpPr>
            <a:xfrm>
              <a:off x="2213714" y="4564311"/>
              <a:ext cx="4489237" cy="613121"/>
              <a:chOff x="2901228" y="4564311"/>
              <a:chExt cx="4489237" cy="61312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2920106" y="4565481"/>
                <a:ext cx="4443425" cy="0"/>
              </a:xfrm>
              <a:prstGeom prst="line">
                <a:avLst/>
              </a:prstGeom>
              <a:ln w="6350" cmpd="sng">
                <a:solidFill>
                  <a:srgbClr val="0055B7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65"/>
              <p:cNvGrpSpPr/>
              <p:nvPr/>
            </p:nvGrpSpPr>
            <p:grpSpPr>
              <a:xfrm>
                <a:off x="2901228" y="4564311"/>
                <a:ext cx="0" cy="613121"/>
                <a:chOff x="2959318" y="4115277"/>
                <a:chExt cx="0" cy="613121"/>
              </a:xfrm>
            </p:grpSpPr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959318" y="4115277"/>
                  <a:ext cx="0" cy="613121"/>
                </a:xfrm>
                <a:prstGeom prst="line">
                  <a:avLst/>
                </a:prstGeom>
                <a:ln w="6350" cmpd="sng">
                  <a:solidFill>
                    <a:srgbClr val="0055B7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2959318" y="4622996"/>
                  <a:ext cx="0" cy="105402"/>
                </a:xfrm>
                <a:prstGeom prst="line">
                  <a:avLst/>
                </a:prstGeom>
                <a:ln w="38100" cmpd="sng">
                  <a:solidFill>
                    <a:srgbClr val="0055B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up 68"/>
              <p:cNvGrpSpPr/>
              <p:nvPr/>
            </p:nvGrpSpPr>
            <p:grpSpPr>
              <a:xfrm>
                <a:off x="4399984" y="4564311"/>
                <a:ext cx="0" cy="613121"/>
                <a:chOff x="2959318" y="4115277"/>
                <a:chExt cx="0" cy="613121"/>
              </a:xfrm>
            </p:grpSpPr>
            <p:cxnSp>
              <p:nvCxnSpPr>
                <p:cNvPr id="70" name="Straight Connector 69"/>
                <p:cNvCxnSpPr/>
                <p:nvPr/>
              </p:nvCxnSpPr>
              <p:spPr>
                <a:xfrm>
                  <a:off x="2959318" y="4115277"/>
                  <a:ext cx="0" cy="613121"/>
                </a:xfrm>
                <a:prstGeom prst="line">
                  <a:avLst/>
                </a:prstGeom>
                <a:ln w="6350" cmpd="sng">
                  <a:solidFill>
                    <a:srgbClr val="0055B7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959318" y="4622996"/>
                  <a:ext cx="0" cy="105402"/>
                </a:xfrm>
                <a:prstGeom prst="line">
                  <a:avLst/>
                </a:prstGeom>
                <a:ln w="38100" cmpd="sng">
                  <a:solidFill>
                    <a:srgbClr val="0055B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71"/>
              <p:cNvGrpSpPr/>
              <p:nvPr/>
            </p:nvGrpSpPr>
            <p:grpSpPr>
              <a:xfrm>
                <a:off x="5880020" y="4564311"/>
                <a:ext cx="0" cy="613121"/>
                <a:chOff x="2959318" y="4115277"/>
                <a:chExt cx="0" cy="613121"/>
              </a:xfrm>
            </p:grpSpPr>
            <p:cxnSp>
              <p:nvCxnSpPr>
                <p:cNvPr id="73" name="Straight Connector 72"/>
                <p:cNvCxnSpPr/>
                <p:nvPr/>
              </p:nvCxnSpPr>
              <p:spPr>
                <a:xfrm>
                  <a:off x="2959318" y="4115277"/>
                  <a:ext cx="0" cy="613121"/>
                </a:xfrm>
                <a:prstGeom prst="line">
                  <a:avLst/>
                </a:prstGeom>
                <a:ln w="6350" cmpd="sng">
                  <a:solidFill>
                    <a:srgbClr val="0055B7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2959318" y="4622996"/>
                  <a:ext cx="0" cy="105402"/>
                </a:xfrm>
                <a:prstGeom prst="line">
                  <a:avLst/>
                </a:prstGeom>
                <a:ln w="38100" cmpd="sng">
                  <a:solidFill>
                    <a:srgbClr val="0055B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up 74"/>
              <p:cNvGrpSpPr/>
              <p:nvPr/>
            </p:nvGrpSpPr>
            <p:grpSpPr>
              <a:xfrm>
                <a:off x="7390465" y="4564311"/>
                <a:ext cx="0" cy="613121"/>
                <a:chOff x="2959318" y="4115277"/>
                <a:chExt cx="0" cy="613121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2959318" y="4115277"/>
                  <a:ext cx="0" cy="613121"/>
                </a:xfrm>
                <a:prstGeom prst="line">
                  <a:avLst/>
                </a:prstGeom>
                <a:ln w="6350" cmpd="sng">
                  <a:solidFill>
                    <a:srgbClr val="0055B7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2959318" y="4622996"/>
                  <a:ext cx="0" cy="105402"/>
                </a:xfrm>
                <a:prstGeom prst="line">
                  <a:avLst/>
                </a:prstGeom>
                <a:ln w="38100" cmpd="sng">
                  <a:solidFill>
                    <a:srgbClr val="0055B7"/>
                  </a:solidFill>
                  <a:prstDash val="soli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4" name="Rectangle 53"/>
            <p:cNvSpPr/>
            <p:nvPr/>
          </p:nvSpPr>
          <p:spPr>
            <a:xfrm>
              <a:off x="7440142" y="4603894"/>
              <a:ext cx="1600290" cy="1036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As much as 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15x faster than 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hand-written 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code.</a:t>
              </a:r>
              <a:endParaRPr lang="en-US" sz="1400" dirty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520109" y="4552390"/>
              <a:ext cx="1025910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4"/>
          <p:cNvGrpSpPr/>
          <p:nvPr/>
        </p:nvGrpSpPr>
        <p:grpSpPr>
          <a:xfrm>
            <a:off x="3761315" y="1903654"/>
            <a:ext cx="5199150" cy="1416036"/>
            <a:chOff x="3761315" y="1903654"/>
            <a:chExt cx="5199150" cy="1416036"/>
          </a:xfrm>
        </p:grpSpPr>
        <p:pic>
          <p:nvPicPr>
            <p:cNvPr id="94" name="Picture 93" descr="image08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1315" y="2548713"/>
              <a:ext cx="2493347" cy="496841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7440142" y="2028054"/>
              <a:ext cx="1520323" cy="1291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Parallel execution as </a:t>
              </a:r>
              <a:r>
                <a:rPr lang="en-US" sz="1400" dirty="0" err="1" smtClean="0">
                  <a:solidFill>
                    <a:srgbClr val="45545F"/>
                  </a:solidFill>
                  <a:latin typeface="Open Sans"/>
                  <a:cs typeface="Open Sans"/>
                </a:rPr>
                <a:t>MapReduce</a:t>
              </a: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 </a:t>
              </a:r>
            </a:p>
            <a:p>
              <a:pPr>
                <a:lnSpc>
                  <a:spcPct val="110000"/>
                </a:lnSpc>
              </a:pP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in the </a:t>
              </a:r>
              <a:r>
                <a:rPr lang="en-US" sz="1400" dirty="0" err="1" smtClean="0">
                  <a:solidFill>
                    <a:srgbClr val="45545F"/>
                  </a:solidFill>
                  <a:latin typeface="Open Sans"/>
                  <a:cs typeface="Open Sans"/>
                </a:rPr>
                <a:t>Hadoop</a:t>
              </a:r>
              <a:r>
                <a:rPr lang="en-US" sz="1400" dirty="0" smtClean="0">
                  <a:solidFill>
                    <a:srgbClr val="45545F"/>
                  </a:solidFill>
                  <a:latin typeface="Open Sans"/>
                  <a:cs typeface="Open Sans"/>
                </a:rPr>
                <a:t> cluster.</a:t>
              </a:r>
              <a:endParaRPr lang="en-US" sz="1400" dirty="0">
                <a:solidFill>
                  <a:srgbClr val="45545F"/>
                </a:solidFill>
                <a:latin typeface="Open Sans"/>
                <a:cs typeface="Open Sans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520109" y="1903654"/>
              <a:ext cx="1025910" cy="45719"/>
            </a:xfrm>
            <a:prstGeom prst="rect">
              <a:avLst/>
            </a:prstGeom>
            <a:solidFill>
              <a:srgbClr val="FEBE1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60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5998</TotalTime>
  <Words>1348</Words>
  <Application>Microsoft Office PowerPoint</Application>
  <PresentationFormat>On-screen Show (4:3)</PresentationFormat>
  <Paragraphs>331</Paragraphs>
  <Slides>24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Pentaho Mission</vt:lpstr>
      <vt:lpstr>PowerPoint Presentation</vt:lpstr>
      <vt:lpstr>Architectural Approach</vt:lpstr>
      <vt:lpstr>The Value of Big Data for our Customers</vt:lpstr>
      <vt:lpstr>PowerPoint Presentation</vt:lpstr>
      <vt:lpstr>PowerPoint Presentation</vt:lpstr>
      <vt:lpstr>Visual MapReduce </vt:lpstr>
      <vt:lpstr>PowerPoint Presentation</vt:lpstr>
      <vt:lpstr>Adaptive Big Data Layer</vt:lpstr>
      <vt:lpstr>Pentaho MapReduce Case Study Major Financial Institution</vt:lpstr>
      <vt:lpstr>Pentaho MapReduce Case Study </vt:lpstr>
      <vt:lpstr>Leveraging Hadoop with Pentaho</vt:lpstr>
      <vt:lpstr>Soundcloud</vt:lpstr>
      <vt:lpstr>Data Warehouse Optimization</vt:lpstr>
      <vt:lpstr>PowerPoint Presentation</vt:lpstr>
      <vt:lpstr>Reports</vt:lpstr>
      <vt:lpstr>Analyzer</vt:lpstr>
      <vt:lpstr>Dashboards</vt:lpstr>
      <vt:lpstr>Dashboards</vt:lpstr>
      <vt:lpstr>Mobile</vt:lpstr>
      <vt:lpstr>Why Pentaho</vt:lpstr>
      <vt:lpstr>Parting Shot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pentaho</dc:creator>
  <cp:lastModifiedBy>Mark Melton</cp:lastModifiedBy>
  <cp:revision>435</cp:revision>
  <cp:lastPrinted>2013-05-12T17:40:53Z</cp:lastPrinted>
  <dcterms:created xsi:type="dcterms:W3CDTF">2013-05-09T04:53:24Z</dcterms:created>
  <dcterms:modified xsi:type="dcterms:W3CDTF">2013-09-06T12:21:31Z</dcterms:modified>
</cp:coreProperties>
</file>