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0" r:id="rId3"/>
    <p:sldId id="274" r:id="rId4"/>
    <p:sldId id="275" r:id="rId5"/>
    <p:sldId id="271" r:id="rId6"/>
    <p:sldId id="272" r:id="rId7"/>
    <p:sldId id="273" r:id="rId8"/>
    <p:sldId id="276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78" autoAdjust="0"/>
    <p:restoredTop sz="86420" autoAdjust="0"/>
  </p:normalViewPr>
  <p:slideViewPr>
    <p:cSldViewPr>
      <p:cViewPr varScale="1">
        <p:scale>
          <a:sx n="127" d="100"/>
          <a:sy n="127" d="100"/>
        </p:scale>
        <p:origin x="-1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AC9A521-0648-4C8D-A1B2-62E709644A17}" type="datetimeFigureOut">
              <a:rPr lang="ru-RU"/>
              <a:pPr>
                <a:defRPr/>
              </a:pPr>
              <a:t>12.09.13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7B09458-E614-431B-A2ED-0D7DC6997A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544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BCC0E-42D3-469B-B2D7-64A5FBA5E491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637BF-96BD-4283-B2B0-6966F8BDB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0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402A9-75F3-46B1-A825-19F63CEC7A2E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65BB5-F22A-4C9E-A784-AB0596B6F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6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F0E13-2E3B-4493-8371-0FCD1A731A78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129AA-AF6B-42DD-9F03-DBC68FB7A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8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B555F-726F-4071-AE26-F03B8009476E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CC137-EF1F-4795-B34A-5B64B0F99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95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91006-DF34-49D9-8D32-584656EE65FD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4AF8-8C61-44F2-9B3E-9377C40E7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5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0F353-E5FF-4048-84DB-47FA92384F49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7FBD8-CA30-4AD8-8E2C-6C0195F23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C518C-7EB1-44F6-9737-90A069D4334C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54175-45C1-4DD6-80DE-48E8C8E79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4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D107-3840-4E5D-B0C8-D5C0C05BD2CD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281DF-2233-42D6-9265-D5043A7B8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0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1C59-1C84-4463-A784-27C57E9B0C12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C4B98-D467-43BF-A264-A68E35B11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7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E4BD7-E36B-4575-B5DE-07196CDE1AB4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12D7D-AF68-41F4-B16E-66770964C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0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73518-3004-4F8F-8298-5DE4DAE3E006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6AEA-FB42-4A69-9BBB-111E66873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0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7AFC42-3DCF-4B5F-B73F-81618F01E8A3}" type="datetimeFigureOut">
              <a:rPr lang="en-US"/>
              <a:pPr>
                <a:defRPr/>
              </a:pPr>
              <a:t>12.09.13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998EFB-CE7B-4C03-A5F6-AC15260A0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Использование </a:t>
            </a:r>
            <a:r>
              <a:rPr lang="en-US" b="1" dirty="0" smtClean="0">
                <a:solidFill>
                  <a:srgbClr val="0070C0"/>
                </a:solidFill>
              </a:rPr>
              <a:t>Alfresco </a:t>
            </a:r>
            <a:r>
              <a:rPr lang="ru-RU" b="1" dirty="0" smtClean="0">
                <a:solidFill>
                  <a:srgbClr val="0070C0"/>
                </a:solidFill>
              </a:rPr>
              <a:t>в задачах электронного правительства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93096"/>
            <a:ext cx="6400800" cy="1752600"/>
          </a:xfrm>
        </p:spPr>
        <p:txBody>
          <a:bodyPr/>
          <a:lstStyle/>
          <a:p>
            <a:pPr algn="l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Александр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Хельвас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+7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903) 1304688</a:t>
            </a:r>
          </a:p>
          <a:p>
            <a:pPr algn="l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hel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@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cos.ru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104456" cy="72008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Используемые преимущества</a:t>
            </a:r>
            <a:endParaRPr lang="ru-RU" sz="2800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5496" y="1052736"/>
            <a:ext cx="8229600" cy="5112568"/>
          </a:xfrm>
        </p:spPr>
        <p:txBody>
          <a:bodyPr/>
          <a:lstStyle/>
          <a:p>
            <a:r>
              <a:rPr lang="ru-RU" sz="2000" dirty="0" smtClean="0"/>
              <a:t>Наличие </a:t>
            </a:r>
            <a:r>
              <a:rPr lang="en-US" sz="2000" dirty="0" smtClean="0"/>
              <a:t>CIFS </a:t>
            </a:r>
            <a:r>
              <a:rPr lang="ru-RU" sz="2000" dirty="0" smtClean="0"/>
              <a:t>позволяет использовать </a:t>
            </a:r>
            <a:r>
              <a:rPr lang="en-US" sz="2000" dirty="0" smtClean="0"/>
              <a:t>Alfresco </a:t>
            </a:r>
            <a:r>
              <a:rPr lang="ru-RU" sz="2000" dirty="0" smtClean="0"/>
              <a:t>как хранилище вообще без обращения к клиентской части</a:t>
            </a:r>
          </a:p>
          <a:p>
            <a:r>
              <a:rPr lang="ru-RU" sz="2000" dirty="0" smtClean="0"/>
              <a:t>Права доступа синхронизируемы с </a:t>
            </a:r>
            <a:r>
              <a:rPr lang="en-US" sz="2000" dirty="0" smtClean="0"/>
              <a:t>LDAP – </a:t>
            </a:r>
            <a:r>
              <a:rPr lang="ru-RU" sz="2000" dirty="0" smtClean="0"/>
              <a:t>позволяет строить </a:t>
            </a:r>
            <a:r>
              <a:rPr lang="ru-RU" sz="2000" dirty="0" err="1" smtClean="0"/>
              <a:t>централизованые</a:t>
            </a:r>
            <a:r>
              <a:rPr lang="ru-RU" sz="2000" dirty="0" smtClean="0"/>
              <a:t> ролевые политики доступа</a:t>
            </a:r>
          </a:p>
          <a:p>
            <a:r>
              <a:rPr lang="ru-RU" sz="2000" dirty="0" smtClean="0"/>
              <a:t>Есть </a:t>
            </a:r>
            <a:r>
              <a:rPr lang="en-US" sz="2000" dirty="0" smtClean="0"/>
              <a:t>Alfresco Share – </a:t>
            </a:r>
            <a:r>
              <a:rPr lang="ru-RU" sz="2000" dirty="0" smtClean="0"/>
              <a:t>фактически портал без портала с интегрированным </a:t>
            </a:r>
            <a:r>
              <a:rPr lang="en-US" sz="2000" dirty="0" smtClean="0"/>
              <a:t>workflow</a:t>
            </a:r>
            <a:r>
              <a:rPr lang="ru-RU" sz="2000" dirty="0" smtClean="0"/>
              <a:t>, причем заточенным на исполнение задач пользователями</a:t>
            </a:r>
            <a:endParaRPr lang="en-US" sz="2000" dirty="0" smtClean="0"/>
          </a:p>
          <a:p>
            <a:r>
              <a:rPr lang="ru-RU" sz="2000" dirty="0" smtClean="0"/>
              <a:t>Легкость реализации </a:t>
            </a:r>
            <a:r>
              <a:rPr lang="en-US" sz="2000" dirty="0" smtClean="0"/>
              <a:t>SOAP </a:t>
            </a:r>
            <a:r>
              <a:rPr lang="ru-RU" sz="2000" dirty="0" smtClean="0"/>
              <a:t>и </a:t>
            </a:r>
            <a:r>
              <a:rPr lang="en-US" sz="2000" dirty="0" smtClean="0"/>
              <a:t>REST </a:t>
            </a:r>
            <a:r>
              <a:rPr lang="ru-RU" sz="2000" dirty="0" smtClean="0"/>
              <a:t>сервисов </a:t>
            </a:r>
          </a:p>
          <a:p>
            <a:r>
              <a:rPr lang="ru-RU" sz="2000" dirty="0" smtClean="0"/>
              <a:t>Все метаданные – уже  в </a:t>
            </a:r>
            <a:r>
              <a:rPr lang="en-US" sz="2000" dirty="0" smtClean="0"/>
              <a:t>XML </a:t>
            </a:r>
            <a:r>
              <a:rPr lang="ru-RU" sz="2000" dirty="0" smtClean="0"/>
              <a:t>формате</a:t>
            </a:r>
          </a:p>
          <a:p>
            <a:r>
              <a:rPr lang="ru-RU" sz="2000" dirty="0" smtClean="0"/>
              <a:t>Файлы не лежат в базе – соответственно доступ к ним существенно быстрее </a:t>
            </a:r>
          </a:p>
          <a:p>
            <a:r>
              <a:rPr lang="en-US" sz="2000" dirty="0" smtClean="0"/>
              <a:t>Java Content Repository – </a:t>
            </a:r>
            <a:r>
              <a:rPr lang="ru-RU" sz="2000" dirty="0" smtClean="0"/>
              <a:t>стандарт для  многих продуктов</a:t>
            </a:r>
          </a:p>
          <a:p>
            <a:r>
              <a:rPr lang="ru-RU" sz="2000" dirty="0" smtClean="0"/>
              <a:t>Красивая интеграция с </a:t>
            </a:r>
            <a:r>
              <a:rPr lang="en-US" sz="2000" dirty="0" smtClean="0"/>
              <a:t>PDF </a:t>
            </a:r>
            <a:r>
              <a:rPr lang="ru-RU" sz="2000" dirty="0" smtClean="0"/>
              <a:t>формами</a:t>
            </a:r>
          </a:p>
          <a:p>
            <a:r>
              <a:rPr lang="ru-RU" sz="2000" dirty="0" smtClean="0"/>
              <a:t>Идеально для использования в </a:t>
            </a:r>
            <a:r>
              <a:rPr lang="en-US" sz="2000" dirty="0" smtClean="0"/>
              <a:t>SOA </a:t>
            </a:r>
            <a:r>
              <a:rPr lang="ru-RU" sz="2000" dirty="0" smtClean="0"/>
              <a:t>проектах </a:t>
            </a:r>
          </a:p>
          <a:p>
            <a:r>
              <a:rPr lang="ru-RU" sz="2000" dirty="0" smtClean="0"/>
              <a:t>Редкая модель лицензирования по </a:t>
            </a:r>
            <a:r>
              <a:rPr lang="en-US" sz="2000" dirty="0" smtClean="0"/>
              <a:t>CPU </a:t>
            </a:r>
            <a:r>
              <a:rPr lang="ru-RU" sz="2000" dirty="0" smtClean="0"/>
              <a:t>а не по пользователям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248472" cy="62068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ea typeface="+mn-ea"/>
                <a:cs typeface="+mn-cs"/>
              </a:rPr>
              <a:t>Архитектура</a:t>
            </a:r>
            <a:endParaRPr lang="en-US" sz="2800" b="1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788024" y="3573016"/>
            <a:ext cx="4032448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GlassFish</a:t>
            </a:r>
            <a:r>
              <a:rPr lang="en-US" dirty="0" smtClean="0"/>
              <a:t> AS</a:t>
            </a:r>
            <a:r>
              <a:rPr lang="ru-RU" dirty="0" smtClean="0"/>
              <a:t> </a:t>
            </a:r>
            <a:r>
              <a:rPr lang="en-US" dirty="0" smtClean="0"/>
              <a:t>/ ESB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339752" y="2132856"/>
            <a:ext cx="1656184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Alfresco Share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339752" y="3573016"/>
            <a:ext cx="1656184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Alfresco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788024" y="5085184"/>
            <a:ext cx="1944216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Криптопро</a:t>
            </a:r>
            <a:r>
              <a:rPr lang="ru-RU" dirty="0" smtClean="0"/>
              <a:t> </a:t>
            </a:r>
            <a:endParaRPr lang="en-US" dirty="0" smtClean="0"/>
          </a:p>
          <a:p>
            <a:pPr algn="ctr"/>
            <a:r>
              <a:rPr lang="en-US" dirty="0" smtClean="0"/>
              <a:t>JCP/CSP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876256" y="5085184"/>
            <a:ext cx="1944216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RenderX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788024" y="1628800"/>
            <a:ext cx="1944216" cy="43204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СМЭВ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876256" y="1628800"/>
            <a:ext cx="1944216" cy="43204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МЭДО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948264" y="2636912"/>
            <a:ext cx="1872208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СКЗИ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60032" y="2636912"/>
            <a:ext cx="1872208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СКЗИ</a:t>
            </a:r>
            <a:endParaRPr lang="en-US" dirty="0"/>
          </a:p>
        </p:txBody>
      </p:sp>
      <p:sp>
        <p:nvSpPr>
          <p:cNvPr id="14" name="Up Arrow 13"/>
          <p:cNvSpPr/>
          <p:nvPr/>
        </p:nvSpPr>
        <p:spPr>
          <a:xfrm>
            <a:off x="7358155" y="2112855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5364088" y="2132856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2555776" y="306896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16200000">
            <a:off x="4175956" y="360902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rot="5400000">
            <a:off x="4257558" y="405270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5364088" y="306896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>
            <a:off x="7380312" y="306896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 rot="10800000">
            <a:off x="5888537" y="214953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 rot="10800000">
            <a:off x="7812360" y="2132856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 rot="10800000">
            <a:off x="5868144" y="306896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 rot="10800000">
            <a:off x="7812360" y="306896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692696"/>
            <a:ext cx="1252736" cy="1002189"/>
          </a:xfrm>
          <a:prstGeom prst="rect">
            <a:avLst/>
          </a:prstGeom>
        </p:spPr>
      </p:pic>
      <p:sp>
        <p:nvSpPr>
          <p:cNvPr id="26" name="Up Arrow 25"/>
          <p:cNvSpPr/>
          <p:nvPr/>
        </p:nvSpPr>
        <p:spPr>
          <a:xfrm rot="10800000">
            <a:off x="3131840" y="306896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2339752" y="5013176"/>
            <a:ext cx="1656184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Сторонние системы</a:t>
            </a:r>
            <a:endParaRPr lang="en-US" dirty="0"/>
          </a:p>
        </p:txBody>
      </p:sp>
      <p:sp>
        <p:nvSpPr>
          <p:cNvPr id="28" name="Up Arrow 27"/>
          <p:cNvSpPr/>
          <p:nvPr/>
        </p:nvSpPr>
        <p:spPr>
          <a:xfrm>
            <a:off x="2555776" y="450912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 rot="10800000">
            <a:off x="3131840" y="450912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-Down Arrow 29"/>
          <p:cNvSpPr/>
          <p:nvPr/>
        </p:nvSpPr>
        <p:spPr>
          <a:xfrm>
            <a:off x="5580112" y="4509120"/>
            <a:ext cx="288032" cy="504056"/>
          </a:xfrm>
          <a:prstGeom prst="upDownArrow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-Down Arrow 30"/>
          <p:cNvSpPr/>
          <p:nvPr/>
        </p:nvSpPr>
        <p:spPr>
          <a:xfrm>
            <a:off x="7740352" y="4509120"/>
            <a:ext cx="288032" cy="504056"/>
          </a:xfrm>
          <a:prstGeom prst="upDownArrow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107504" y="3573016"/>
            <a:ext cx="1656184" cy="864096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Alfresco</a:t>
            </a:r>
            <a:r>
              <a:rPr lang="ru-RU" dirty="0" smtClean="0"/>
              <a:t> - архив</a:t>
            </a:r>
            <a:endParaRPr lang="en-US" dirty="0"/>
          </a:p>
        </p:txBody>
      </p:sp>
      <p:sp>
        <p:nvSpPr>
          <p:cNvPr id="33" name="Up Arrow 32"/>
          <p:cNvSpPr/>
          <p:nvPr/>
        </p:nvSpPr>
        <p:spPr>
          <a:xfrm rot="16200000">
            <a:off x="1871700" y="3825044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179512" y="2132856"/>
            <a:ext cx="1656184" cy="864096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Alfresco Share</a:t>
            </a:r>
            <a:r>
              <a:rPr lang="ru-RU" dirty="0"/>
              <a:t> - архив</a:t>
            </a:r>
            <a:endParaRPr lang="en-US" dirty="0"/>
          </a:p>
        </p:txBody>
      </p:sp>
      <p:sp>
        <p:nvSpPr>
          <p:cNvPr id="35" name="Up Arrow 34"/>
          <p:cNvSpPr/>
          <p:nvPr/>
        </p:nvSpPr>
        <p:spPr>
          <a:xfrm>
            <a:off x="395536" y="306896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35"/>
          <p:cNvSpPr/>
          <p:nvPr/>
        </p:nvSpPr>
        <p:spPr>
          <a:xfrm rot="10800000">
            <a:off x="971600" y="3068960"/>
            <a:ext cx="360040" cy="432048"/>
          </a:xfrm>
          <a:prstGeom prst="upArrow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52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104456" cy="72008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Варианты кейсов</a:t>
            </a:r>
            <a:endParaRPr lang="ru-RU" sz="2800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680520"/>
          </a:xfrm>
        </p:spPr>
        <p:txBody>
          <a:bodyPr/>
          <a:lstStyle/>
          <a:p>
            <a:r>
              <a:rPr lang="ru-RU" sz="2400" dirty="0" smtClean="0"/>
              <a:t>СЭДО (регистрация входящих и запуск </a:t>
            </a:r>
            <a:r>
              <a:rPr lang="en-US" sz="2400" dirty="0" smtClean="0"/>
              <a:t>workflow </a:t>
            </a:r>
            <a:r>
              <a:rPr lang="ru-RU" sz="2400" dirty="0" smtClean="0"/>
              <a:t>по каждому типу)</a:t>
            </a:r>
          </a:p>
          <a:p>
            <a:r>
              <a:rPr lang="ru-RU" sz="2400" dirty="0" smtClean="0"/>
              <a:t>Контроль исполнения поручений</a:t>
            </a:r>
          </a:p>
          <a:p>
            <a:r>
              <a:rPr lang="ru-RU" sz="2400" dirty="0" smtClean="0"/>
              <a:t>Взаимодействие с СЭДО и МЭДО</a:t>
            </a:r>
          </a:p>
          <a:p>
            <a:r>
              <a:rPr lang="ru-RU" sz="2400" dirty="0" smtClean="0"/>
              <a:t>Прием запросов от ЕПГУ</a:t>
            </a:r>
          </a:p>
          <a:p>
            <a:r>
              <a:rPr lang="ru-RU" sz="2400" dirty="0" smtClean="0"/>
              <a:t>Коллективная работа с документами</a:t>
            </a:r>
          </a:p>
          <a:p>
            <a:r>
              <a:rPr lang="ru-RU" sz="2400" dirty="0" err="1" smtClean="0"/>
              <a:t>Микропроекты</a:t>
            </a:r>
            <a:r>
              <a:rPr lang="ru-RU" sz="2400" dirty="0" smtClean="0"/>
              <a:t> , реализуемые как сайты</a:t>
            </a:r>
          </a:p>
          <a:p>
            <a:r>
              <a:rPr lang="ru-RU" sz="2400" dirty="0" smtClean="0"/>
              <a:t>Ведение базы знаний</a:t>
            </a:r>
          </a:p>
          <a:p>
            <a:r>
              <a:rPr lang="ru-RU" sz="2400" dirty="0" smtClean="0"/>
              <a:t>Хранение НСИ в </a:t>
            </a:r>
            <a:r>
              <a:rPr lang="en-US" sz="2400" dirty="0" smtClean="0"/>
              <a:t>XML </a:t>
            </a:r>
            <a:r>
              <a:rPr lang="ru-RU" sz="2400" dirty="0" smtClean="0"/>
              <a:t>формате в иерархии </a:t>
            </a:r>
            <a:r>
              <a:rPr lang="en-US" sz="2400" dirty="0" smtClean="0"/>
              <a:t>OID</a:t>
            </a:r>
          </a:p>
          <a:p>
            <a:r>
              <a:rPr lang="ru-RU" sz="2400" dirty="0" smtClean="0"/>
              <a:t>Просто хранилище документов (например – в МФЦ)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050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4392488" cy="720080"/>
          </a:xfrm>
        </p:spPr>
        <p:txBody>
          <a:bodyPr/>
          <a:lstStyle/>
          <a:p>
            <a:pPr>
              <a:defRPr/>
            </a:pPr>
            <a:r>
              <a:rPr lang="ru-RU" sz="2800" b="1" dirty="0">
                <a:solidFill>
                  <a:srgbClr val="0070C0"/>
                </a:solidFill>
              </a:rPr>
              <a:t>Федеральное агентство по печати и массовым коммуникациям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065315"/>
          </a:xfrm>
        </p:spPr>
        <p:txBody>
          <a:bodyPr/>
          <a:lstStyle/>
          <a:p>
            <a:r>
              <a:rPr lang="ru-RU" dirty="0" smtClean="0"/>
              <a:t>Взаимодействие со СМЭВ (запросы в ФНС, </a:t>
            </a:r>
            <a:r>
              <a:rPr lang="ru-RU" dirty="0" err="1" smtClean="0"/>
              <a:t>Роскомнадзор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Получение и обслуживание запросов с ЕПГУ</a:t>
            </a:r>
          </a:p>
          <a:p>
            <a:r>
              <a:rPr lang="ru-RU" dirty="0" smtClean="0"/>
              <a:t>Регистрация входящих документов и их исполнение </a:t>
            </a:r>
          </a:p>
          <a:p>
            <a:r>
              <a:rPr lang="ru-RU" dirty="0" smtClean="0"/>
              <a:t>Взаимодействие с МЭДО</a:t>
            </a:r>
          </a:p>
          <a:p>
            <a:r>
              <a:rPr lang="ru-RU" dirty="0" smtClean="0"/>
              <a:t>Контроль исполнения поручений</a:t>
            </a:r>
          </a:p>
          <a:p>
            <a:r>
              <a:rPr lang="ru-RU" dirty="0" smtClean="0"/>
              <a:t>Интеграция с </a:t>
            </a:r>
            <a:r>
              <a:rPr lang="en-US" dirty="0" smtClean="0"/>
              <a:t>Oracle IAMS </a:t>
            </a:r>
            <a:r>
              <a:rPr lang="ru-RU" dirty="0" smtClean="0"/>
              <a:t>и </a:t>
            </a:r>
            <a:r>
              <a:rPr lang="en-US" dirty="0" smtClean="0"/>
              <a:t>UCS</a:t>
            </a: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29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464496" cy="72008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ea typeface="+mn-ea"/>
                <a:cs typeface="+mn-cs"/>
              </a:rPr>
              <a:t>Служба судебных приставов ХМАО-Югры</a:t>
            </a:r>
            <a:endParaRPr lang="en-US" sz="2800" b="1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536" y="1700808"/>
            <a:ext cx="8229600" cy="4065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Запросы на закупку </a:t>
            </a:r>
          </a:p>
          <a:p>
            <a:r>
              <a:rPr lang="ru-RU" sz="3600" dirty="0" smtClean="0"/>
              <a:t>Еженедельная отчетность специалистов с формированием консолидированных отчетов</a:t>
            </a:r>
          </a:p>
          <a:p>
            <a:r>
              <a:rPr lang="ru-RU" sz="3600" dirty="0" smtClean="0"/>
              <a:t>Телефонная книга</a:t>
            </a:r>
          </a:p>
          <a:p>
            <a:r>
              <a:rPr lang="en-US" sz="3600" dirty="0" smtClean="0"/>
              <a:t>Workflow </a:t>
            </a:r>
            <a:r>
              <a:rPr lang="ru-RU" sz="3600" dirty="0" smtClean="0"/>
              <a:t>по командированию</a:t>
            </a:r>
          </a:p>
          <a:p>
            <a:endParaRPr lang="ru-RU" sz="44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915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-Car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21" r="14321"/>
          <a:stretch>
            <a:fillRect/>
          </a:stretch>
        </p:blipFill>
        <p:spPr>
          <a:xfrm>
            <a:off x="457200" y="1340768"/>
            <a:ext cx="8229600" cy="4525963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4248472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ea typeface="+mn-ea"/>
                <a:cs typeface="+mn-cs"/>
              </a:rPr>
              <a:t>Карточка входящего поручения</a:t>
            </a:r>
            <a:endParaRPr lang="en-US" sz="2800" b="1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336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-Porucheniy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820" y="0"/>
            <a:ext cx="6421692" cy="649796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2448272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ea typeface="+mn-ea"/>
                <a:cs typeface="+mn-cs"/>
              </a:rPr>
              <a:t>Типовая форма</a:t>
            </a:r>
            <a:endParaRPr lang="en-US" sz="2800" b="1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84263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dobe Connect&amp;#x0D;&amp;#x0A;организация экспресс-тренингов и обучения онлайн&amp;quot;&quot;/&gt;&lt;property id=&quot;20307&quot; value=&quot;256&quot;/&gt;&lt;/object&gt;&lt;object type=&quot;3&quot; unique_id=&quot;109345&quot;&gt;&lt;property id=&quot;20148&quot; value=&quot;5&quot;/&gt;&lt;property id=&quot;20300&quot; value=&quot;Slide 2 - &amp;quot;Современная система дистанционного обучения&amp;quot;&quot;/&gt;&lt;property id=&quot;20307&quot; value=&quot;270&quot;/&gt;&lt;/object&gt;&lt;object type=&quot;3&quot; unique_id=&quot;109346&quot;&gt;&lt;property id=&quot;20148&quot; value=&quot;5&quot;/&gt;&lt;property id=&quot;20300&quot; value=&quot;Slide 3 - &amp;quot;Интегрированная платформа проведения дистанционного обучения&amp;quot;&quot;/&gt;&lt;property id=&quot;20307&quot; value=&quot;278&quot;/&gt;&lt;/object&gt;&lt;object type=&quot;3&quot; unique_id=&quot;109347&quot;&gt;&lt;property id=&quot;20148&quot; value=&quot;5&quot;/&gt;&lt;property id=&quot;20300&quot; value=&quot;Slide 4 - &amp;quot;Средства подготовки контента:&amp;quot;&quot;/&gt;&lt;property id=&quot;20307&quot; value=&quot;277&quot;/&gt;&lt;/object&gt;&lt;object type=&quot;3&quot; unique_id=&quot;109382&quot;&gt;&lt;property id=&quot;20148&quot; value=&quot;5&quot;/&gt;&lt;property id=&quot;20300&quot; value=&quot;Slide 6 - &amp;quot;Adobe Presenter:&amp;quot;&quot;/&gt;&lt;property id=&quot;20307&quot; value=&quot;280&quot;/&gt;&lt;/object&gt;&lt;object type=&quot;3&quot; unique_id=&quot;109503&quot;&gt;&lt;property id=&quot;20148&quot; value=&quot;5&quot;/&gt;&lt;property id=&quot;20300&quot; value=&quot;Slide 5 - &amp;quot;Adobe Presenter:&amp;quot;&quot;/&gt;&lt;property id=&quot;20307&quot; value=&quot;281&quot;/&gt;&lt;/object&gt;&lt;object type=&quot;3&quot; unique_id=&quot;109504&quot;&gt;&lt;property id=&quot;20148&quot; value=&quot;5&quot;/&gt;&lt;property id=&quot;20300&quot; value=&quot;Slide 7 - &amp;quot;Adobe Presenter:&amp;quot;&quot;/&gt;&lt;property id=&quot;20307&quot; value=&quot;282&quot;/&gt;&lt;/object&gt;&lt;object type=&quot;3&quot; unique_id=&quot;109562&quot;&gt;&lt;property id=&quot;20148&quot; value=&quot;5&quot;/&gt;&lt;property id=&quot;20300&quot; value=&quot;Slide 9 - &amp;quot;Модуль TRAINING:&amp;quot;&quot;/&gt;&lt;property id=&quot;20307&quot; value=&quot;283&quot;/&gt;&lt;/object&gt;&lt;object type=&quot;3&quot; unique_id=&quot;109617&quot;&gt;&lt;property id=&quot;20148&quot; value=&quot;5&quot;/&gt;&lt;property id=&quot;20300&quot; value=&quot;Slide 10&quot;/&gt;&lt;property id=&quot;20307&quot; value=&quot;284&quot;/&gt;&lt;/object&gt;&lt;object type=&quot;3&quot; unique_id=&quot;109688&quot;&gt;&lt;property id=&quot;20148&quot; value=&quot;5&quot;/&gt;&lt;property id=&quot;20300&quot; value=&quot;Slide 8 - &amp;quot;Средства проведения дистанционного обучения:&amp;quot;&quot;/&gt;&lt;property id=&quot;20307&quot; value=&quot;285&quot;/&gt;&lt;/object&gt;&lt;object type=&quot;3&quot; unique_id=&quot;109797&quot;&gt;&lt;property id=&quot;20148&quot; value=&quot;5&quot;/&gt;&lt;property id=&quot;20300&quot; value=&quot;Slide 11 - &amp;quot;Средства расширения функциональности:&amp;quot;&quot;/&gt;&lt;property id=&quot;20307&quot; value=&quot;287&quot;/&gt;&lt;/object&gt;&lt;object type=&quot;3&quot; unique_id=&quot;109798&quot;&gt;&lt;property id=&quot;20148&quot; value=&quot;5&quot;/&gt;&lt;property id=&quot;20300&quot; value=&quot;Slide 12&quot;/&gt;&lt;property id=&quot;20307&quot; value=&quot;286&quot;/&gt;&lt;/object&gt;&lt;object type=&quot;3&quot; unique_id=&quot;109859&quot;&gt;&lt;property id=&quot;20148&quot; value=&quot;5&quot;/&gt;&lt;property id=&quot;20300&quot; value=&quot;Slide 13&quot;/&gt;&lt;property id=&quot;20307&quot; value=&quot;288&quot;/&gt;&lt;/object&gt;&lt;object type=&quot;3&quot; unique_id=&quot;109944&quot;&gt;&lt;property id=&quot;20148&quot; value=&quot;5&quot;/&gt;&lt;property id=&quot;20300&quot; value=&quot;Slide 14&quot;/&gt;&lt;property id=&quot;20307&quot; value=&quot;289&quot;/&gt;&lt;/object&gt;&lt;object type=&quot;3&quot; unique_id=&quot;109945&quot;&gt;&lt;property id=&quot;20148&quot; value=&quot;5&quot;/&gt;&lt;property id=&quot;20300&quot; value=&quot;Slide 16&quot;/&gt;&lt;property id=&quot;20307&quot; value=&quot;290&quot;/&gt;&lt;/object&gt;&lt;object type=&quot;3&quot; unique_id=&quot;110003&quot;&gt;&lt;property id=&quot;20148&quot; value=&quot;5&quot;/&gt;&lt;property id=&quot;20300&quot; value=&quot;Slide 15&quot;/&gt;&lt;property id=&quot;20307&quot; value=&quot;29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OS_HT_20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COS_HT_2010</Template>
  <TotalTime>75</TotalTime>
  <Words>262</Words>
  <Application>Microsoft Macintosh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COS_HT_2010</vt:lpstr>
      <vt:lpstr>Использование Alfresco в задачах электронного правительства</vt:lpstr>
      <vt:lpstr>Используемые преимущества</vt:lpstr>
      <vt:lpstr>Архитектура</vt:lpstr>
      <vt:lpstr>Варианты кейсов</vt:lpstr>
      <vt:lpstr>Федеральное агентство по печати и массовым коммуникациям</vt:lpstr>
      <vt:lpstr>Служба судебных приставов ХМАО-Югры</vt:lpstr>
      <vt:lpstr>Карточка входящего поручения</vt:lpstr>
      <vt:lpstr>Типовая форма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Adobe Connect организация экспресс-тренингов и обучения онлайн</dc:title>
  <dc:creator>Mila</dc:creator>
  <cp:lastModifiedBy>Alexander Helvas</cp:lastModifiedBy>
  <cp:revision>8</cp:revision>
  <dcterms:created xsi:type="dcterms:W3CDTF">2013-05-23T13:12:42Z</dcterms:created>
  <dcterms:modified xsi:type="dcterms:W3CDTF">2013-09-11T21:46:43Z</dcterms:modified>
</cp:coreProperties>
</file>