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1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4B5C6-DF82-4B5F-B812-98D9817C8F34}" type="datetimeFigureOut">
              <a:rPr lang="ru-RU"/>
              <a:pPr>
                <a:defRPr/>
              </a:pPr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A7201-8404-4E3D-BB37-4CB97832E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22A60-60D6-4270-B69B-9DCA6FCD5A83}" type="datetimeFigureOut">
              <a:rPr lang="ru-RU"/>
              <a:pPr>
                <a:defRPr/>
              </a:pPr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C7813-B5B4-4B28-919E-7E09EDF90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9B7E4-1C60-41C7-B0AE-F3E0A8DAC8EE}" type="datetimeFigureOut">
              <a:rPr lang="ru-RU"/>
              <a:pPr>
                <a:defRPr/>
              </a:pPr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09BE4-F1D3-4AF6-BAC3-37AF43ACF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F9AF1-3631-4397-AEB0-ED83BA94D7F0}" type="datetimeFigureOut">
              <a:rPr lang="ru-RU"/>
              <a:pPr>
                <a:defRPr/>
              </a:pPr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F8B8D-C9F8-4A79-A168-D3BD44C8B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F5B6A-EA25-4E1F-BC23-5C5063B18F4F}" type="datetimeFigureOut">
              <a:rPr lang="ru-RU"/>
              <a:pPr>
                <a:defRPr/>
              </a:pPr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658D5-26C7-43B7-B81B-210B58C92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91F31-F110-481C-A79C-42AF9EA2C3C4}" type="datetimeFigureOut">
              <a:rPr lang="ru-RU"/>
              <a:pPr>
                <a:defRPr/>
              </a:pPr>
              <a:t>11.09.2013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7D11B-FA04-486F-85ED-E4955E133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BE805-B6D9-4031-87F0-111A54856E5A}" type="datetimeFigureOut">
              <a:rPr lang="ru-RU"/>
              <a:pPr>
                <a:defRPr/>
              </a:pPr>
              <a:t>11.09.2013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D0E15-AD6C-4822-9B32-50BE490DF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D13CA-D2FD-4BAC-8E20-9276270B5BEF}" type="datetimeFigureOut">
              <a:rPr lang="ru-RU"/>
              <a:pPr>
                <a:defRPr/>
              </a:pPr>
              <a:t>11.09.2013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FA2BC-487F-461B-82C6-391A978A2E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DE666-E79E-4348-A925-970BC3E8B1B1}" type="datetimeFigureOut">
              <a:rPr lang="ru-RU"/>
              <a:pPr>
                <a:defRPr/>
              </a:pPr>
              <a:t>11.09.2013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DB928-A62A-4D71-9A16-EE402A2C8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29A23-DDFC-439E-95A6-C53294E75B45}" type="datetimeFigureOut">
              <a:rPr lang="ru-RU"/>
              <a:pPr>
                <a:defRPr/>
              </a:pPr>
              <a:t>11.09.2013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8A88A-04E0-4264-9B0B-82B5C47EA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A466A-A631-4A9C-A477-6153ADAB0BCC}" type="datetimeFigureOut">
              <a:rPr lang="ru-RU"/>
              <a:pPr>
                <a:defRPr/>
              </a:pPr>
              <a:t>11.09.2013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6C61D-D916-4248-B9A5-4FF7FEADB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26918C-381D-4D47-AB46-3E663BE2049E}" type="datetimeFigureOut">
              <a:rPr lang="ru-RU"/>
              <a:pPr>
                <a:defRPr/>
              </a:pPr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40C835-4959-4188-87F2-5021B736E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Изображение 7" descr="MTT_logo_RGB.eps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051800" y="6237288"/>
            <a:ext cx="9969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7232650" y="6383338"/>
            <a:ext cx="825500" cy="246062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defTabSz="4571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A10033"/>
                </a:solidFill>
                <a:latin typeface="Arial"/>
                <a:cs typeface="+mn-cs"/>
              </a:rPr>
              <a:t>www.mtt.ru</a:t>
            </a:r>
            <a:endParaRPr lang="ru-RU" sz="1000" dirty="0">
              <a:solidFill>
                <a:srgbClr val="A10033"/>
              </a:solidFill>
              <a:latin typeface="Arial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emf"/><Relationship Id="rId18" Type="http://schemas.openxmlformats.org/officeDocument/2006/relationships/image" Target="../media/image19.jpeg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12" Type="http://schemas.openxmlformats.org/officeDocument/2006/relationships/image" Target="../media/image13.png"/><Relationship Id="rId17" Type="http://schemas.openxmlformats.org/officeDocument/2006/relationships/image" Target="../media/image18.emf"/><Relationship Id="rId2" Type="http://schemas.openxmlformats.org/officeDocument/2006/relationships/image" Target="../media/image3.emf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2.png"/><Relationship Id="rId5" Type="http://schemas.openxmlformats.org/officeDocument/2006/relationships/image" Target="../media/image6.emf"/><Relationship Id="rId15" Type="http://schemas.openxmlformats.org/officeDocument/2006/relationships/image" Target="../media/image16.png"/><Relationship Id="rId10" Type="http://schemas.openxmlformats.org/officeDocument/2006/relationships/image" Target="../media/image11.emf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7"/>
          <p:cNvPicPr>
            <a:picLocks noChangeAspect="1"/>
          </p:cNvPicPr>
          <p:nvPr/>
        </p:nvPicPr>
        <p:blipFill>
          <a:blip r:embed="rId2"/>
          <a:srcRect r="25000"/>
          <a:stretch>
            <a:fillRect/>
          </a:stretch>
        </p:blipFill>
        <p:spPr bwMode="auto">
          <a:xfrm>
            <a:off x="0" y="0"/>
            <a:ext cx="9144000" cy="5905500"/>
          </a:xfrm>
          <a:prstGeom prst="rect">
            <a:avLst/>
          </a:prstGeom>
          <a:solidFill>
            <a:srgbClr val="FF9400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Название 2"/>
          <p:cNvSpPr txBox="1">
            <a:spLocks/>
          </p:cNvSpPr>
          <p:nvPr/>
        </p:nvSpPr>
        <p:spPr>
          <a:xfrm>
            <a:off x="1027113" y="3355975"/>
            <a:ext cx="7519987" cy="785813"/>
          </a:xfrm>
          <a:prstGeom prst="rect">
            <a:avLst/>
          </a:prstGeom>
          <a:solidFill>
            <a:srgbClr val="A10033"/>
          </a:solidFill>
          <a:ln>
            <a:noFill/>
          </a:ln>
        </p:spPr>
        <p:txBody>
          <a:bodyPr wrap="none" lIns="91430" tIns="0" rIns="91430" bIns="46794">
            <a:spAutoFit/>
          </a:bodyPr>
          <a:lstStyle>
            <a:lvl1pPr algn="l" defTabSz="457148" rtl="0" eaLnBrk="1" latinLnBrk="0" hangingPunct="1">
              <a:spcBef>
                <a:spcPct val="0"/>
              </a:spcBef>
              <a:buNone/>
              <a:defRPr sz="4000" u="none" strike="noStrike" kern="1200" baseline="0">
                <a:solidFill>
                  <a:schemeClr val="bg1"/>
                </a:solidFill>
                <a:effectLst/>
                <a:uFill>
                  <a:solidFill>
                    <a:schemeClr val="accent2"/>
                  </a:solidFill>
                </a:uFill>
                <a:latin typeface="Arial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400" smtClean="0">
                <a:solidFill>
                  <a:sysClr val="window" lastClr="FFFFFF"/>
                </a:solidFill>
                <a:uFill>
                  <a:solidFill>
                    <a:srgbClr val="A10033"/>
                  </a:solidFill>
                </a:uFill>
              </a:rPr>
              <a:t>«Замена СЭД в телекоммуникационной компании: </a:t>
            </a:r>
            <a:br>
              <a:rPr lang="ru-RU" sz="2400" smtClean="0">
                <a:solidFill>
                  <a:sysClr val="window" lastClr="FFFFFF"/>
                </a:solidFill>
                <a:uFill>
                  <a:solidFill>
                    <a:srgbClr val="A10033"/>
                  </a:solidFill>
                </a:uFill>
              </a:rPr>
            </a:br>
            <a:r>
              <a:rPr lang="ru-RU" sz="2400" smtClean="0">
                <a:solidFill>
                  <a:sysClr val="window" lastClr="FFFFFF"/>
                </a:solidFill>
                <a:uFill>
                  <a:solidFill>
                    <a:srgbClr val="A10033"/>
                  </a:solidFill>
                </a:uFill>
              </a:rPr>
              <a:t>кто на новенького?»</a:t>
            </a:r>
            <a:endParaRPr lang="ru-RU" sz="2400" dirty="0">
              <a:solidFill>
                <a:sysClr val="window" lastClr="FFFFFF"/>
              </a:solidFill>
              <a:uFill>
                <a:solidFill>
                  <a:srgbClr val="A10033"/>
                </a:solidFill>
              </a:uFill>
            </a:endParaRPr>
          </a:p>
        </p:txBody>
      </p:sp>
      <p:sp>
        <p:nvSpPr>
          <p:cNvPr id="10" name="Название 2"/>
          <p:cNvSpPr txBox="1">
            <a:spLocks/>
          </p:cNvSpPr>
          <p:nvPr/>
        </p:nvSpPr>
        <p:spPr>
          <a:xfrm>
            <a:off x="282575" y="2490788"/>
            <a:ext cx="8348663" cy="601662"/>
          </a:xfrm>
          <a:prstGeom prst="rect">
            <a:avLst/>
          </a:prstGeom>
          <a:solidFill>
            <a:srgbClr val="A10033"/>
          </a:solidFill>
          <a:ln>
            <a:noFill/>
          </a:ln>
        </p:spPr>
        <p:txBody>
          <a:bodyPr wrap="none" lIns="91430" tIns="0" rIns="91430" bIns="46794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u="none" strike="noStrike" kern="1200" baseline="0">
                <a:solidFill>
                  <a:schemeClr val="bg1"/>
                </a:solidFill>
                <a:effectLst/>
                <a:uFill>
                  <a:solidFill>
                    <a:schemeClr val="accent2"/>
                  </a:solidFill>
                </a:uFill>
                <a:latin typeface="Arial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prstClr val="white"/>
                </a:solidFill>
                <a:uFill>
                  <a:solidFill>
                    <a:srgbClr val="A10033"/>
                  </a:solidFill>
                </a:uFill>
              </a:rPr>
              <a:t>«Межрегиональный ТранзитТелеком»</a:t>
            </a:r>
            <a:endParaRPr lang="ru-RU" sz="3600" dirty="0">
              <a:solidFill>
                <a:prstClr val="white"/>
              </a:solidFill>
              <a:uFill>
                <a:solidFill>
                  <a:srgbClr val="A10033"/>
                </a:solidFill>
              </a:uFill>
            </a:endParaRPr>
          </a:p>
        </p:txBody>
      </p:sp>
      <p:sp>
        <p:nvSpPr>
          <p:cNvPr id="13316" name="TextBox 10"/>
          <p:cNvSpPr txBox="1">
            <a:spLocks noChangeArrowheads="1"/>
          </p:cNvSpPr>
          <p:nvPr/>
        </p:nvSpPr>
        <p:spPr bwMode="auto">
          <a:xfrm>
            <a:off x="219075" y="6453188"/>
            <a:ext cx="2413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5613"/>
            <a:r>
              <a:rPr lang="ru-RU" sz="1200">
                <a:solidFill>
                  <a:srgbClr val="993399"/>
                </a:solidFill>
              </a:rPr>
              <a:t>Группа компаний МТТ, 12.09.2013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Название 2"/>
          <p:cNvSpPr txBox="1">
            <a:spLocks/>
          </p:cNvSpPr>
          <p:nvPr/>
        </p:nvSpPr>
        <p:spPr>
          <a:xfrm>
            <a:off x="457200" y="368300"/>
            <a:ext cx="1457325" cy="322263"/>
          </a:xfrm>
          <a:prstGeom prst="rect">
            <a:avLst/>
          </a:prstGeom>
          <a:solidFill>
            <a:srgbClr val="993399"/>
          </a:solidFill>
          <a:ln>
            <a:noFill/>
          </a:ln>
        </p:spPr>
        <p:txBody>
          <a:bodyPr wrap="none" lIns="91430" tIns="0" rIns="91430" bIns="45715">
            <a:spAutoFit/>
          </a:bodyPr>
          <a:lstStyle>
            <a:lvl1pPr algn="l" defTabSz="457148" rtl="0" eaLnBrk="1" latinLnBrk="0" hangingPunct="1">
              <a:spcBef>
                <a:spcPct val="0"/>
              </a:spcBef>
              <a:buNone/>
              <a:defRPr sz="1800" u="none" strike="noStrike" kern="1200" baseline="0">
                <a:solidFill>
                  <a:schemeClr val="bg1"/>
                </a:solidFill>
                <a:effectLst/>
                <a:uFill>
                  <a:solidFill>
                    <a:schemeClr val="accent2"/>
                  </a:solidFill>
                </a:u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ysClr val="window" lastClr="FFFFFF"/>
                </a:solidFill>
                <a:uFill>
                  <a:solidFill>
                    <a:srgbClr val="A10033"/>
                  </a:solidFill>
                </a:uFill>
              </a:rPr>
              <a:t>О компании</a:t>
            </a:r>
            <a:endParaRPr lang="ru-RU">
              <a:solidFill>
                <a:sysClr val="window" lastClr="FFFFFF"/>
              </a:solidFill>
              <a:uFill>
                <a:solidFill>
                  <a:srgbClr val="A10033"/>
                </a:solidFill>
              </a:uFill>
            </a:endParaRPr>
          </a:p>
        </p:txBody>
      </p:sp>
      <p:sp>
        <p:nvSpPr>
          <p:cNvPr id="14338" name="Содержимое 4"/>
          <p:cNvSpPr txBox="1">
            <a:spLocks/>
          </p:cNvSpPr>
          <p:nvPr/>
        </p:nvSpPr>
        <p:spPr bwMode="auto">
          <a:xfrm>
            <a:off x="457200" y="1268413"/>
            <a:ext cx="82296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 defTabSz="455613">
              <a:spcBef>
                <a:spcPts val="1200"/>
              </a:spcBef>
              <a:buFont typeface="Arial" charset="0"/>
              <a:buNone/>
            </a:pPr>
            <a:r>
              <a:rPr lang="ru-RU" sz="1400">
                <a:solidFill>
                  <a:srgbClr val="000000"/>
                </a:solidFill>
              </a:rPr>
              <a:t>ОАО «Межрегиональный ТранзитТелеком» (МТТ) – ведущий оператор телекоммуникационных услуг и облачных инновационных сервисов связи. Наша компания успешно работает на рынке уже более 19 лет</a:t>
            </a:r>
            <a:r>
              <a:rPr lang="en-US" sz="1400">
                <a:solidFill>
                  <a:srgbClr val="000000"/>
                </a:solidFill>
              </a:rPr>
              <a:t>,</a:t>
            </a:r>
            <a:r>
              <a:rPr lang="ru-RU" sz="1400">
                <a:solidFill>
                  <a:srgbClr val="000000"/>
                </a:solidFill>
              </a:rPr>
              <a:t> обеспечивая надежную связь клиентов со всем миром.</a:t>
            </a:r>
          </a:p>
          <a:p>
            <a:pPr defTabSz="455613">
              <a:spcBef>
                <a:spcPts val="1200"/>
              </a:spcBef>
              <a:buFont typeface="Arial" charset="0"/>
              <a:buNone/>
            </a:pPr>
            <a:r>
              <a:rPr lang="ru-RU" sz="1400" b="1">
                <a:solidFill>
                  <a:srgbClr val="000000"/>
                </a:solidFill>
              </a:rPr>
              <a:t>МТТ - это:</a:t>
            </a:r>
          </a:p>
          <a:p>
            <a:pPr defTabSz="455613">
              <a:spcBef>
                <a:spcPts val="1200"/>
              </a:spcBef>
              <a:buFont typeface="Arial" charset="0"/>
              <a:buNone/>
            </a:pP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57200" y="2312988"/>
            <a:ext cx="2057400" cy="762000"/>
          </a:xfrm>
          <a:prstGeom prst="rect">
            <a:avLst/>
          </a:prstGeom>
          <a:solidFill>
            <a:srgbClr val="FF9400"/>
          </a:solidFill>
          <a:ln w="9525" cap="flat" cmpd="sng" algn="ctr">
            <a:noFill/>
            <a:prstDash val="solid"/>
          </a:ln>
          <a:effectLst/>
        </p:spPr>
        <p:txBody>
          <a:bodyPr lIns="71992" tIns="140384" rIns="71992" bIns="187179"/>
          <a:lstStyle/>
          <a:p>
            <a:pPr defTabSz="457148" fontAlgn="auto">
              <a:spcBef>
                <a:spcPts val="600"/>
              </a:spcBef>
              <a:spcAft>
                <a:spcPts val="0"/>
              </a:spcAft>
              <a:buClr>
                <a:srgbClr val="A10033"/>
              </a:buClr>
              <a:buSzPct val="130000"/>
              <a:tabLst>
                <a:tab pos="626992" algn="l"/>
              </a:tabLst>
              <a:defRPr/>
            </a:pPr>
            <a:r>
              <a:rPr lang="ru-RU" sz="1400" kern="0" dirty="0">
                <a:solidFill>
                  <a:prstClr val="black"/>
                </a:solidFill>
                <a:latin typeface="Arial"/>
                <a:cs typeface="+mn-cs"/>
              </a:rPr>
              <a:t>Стабильность</a:t>
            </a:r>
            <a:br>
              <a:rPr lang="ru-RU" sz="1400" kern="0" dirty="0">
                <a:solidFill>
                  <a:prstClr val="black"/>
                </a:solidFill>
                <a:latin typeface="Arial"/>
                <a:cs typeface="+mn-cs"/>
              </a:rPr>
            </a:br>
            <a:r>
              <a:rPr lang="ru-RU" sz="1400" kern="0" dirty="0">
                <a:solidFill>
                  <a:prstClr val="black"/>
                </a:solidFill>
                <a:latin typeface="Arial"/>
                <a:cs typeface="+mn-cs"/>
              </a:rPr>
              <a:t>и уверенность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514600" y="2312988"/>
            <a:ext cx="2057400" cy="762000"/>
          </a:xfrm>
          <a:prstGeom prst="rect">
            <a:avLst/>
          </a:prstGeom>
          <a:solidFill>
            <a:srgbClr val="FF9400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71992" tIns="140384" rIns="71992" bIns="187179"/>
          <a:lstStyle/>
          <a:p>
            <a:pPr defTabSz="457148" fontAlgn="auto">
              <a:spcBef>
                <a:spcPts val="600"/>
              </a:spcBef>
              <a:spcAft>
                <a:spcPts val="0"/>
              </a:spcAft>
              <a:buClr>
                <a:srgbClr val="A10033"/>
              </a:buClr>
              <a:buSzPct val="130000"/>
              <a:tabLst>
                <a:tab pos="626992" algn="l"/>
              </a:tabLst>
              <a:defRPr/>
            </a:pPr>
            <a:r>
              <a:rPr lang="ru-RU" sz="1400" kern="0" dirty="0">
                <a:solidFill>
                  <a:prstClr val="black"/>
                </a:solidFill>
                <a:latin typeface="Arial"/>
                <a:cs typeface="+mn-cs"/>
              </a:rPr>
              <a:t>Передовые технологии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4572000" y="2312988"/>
            <a:ext cx="2057400" cy="762000"/>
          </a:xfrm>
          <a:prstGeom prst="rect">
            <a:avLst/>
          </a:prstGeom>
          <a:solidFill>
            <a:srgbClr val="FF9400"/>
          </a:solidFill>
          <a:ln w="9525" cap="flat" cmpd="sng" algn="ctr">
            <a:noFill/>
            <a:prstDash val="solid"/>
          </a:ln>
          <a:effectLst/>
        </p:spPr>
        <p:txBody>
          <a:bodyPr lIns="71992" tIns="140384" rIns="71992" bIns="187179"/>
          <a:lstStyle/>
          <a:p>
            <a:pPr defTabSz="457148" fontAlgn="auto">
              <a:spcBef>
                <a:spcPts val="600"/>
              </a:spcBef>
              <a:spcAft>
                <a:spcPts val="0"/>
              </a:spcAft>
              <a:buClr>
                <a:srgbClr val="A10033"/>
              </a:buClr>
              <a:buSzPct val="130000"/>
              <a:tabLst>
                <a:tab pos="626992" algn="l"/>
              </a:tabLst>
              <a:defRPr/>
            </a:pPr>
            <a:r>
              <a:rPr lang="ru-RU" sz="1400" kern="0" dirty="0">
                <a:solidFill>
                  <a:prstClr val="black"/>
                </a:solidFill>
                <a:latin typeface="Arial"/>
                <a:cs typeface="+mn-cs"/>
              </a:rPr>
              <a:t>Многолетний опыт работы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6629400" y="2312988"/>
            <a:ext cx="2057400" cy="762000"/>
          </a:xfrm>
          <a:prstGeom prst="rect">
            <a:avLst/>
          </a:prstGeom>
          <a:solidFill>
            <a:srgbClr val="FF9400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71992" tIns="140384" rIns="71992" bIns="187179"/>
          <a:lstStyle/>
          <a:p>
            <a:pPr defTabSz="457148" fontAlgn="auto">
              <a:spcBef>
                <a:spcPts val="600"/>
              </a:spcBef>
              <a:spcAft>
                <a:spcPts val="0"/>
              </a:spcAft>
              <a:buClr>
                <a:srgbClr val="A10033"/>
              </a:buClr>
              <a:buSzPct val="130000"/>
              <a:tabLst>
                <a:tab pos="626992" algn="l"/>
              </a:tabLst>
              <a:defRPr/>
            </a:pPr>
            <a:r>
              <a:rPr lang="ru-RU" sz="1400" kern="0" dirty="0">
                <a:solidFill>
                  <a:prstClr val="black"/>
                </a:solidFill>
                <a:latin typeface="Arial"/>
                <a:cs typeface="+mn-cs"/>
              </a:rPr>
              <a:t>Профессиональные кадры</a:t>
            </a:r>
            <a:endParaRPr lang="en-US" sz="1400" kern="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14343" name="Содержимое 4"/>
          <p:cNvSpPr txBox="1">
            <a:spLocks/>
          </p:cNvSpPr>
          <p:nvPr/>
        </p:nvSpPr>
        <p:spPr bwMode="auto">
          <a:xfrm>
            <a:off x="457200" y="3589338"/>
            <a:ext cx="82296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7200">
              <a:spcBef>
                <a:spcPts val="1200"/>
              </a:spcBef>
              <a:buFont typeface="Arial" charset="0"/>
              <a:buNone/>
            </a:pPr>
            <a:r>
              <a:rPr lang="ru-RU" sz="1600" b="1">
                <a:solidFill>
                  <a:srgbClr val="000000"/>
                </a:solidFill>
              </a:rPr>
              <a:t>Клиенты МТТ</a:t>
            </a:r>
            <a:r>
              <a:rPr lang="en-US" sz="1600" b="1">
                <a:solidFill>
                  <a:srgbClr val="000000"/>
                </a:solidFill>
              </a:rPr>
              <a:t>:</a:t>
            </a:r>
            <a:r>
              <a:rPr lang="ru-RU" sz="1600" b="1">
                <a:solidFill>
                  <a:srgbClr val="000000"/>
                </a:solidFill>
              </a:rPr>
              <a:t/>
            </a:r>
            <a:br>
              <a:rPr lang="ru-RU" sz="1600" b="1">
                <a:solidFill>
                  <a:srgbClr val="000000"/>
                </a:solidFill>
              </a:rPr>
            </a:br>
            <a:endParaRPr lang="ru-RU" sz="1600" b="1">
              <a:solidFill>
                <a:srgbClr val="000000"/>
              </a:solidFill>
            </a:endParaRPr>
          </a:p>
        </p:txBody>
      </p:sp>
      <p:sp>
        <p:nvSpPr>
          <p:cNvPr id="14344" name="Содержимое 4"/>
          <p:cNvSpPr txBox="1">
            <a:spLocks/>
          </p:cNvSpPr>
          <p:nvPr/>
        </p:nvSpPr>
        <p:spPr bwMode="auto">
          <a:xfrm>
            <a:off x="457200" y="3981450"/>
            <a:ext cx="12604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457200">
              <a:spcBef>
                <a:spcPts val="1200"/>
              </a:spcBef>
              <a:buFont typeface="Arial" charset="0"/>
              <a:buNone/>
              <a:tabLst>
                <a:tab pos="0" algn="l"/>
              </a:tabLst>
            </a:pPr>
            <a:r>
              <a:rPr lang="ru-RU" sz="1200">
                <a:solidFill>
                  <a:srgbClr val="000000"/>
                </a:solidFill>
              </a:rPr>
              <a:t>Банки:</a:t>
            </a:r>
          </a:p>
        </p:txBody>
      </p:sp>
      <p:pic>
        <p:nvPicPr>
          <p:cNvPr id="14345" name="Изображение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5638" y="4024313"/>
            <a:ext cx="865187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Содержимое 4"/>
          <p:cNvSpPr txBox="1">
            <a:spLocks/>
          </p:cNvSpPr>
          <p:nvPr/>
        </p:nvSpPr>
        <p:spPr bwMode="auto">
          <a:xfrm>
            <a:off x="457200" y="4516438"/>
            <a:ext cx="12604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457200">
              <a:spcBef>
                <a:spcPts val="1200"/>
              </a:spcBef>
              <a:buFont typeface="Arial" charset="0"/>
              <a:buNone/>
              <a:tabLst>
                <a:tab pos="0" algn="l"/>
              </a:tabLst>
            </a:pPr>
            <a:r>
              <a:rPr lang="ru-RU" sz="1200">
                <a:solidFill>
                  <a:srgbClr val="000000"/>
                </a:solidFill>
              </a:rPr>
              <a:t>Государственные</a:t>
            </a:r>
            <a:br>
              <a:rPr lang="ru-RU" sz="1200">
                <a:solidFill>
                  <a:srgbClr val="000000"/>
                </a:solidFill>
              </a:rPr>
            </a:br>
            <a:r>
              <a:rPr lang="ru-RU" sz="1200">
                <a:solidFill>
                  <a:srgbClr val="000000"/>
                </a:solidFill>
              </a:rPr>
              <a:t>учреждения: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1835150" y="3913188"/>
            <a:ext cx="1073150" cy="360362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91430" tIns="45715" rIns="91430" bIns="45715" anchor="ctr"/>
          <a:lstStyle/>
          <a:p>
            <a:pPr algn="ctr" defTabSz="45714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043238" y="3913188"/>
            <a:ext cx="1141412" cy="360362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91430" tIns="45715" rIns="91430" bIns="45715" anchor="ctr"/>
          <a:lstStyle/>
          <a:p>
            <a:pPr algn="ctr" defTabSz="45714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314825" y="3913188"/>
            <a:ext cx="1036638" cy="360362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91430" tIns="45715" rIns="91430" bIns="45715" anchor="ctr"/>
          <a:lstStyle/>
          <a:p>
            <a:pPr algn="ctr" defTabSz="45714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489575" y="3913188"/>
            <a:ext cx="1308100" cy="360362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91430" tIns="45715" rIns="91430" bIns="45715" anchor="ctr"/>
          <a:lstStyle/>
          <a:p>
            <a:pPr algn="ctr" defTabSz="45714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929438" y="3913188"/>
            <a:ext cx="850900" cy="360362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91430" tIns="45715" rIns="91430" bIns="45715" anchor="ctr"/>
          <a:lstStyle/>
          <a:p>
            <a:pPr algn="ctr" defTabSz="45714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835150" y="4437063"/>
            <a:ext cx="1343025" cy="681037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91430" tIns="45715" rIns="91430" bIns="45715" anchor="ctr"/>
          <a:lstStyle/>
          <a:p>
            <a:pPr algn="ctr" defTabSz="45714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270250" y="4437063"/>
            <a:ext cx="681038" cy="681037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91430" tIns="45715" rIns="91430" bIns="45715" anchor="ctr"/>
          <a:lstStyle/>
          <a:p>
            <a:pPr algn="ctr" defTabSz="45714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048125" y="4437063"/>
            <a:ext cx="1063625" cy="681037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91430" tIns="45715" rIns="91430" bIns="45715" anchor="ctr"/>
          <a:lstStyle/>
          <a:p>
            <a:pPr algn="ctr" defTabSz="45714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229225" y="4435475"/>
            <a:ext cx="1411288" cy="682625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91430" tIns="45715" rIns="91430" bIns="45715" anchor="ctr"/>
          <a:lstStyle/>
          <a:p>
            <a:pPr algn="ctr" defTabSz="45714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4356" name="Содержимое 4"/>
          <p:cNvSpPr txBox="1">
            <a:spLocks/>
          </p:cNvSpPr>
          <p:nvPr/>
        </p:nvSpPr>
        <p:spPr bwMode="auto">
          <a:xfrm>
            <a:off x="457200" y="5295900"/>
            <a:ext cx="1260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r" defTabSz="457200">
              <a:spcBef>
                <a:spcPts val="1200"/>
              </a:spcBef>
              <a:buFont typeface="Arial" charset="0"/>
              <a:buNone/>
            </a:pPr>
            <a:r>
              <a:rPr lang="ru-RU" sz="1200">
                <a:solidFill>
                  <a:srgbClr val="000000"/>
                </a:solidFill>
              </a:rPr>
              <a:t>Крупный бизнес:</a:t>
            </a:r>
          </a:p>
        </p:txBody>
      </p:sp>
      <p:pic>
        <p:nvPicPr>
          <p:cNvPr id="14357" name="Изображение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9913" y="3935413"/>
            <a:ext cx="9906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8" name="Изображение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5950" y="4024313"/>
            <a:ext cx="8255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Изображение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59425" y="3998913"/>
            <a:ext cx="1144588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0" name="Изображение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31038" y="4044950"/>
            <a:ext cx="641350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Прямоугольник 77"/>
          <p:cNvSpPr/>
          <p:nvPr/>
        </p:nvSpPr>
        <p:spPr>
          <a:xfrm>
            <a:off x="7899400" y="3913188"/>
            <a:ext cx="700088" cy="360362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91430" tIns="45715" rIns="91430" bIns="45715" anchor="ctr"/>
          <a:lstStyle/>
          <a:p>
            <a:pPr algn="ctr" defTabSz="45714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Arial"/>
              <a:cs typeface="+mn-cs"/>
            </a:endParaRPr>
          </a:p>
        </p:txBody>
      </p:sp>
      <p:pic>
        <p:nvPicPr>
          <p:cNvPr id="14362" name="Изображение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2588" y="4002088"/>
            <a:ext cx="4667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3" name="Изображение 2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33575" y="4510088"/>
            <a:ext cx="473075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4" name="TextBox 80"/>
          <p:cNvSpPr txBox="1">
            <a:spLocks noChangeArrowheads="1"/>
          </p:cNvSpPr>
          <p:nvPr/>
        </p:nvSpPr>
        <p:spPr bwMode="auto">
          <a:xfrm>
            <a:off x="2444750" y="4645025"/>
            <a:ext cx="6651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55613"/>
            <a:r>
              <a:rPr lang="ru-RU" sz="600">
                <a:solidFill>
                  <a:srgbClr val="7F7F7F"/>
                </a:solidFill>
              </a:rPr>
              <a:t>Федеральная антимонопольная служба</a:t>
            </a:r>
          </a:p>
        </p:txBody>
      </p:sp>
      <p:pic>
        <p:nvPicPr>
          <p:cNvPr id="14365" name="Изображение 2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33750" y="4510088"/>
            <a:ext cx="554038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6" name="Изображение 2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71950" y="4597400"/>
            <a:ext cx="795338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7" name="Изображение 3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75263" y="4597400"/>
            <a:ext cx="6381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8" name="TextBox 84"/>
          <p:cNvSpPr txBox="1">
            <a:spLocks noChangeArrowheads="1"/>
          </p:cNvSpPr>
          <p:nvPr/>
        </p:nvSpPr>
        <p:spPr bwMode="auto">
          <a:xfrm>
            <a:off x="5975350" y="4683125"/>
            <a:ext cx="6651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55613"/>
            <a:r>
              <a:rPr lang="ru-RU" sz="600">
                <a:solidFill>
                  <a:srgbClr val="7F7F7F"/>
                </a:solidFill>
              </a:rPr>
              <a:t>Министерство внутренних дел 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6797675" y="4435475"/>
            <a:ext cx="1101725" cy="682625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91430" tIns="45715" rIns="91430" bIns="45715" anchor="ctr"/>
          <a:lstStyle/>
          <a:p>
            <a:pPr algn="ctr" defTabSz="45714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Arial"/>
              <a:cs typeface="+mn-cs"/>
            </a:endParaRPr>
          </a:p>
        </p:txBody>
      </p:sp>
      <p:pic>
        <p:nvPicPr>
          <p:cNvPr id="14370" name="Изображение 4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92925" y="4510088"/>
            <a:ext cx="2778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71" name="TextBox 87"/>
          <p:cNvSpPr txBox="1">
            <a:spLocks noChangeArrowheads="1"/>
          </p:cNvSpPr>
          <p:nvPr/>
        </p:nvSpPr>
        <p:spPr bwMode="auto">
          <a:xfrm>
            <a:off x="7234238" y="4638675"/>
            <a:ext cx="546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55613"/>
            <a:r>
              <a:rPr lang="ru-RU" sz="600">
                <a:solidFill>
                  <a:srgbClr val="7F7F7F"/>
                </a:solidFill>
              </a:rPr>
              <a:t>Федеральная служба безопасности</a:t>
            </a:r>
          </a:p>
        </p:txBody>
      </p:sp>
      <p:pic>
        <p:nvPicPr>
          <p:cNvPr id="14372" name="Изображение 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05000" y="5343525"/>
            <a:ext cx="6985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Прямоугольник 89"/>
          <p:cNvSpPr/>
          <p:nvPr/>
        </p:nvSpPr>
        <p:spPr>
          <a:xfrm>
            <a:off x="1835150" y="5270500"/>
            <a:ext cx="860425" cy="358775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91430" tIns="45715" rIns="91430" bIns="45715" anchor="ctr"/>
          <a:lstStyle/>
          <a:p>
            <a:pPr algn="ctr" defTabSz="45714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2790825" y="5270500"/>
            <a:ext cx="479425" cy="358775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91430" tIns="45715" rIns="91430" bIns="45715" anchor="ctr"/>
          <a:lstStyle/>
          <a:p>
            <a:pPr algn="ctr" defTabSz="45714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Arial"/>
              <a:cs typeface="+mn-cs"/>
            </a:endParaRPr>
          </a:p>
        </p:txBody>
      </p:sp>
      <p:pic>
        <p:nvPicPr>
          <p:cNvPr id="14375" name="Изображение 1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881313" y="5327650"/>
            <a:ext cx="315912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6" name="Изображение 19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417888" y="5327650"/>
            <a:ext cx="1258887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Прямоугольник 93"/>
          <p:cNvSpPr/>
          <p:nvPr/>
        </p:nvSpPr>
        <p:spPr>
          <a:xfrm>
            <a:off x="3363913" y="5270500"/>
            <a:ext cx="1362075" cy="358775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91430" tIns="45715" rIns="91430" bIns="45715" anchor="ctr"/>
          <a:lstStyle/>
          <a:p>
            <a:pPr algn="ctr" defTabSz="45714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4821238" y="5270500"/>
            <a:ext cx="846137" cy="358775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91430" tIns="45715" rIns="91430" bIns="45715" anchor="ctr"/>
          <a:lstStyle/>
          <a:p>
            <a:pPr algn="ctr" defTabSz="45714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Arial"/>
              <a:cs typeface="+mn-cs"/>
            </a:endParaRPr>
          </a:p>
        </p:txBody>
      </p:sp>
      <p:pic>
        <p:nvPicPr>
          <p:cNvPr id="14379" name="Изображение 24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906963" y="5354638"/>
            <a:ext cx="65881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Прямоугольник 96"/>
          <p:cNvSpPr/>
          <p:nvPr/>
        </p:nvSpPr>
        <p:spPr>
          <a:xfrm>
            <a:off x="5756275" y="5270500"/>
            <a:ext cx="600075" cy="358775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91430" tIns="45715" rIns="91430" bIns="45715" anchor="ctr"/>
          <a:lstStyle/>
          <a:p>
            <a:pPr algn="ctr" defTabSz="45714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Arial"/>
              <a:cs typeface="+mn-cs"/>
            </a:endParaRPr>
          </a:p>
        </p:txBody>
      </p:sp>
      <p:pic>
        <p:nvPicPr>
          <p:cNvPr id="14381" name="Изображение 25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842000" y="5343525"/>
            <a:ext cx="428625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Прямоугольник 98"/>
          <p:cNvSpPr/>
          <p:nvPr/>
        </p:nvSpPr>
        <p:spPr>
          <a:xfrm>
            <a:off x="6499225" y="5270500"/>
            <a:ext cx="357188" cy="358775"/>
          </a:xfrm>
          <a:prstGeom prst="rect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lIns="91430" tIns="45715" rIns="91430" bIns="45715" anchor="ctr"/>
          <a:lstStyle/>
          <a:p>
            <a:pPr algn="ctr" defTabSz="45714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Arial"/>
              <a:cs typeface="+mn-cs"/>
            </a:endParaRPr>
          </a:p>
        </p:txBody>
      </p:sp>
      <p:pic>
        <p:nvPicPr>
          <p:cNvPr id="14383" name="Изображение 28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542088" y="5316538"/>
            <a:ext cx="265112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84" name="Содержимое 4"/>
          <p:cNvSpPr txBox="1">
            <a:spLocks/>
          </p:cNvSpPr>
          <p:nvPr/>
        </p:nvSpPr>
        <p:spPr bwMode="auto">
          <a:xfrm>
            <a:off x="8650288" y="4117975"/>
            <a:ext cx="41116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7200">
              <a:spcBef>
                <a:spcPts val="1200"/>
              </a:spcBef>
              <a:buFont typeface="Arial" charset="0"/>
              <a:buNone/>
              <a:tabLst>
                <a:tab pos="0" algn="l"/>
              </a:tabLst>
            </a:pPr>
            <a:r>
              <a:rPr lang="en-US" sz="1200">
                <a:solidFill>
                  <a:srgbClr val="000000"/>
                </a:solidFill>
              </a:rPr>
              <a:t>…</a:t>
            </a:r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14385" name="Содержимое 4"/>
          <p:cNvSpPr txBox="1">
            <a:spLocks/>
          </p:cNvSpPr>
          <p:nvPr/>
        </p:nvSpPr>
        <p:spPr bwMode="auto">
          <a:xfrm>
            <a:off x="7977188" y="4953000"/>
            <a:ext cx="4127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7200">
              <a:spcBef>
                <a:spcPts val="1200"/>
              </a:spcBef>
              <a:buFont typeface="Arial" charset="0"/>
              <a:buNone/>
              <a:tabLst>
                <a:tab pos="0" algn="l"/>
              </a:tabLst>
            </a:pPr>
            <a:r>
              <a:rPr lang="en-US" sz="1200">
                <a:solidFill>
                  <a:srgbClr val="000000"/>
                </a:solidFill>
              </a:rPr>
              <a:t>…</a:t>
            </a:r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14386" name="Содержимое 4"/>
          <p:cNvSpPr txBox="1">
            <a:spLocks/>
          </p:cNvSpPr>
          <p:nvPr/>
        </p:nvSpPr>
        <p:spPr bwMode="auto">
          <a:xfrm>
            <a:off x="6918325" y="5467350"/>
            <a:ext cx="41275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7200">
              <a:spcBef>
                <a:spcPts val="1200"/>
              </a:spcBef>
              <a:buFont typeface="Arial" charset="0"/>
              <a:buNone/>
              <a:tabLst>
                <a:tab pos="0" algn="l"/>
              </a:tabLst>
            </a:pPr>
            <a:r>
              <a:rPr lang="en-US" sz="1200">
                <a:solidFill>
                  <a:srgbClr val="000000"/>
                </a:solidFill>
              </a:rPr>
              <a:t>…</a:t>
            </a:r>
            <a:endParaRPr 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Изображение 4" descr="map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8" y="1539875"/>
            <a:ext cx="8502650" cy="41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457200" y="368300"/>
            <a:ext cx="2336800" cy="322263"/>
          </a:xfrm>
          <a:prstGeom prst="rect">
            <a:avLst/>
          </a:prstGeom>
          <a:solidFill>
            <a:srgbClr val="993399"/>
          </a:solidFill>
          <a:ln>
            <a:noFill/>
          </a:ln>
        </p:spPr>
        <p:txBody>
          <a:bodyPr wrap="none" lIns="91430" tIns="0" rIns="91430" bIns="45715">
            <a:spAutoFit/>
          </a:bodyPr>
          <a:lstStyle>
            <a:lvl1pPr algn="l" defTabSz="457148" rtl="0" eaLnBrk="1" latinLnBrk="0" hangingPunct="1">
              <a:spcBef>
                <a:spcPct val="0"/>
              </a:spcBef>
              <a:buNone/>
              <a:defRPr sz="1800" u="none" strike="noStrike" kern="1200" baseline="0">
                <a:solidFill>
                  <a:schemeClr val="bg1"/>
                </a:solidFill>
                <a:effectLst/>
                <a:uFill>
                  <a:solidFill>
                    <a:schemeClr val="accent2"/>
                  </a:solidFill>
                </a:u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ysClr val="window" lastClr="FFFFFF"/>
                </a:solidFill>
                <a:uFill>
                  <a:solidFill>
                    <a:srgbClr val="A10033"/>
                  </a:solidFill>
                </a:uFill>
              </a:rPr>
              <a:t>Преимущества МТТ</a:t>
            </a:r>
            <a:endParaRPr lang="ru-RU" dirty="0">
              <a:solidFill>
                <a:sysClr val="window" lastClr="FFFFFF"/>
              </a:solidFill>
              <a:uFill>
                <a:solidFill>
                  <a:srgbClr val="A10033"/>
                </a:solidFill>
              </a:uFill>
            </a:endParaRPr>
          </a:p>
        </p:txBody>
      </p:sp>
      <p:sp>
        <p:nvSpPr>
          <p:cNvPr id="15363" name="Содержимое 2"/>
          <p:cNvSpPr txBox="1">
            <a:spLocks/>
          </p:cNvSpPr>
          <p:nvPr/>
        </p:nvSpPr>
        <p:spPr bwMode="auto">
          <a:xfrm>
            <a:off x="457200" y="1268413"/>
            <a:ext cx="8229600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1313" indent="-341313" defTabSz="455613">
              <a:spcBef>
                <a:spcPts val="600"/>
              </a:spcBef>
              <a:spcAft>
                <a:spcPts val="1200"/>
              </a:spcAft>
              <a:buClr>
                <a:srgbClr val="A10033"/>
              </a:buClr>
              <a:buSzPct val="130000"/>
              <a:buFont typeface="Lucida Grande CY"/>
              <a:buChar char="■"/>
              <a:tabLst>
                <a:tab pos="625475" algn="l"/>
              </a:tabLst>
            </a:pPr>
            <a:r>
              <a:rPr lang="ru-RU" sz="1600">
                <a:solidFill>
                  <a:srgbClr val="000000"/>
                </a:solidFill>
              </a:rPr>
              <a:t>сеть МТТ соединяет 300 сетей российских операторов и сети российских операторов с 50 зарубежными сетями связи, имеет точки присутствия во всех регионах России</a:t>
            </a:r>
          </a:p>
          <a:p>
            <a:pPr marL="341313" indent="-341313" defTabSz="455613">
              <a:spcBef>
                <a:spcPts val="600"/>
              </a:spcBef>
              <a:spcAft>
                <a:spcPts val="1200"/>
              </a:spcAft>
              <a:buClr>
                <a:srgbClr val="A10033"/>
              </a:buClr>
              <a:buSzPct val="130000"/>
              <a:buFont typeface="Lucida Grande CY"/>
              <a:buChar char="■"/>
              <a:tabLst>
                <a:tab pos="625475" algn="l"/>
              </a:tabLst>
            </a:pPr>
            <a:r>
              <a:rPr lang="ru-RU" sz="1600">
                <a:solidFill>
                  <a:srgbClr val="000000"/>
                </a:solidFill>
              </a:rPr>
              <a:t>обслуживание по РФ (филиалы: Санкт-Петербург, Нижний Новгород, региональные отделения: Самара, Казань, Уфа, Ярославль, Ростов-на-Дону, Новосибирск, Хабаровск, Екатеринбург, Челябинск) </a:t>
            </a:r>
            <a:endParaRPr lang="en-US" sz="1600">
              <a:solidFill>
                <a:srgbClr val="000000"/>
              </a:solidFill>
            </a:endParaRPr>
          </a:p>
          <a:p>
            <a:pPr marL="341313" indent="-341313" defTabSz="455613">
              <a:spcBef>
                <a:spcPts val="600"/>
              </a:spcBef>
              <a:spcAft>
                <a:spcPts val="1200"/>
              </a:spcAft>
              <a:buClr>
                <a:srgbClr val="A10033"/>
              </a:buClr>
              <a:buSzPct val="130000"/>
              <a:buFont typeface="Lucida Grande CY"/>
              <a:buChar char="■"/>
              <a:tabLst>
                <a:tab pos="625475" algn="l"/>
              </a:tabLst>
            </a:pPr>
            <a:r>
              <a:rPr lang="ru-RU" sz="1600">
                <a:solidFill>
                  <a:srgbClr val="000000"/>
                </a:solidFill>
              </a:rPr>
              <a:t>служба поддержки работает в режиме 24</a:t>
            </a:r>
            <a:r>
              <a:rPr lang="en-US" sz="1600">
                <a:solidFill>
                  <a:srgbClr val="000000"/>
                </a:solidFill>
              </a:rPr>
              <a:t>*</a:t>
            </a:r>
            <a:r>
              <a:rPr lang="ru-RU" sz="1600">
                <a:solidFill>
                  <a:srgbClr val="000000"/>
                </a:solidFill>
              </a:rPr>
              <a:t>7, коэффициент доступности сети - 0,99</a:t>
            </a:r>
          </a:p>
        </p:txBody>
      </p:sp>
      <p:grpSp>
        <p:nvGrpSpPr>
          <p:cNvPr id="15364" name="Группа 19"/>
          <p:cNvGrpSpPr>
            <a:grpSpLocks/>
          </p:cNvGrpSpPr>
          <p:nvPr/>
        </p:nvGrpSpPr>
        <p:grpSpPr bwMode="auto">
          <a:xfrm>
            <a:off x="457200" y="3983038"/>
            <a:ext cx="8256588" cy="1373187"/>
            <a:chOff x="457200" y="3639249"/>
            <a:chExt cx="7139137" cy="1187966"/>
          </a:xfrm>
        </p:grpSpPr>
        <p:sp>
          <p:nvSpPr>
            <p:cNvPr id="15365" name="Содержимое 2"/>
            <p:cNvSpPr txBox="1">
              <a:spLocks/>
            </p:cNvSpPr>
            <p:nvPr/>
          </p:nvSpPr>
          <p:spPr bwMode="auto">
            <a:xfrm>
              <a:off x="3758687" y="3639250"/>
              <a:ext cx="3837650" cy="1187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76213" indent="-177800" defTabSz="457200">
                <a:spcBef>
                  <a:spcPts val="600"/>
                </a:spcBef>
                <a:buClr>
                  <a:srgbClr val="A10033"/>
                </a:buClr>
                <a:buSzPct val="130000"/>
                <a:buFont typeface="Lucida Grande CY"/>
                <a:buChar char="■"/>
                <a:tabLst>
                  <a:tab pos="625475" algn="l"/>
                </a:tabLst>
              </a:pPr>
              <a:r>
                <a:rPr lang="ru-RU" sz="1100">
                  <a:solidFill>
                    <a:srgbClr val="000000"/>
                  </a:solidFill>
                </a:rPr>
                <a:t>Услуги междугородной и международной телефонной связи</a:t>
              </a:r>
              <a:r>
                <a:rPr lang="en-US" sz="1100">
                  <a:solidFill>
                    <a:srgbClr val="000000"/>
                  </a:solidFill>
                </a:rPr>
                <a:t>;</a:t>
              </a:r>
              <a:endParaRPr lang="ru-RU" sz="1100">
                <a:solidFill>
                  <a:srgbClr val="000000"/>
                </a:solidFill>
              </a:endParaRPr>
            </a:p>
            <a:p>
              <a:pPr marL="176213" indent="-177800" defTabSz="457200">
                <a:spcBef>
                  <a:spcPts val="600"/>
                </a:spcBef>
                <a:buClr>
                  <a:srgbClr val="A10033"/>
                </a:buClr>
                <a:buSzPct val="130000"/>
                <a:buFont typeface="Lucida Grande CY"/>
                <a:buChar char="■"/>
                <a:tabLst>
                  <a:tab pos="625475" algn="l"/>
                </a:tabLst>
              </a:pPr>
              <a:r>
                <a:rPr lang="ru-RU" sz="1100">
                  <a:solidFill>
                    <a:srgbClr val="000000"/>
                  </a:solidFill>
                </a:rPr>
                <a:t>Услуги местной телефонной связи</a:t>
              </a:r>
              <a:r>
                <a:rPr lang="en-US" sz="1100">
                  <a:solidFill>
                    <a:srgbClr val="000000"/>
                  </a:solidFill>
                </a:rPr>
                <a:t>;</a:t>
              </a:r>
              <a:endParaRPr lang="ru-RU" sz="1100">
                <a:solidFill>
                  <a:srgbClr val="000000"/>
                </a:solidFill>
              </a:endParaRPr>
            </a:p>
            <a:p>
              <a:pPr marL="176213" indent="-177800" defTabSz="457200">
                <a:spcBef>
                  <a:spcPts val="600"/>
                </a:spcBef>
                <a:buClr>
                  <a:srgbClr val="A10033"/>
                </a:buClr>
                <a:buSzPct val="130000"/>
                <a:buFont typeface="Lucida Grande CY"/>
                <a:buChar char="■"/>
                <a:tabLst>
                  <a:tab pos="625475" algn="l"/>
                </a:tabLst>
              </a:pPr>
              <a:r>
                <a:rPr lang="ru-RU" sz="1100">
                  <a:solidFill>
                    <a:srgbClr val="000000"/>
                  </a:solidFill>
                </a:rPr>
                <a:t>Услуги внутризоновой телефонной связи</a:t>
              </a:r>
              <a:r>
                <a:rPr lang="en-US" sz="1100">
                  <a:solidFill>
                    <a:srgbClr val="000000"/>
                  </a:solidFill>
                </a:rPr>
                <a:t>;</a:t>
              </a:r>
              <a:endParaRPr lang="ru-RU" sz="1100">
                <a:solidFill>
                  <a:srgbClr val="000000"/>
                </a:solidFill>
              </a:endParaRPr>
            </a:p>
            <a:p>
              <a:pPr marL="176213" indent="-177800" defTabSz="457200">
                <a:spcBef>
                  <a:spcPts val="600"/>
                </a:spcBef>
                <a:buClr>
                  <a:srgbClr val="A10033"/>
                </a:buClr>
                <a:buSzPct val="130000"/>
                <a:buFont typeface="Lucida Grande CY"/>
                <a:buChar char="■"/>
                <a:tabLst>
                  <a:tab pos="625475" algn="l"/>
                </a:tabLst>
              </a:pPr>
              <a:r>
                <a:rPr lang="ru-RU" sz="1100">
                  <a:solidFill>
                    <a:srgbClr val="000000"/>
                  </a:solidFill>
                </a:rPr>
                <a:t>Услуги по предоставлению каналов связи</a:t>
              </a:r>
              <a:r>
                <a:rPr lang="en-US" sz="1100">
                  <a:solidFill>
                    <a:srgbClr val="000000"/>
                  </a:solidFill>
                </a:rPr>
                <a:t>;</a:t>
              </a:r>
              <a:endParaRPr lang="ru-RU" sz="1100">
                <a:solidFill>
                  <a:srgbClr val="000000"/>
                </a:solidFill>
              </a:endParaRPr>
            </a:p>
            <a:p>
              <a:pPr marL="176213" indent="-177800" defTabSz="457200">
                <a:spcBef>
                  <a:spcPts val="600"/>
                </a:spcBef>
                <a:buClr>
                  <a:srgbClr val="A10033"/>
                </a:buClr>
                <a:buSzPct val="130000"/>
                <a:buFont typeface="Lucida Grande CY"/>
                <a:buChar char="■"/>
                <a:tabLst>
                  <a:tab pos="625475" algn="l"/>
                </a:tabLst>
              </a:pPr>
              <a:r>
                <a:rPr lang="ru-RU" sz="1100">
                  <a:solidFill>
                    <a:srgbClr val="000000"/>
                  </a:solidFill>
                </a:rPr>
                <a:t>Телематические услуги связи и др.</a:t>
              </a:r>
            </a:p>
          </p:txBody>
        </p:sp>
        <p:pic>
          <p:nvPicPr>
            <p:cNvPr id="15366" name="Изображение 6" descr="licenziya_95651_mg_mn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3639249"/>
              <a:ext cx="783122" cy="1105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Изображение 7" descr="92196_licenziya_uslugi_mestnoy_svyazi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40322" y="3639249"/>
              <a:ext cx="783122" cy="1105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8" name="Изображение 8" descr="75696_small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23445" y="3639249"/>
              <a:ext cx="779237" cy="1105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9" name="Изображение 9" descr="78874_small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02682" y="3639249"/>
              <a:ext cx="785897" cy="1105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1"/>
          <p:cNvSpPr txBox="1">
            <a:spLocks/>
          </p:cNvSpPr>
          <p:nvPr/>
        </p:nvSpPr>
        <p:spPr>
          <a:xfrm>
            <a:off x="457200" y="355600"/>
            <a:ext cx="3060700" cy="322263"/>
          </a:xfrm>
          <a:prstGeom prst="rect">
            <a:avLst/>
          </a:prstGeom>
          <a:solidFill>
            <a:srgbClr val="993399"/>
          </a:solidFill>
          <a:ln>
            <a:noFill/>
          </a:ln>
        </p:spPr>
        <p:txBody>
          <a:bodyPr wrap="none" lIns="91430" tIns="0" rIns="91430" bIns="45715">
            <a:spAutoFit/>
          </a:bodyPr>
          <a:lstStyle>
            <a:lvl1pPr algn="l" defTabSz="457148" rtl="0" eaLnBrk="1" latinLnBrk="0" hangingPunct="1">
              <a:spcBef>
                <a:spcPct val="0"/>
              </a:spcBef>
              <a:buNone/>
              <a:defRPr sz="1800" u="none" strike="noStrike" kern="1200" baseline="0">
                <a:solidFill>
                  <a:schemeClr val="bg1"/>
                </a:solidFill>
                <a:effectLst/>
                <a:uFill>
                  <a:solidFill>
                    <a:schemeClr val="accent2"/>
                  </a:solidFill>
                </a:u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ysClr val="window" lastClr="FFFFFF"/>
                </a:solidFill>
                <a:uFill>
                  <a:solidFill>
                    <a:srgbClr val="A10033"/>
                  </a:solidFill>
                </a:uFill>
              </a:rPr>
              <a:t>Предпосылки замены СЭД</a:t>
            </a:r>
            <a:endParaRPr lang="ru-RU" dirty="0">
              <a:solidFill>
                <a:sysClr val="window" lastClr="FFFFFF"/>
              </a:solidFill>
              <a:uFill>
                <a:solidFill>
                  <a:srgbClr val="A10033"/>
                </a:solidFill>
              </a:uFill>
            </a:endParaRPr>
          </a:p>
        </p:txBody>
      </p:sp>
      <p:sp>
        <p:nvSpPr>
          <p:cNvPr id="16386" name="Прямоугольник 7"/>
          <p:cNvSpPr>
            <a:spLocks noChangeArrowheads="1"/>
          </p:cNvSpPr>
          <p:nvPr/>
        </p:nvSpPr>
        <p:spPr bwMode="auto">
          <a:xfrm>
            <a:off x="449263" y="1343025"/>
            <a:ext cx="84201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55613">
              <a:spcAft>
                <a:spcPts val="1200"/>
              </a:spcAft>
            </a:pPr>
            <a:r>
              <a:rPr lang="ru-RU" sz="1400">
                <a:solidFill>
                  <a:srgbClr val="000000"/>
                </a:solidFill>
              </a:rPr>
              <a:t>Имеющаяся в компании СЭД морально устарела, некоторые процессы документооборота были автоматизированы вне основной СЭД, значительный бумажный документооборот мешал развитию.</a:t>
            </a:r>
          </a:p>
          <a:p>
            <a:pPr defTabSz="455613">
              <a:spcAft>
                <a:spcPts val="1200"/>
              </a:spcAft>
            </a:pPr>
            <a:r>
              <a:rPr lang="ru-RU" sz="1400">
                <a:solidFill>
                  <a:srgbClr val="000000"/>
                </a:solidFill>
              </a:rPr>
              <a:t>Нужен был инструмент для эффективной организации операционной деятельности компании на всех уровнях, что являлось необходимым условием ее быстрого роста и инновационного развития. 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49263" y="2921000"/>
            <a:ext cx="8229600" cy="2020888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600"/>
              </a:spcBef>
              <a:spcAft>
                <a:spcPts val="1200"/>
              </a:spcAft>
              <a:buClr>
                <a:srgbClr val="A10033"/>
              </a:buClr>
              <a:buSzPct val="130000"/>
              <a:buFont typeface="Arial"/>
              <a:buNone/>
              <a:tabLst>
                <a:tab pos="626992" algn="l"/>
              </a:tabLst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Arial"/>
              </a:rPr>
              <a:t>Цели внедрения:</a:t>
            </a:r>
            <a:endParaRPr lang="en-US" sz="1600" b="1" dirty="0">
              <a:solidFill>
                <a:prstClr val="black"/>
              </a:solidFill>
              <a:latin typeface="Arial"/>
            </a:endParaRPr>
          </a:p>
          <a:p>
            <a:pPr marL="341961" fontAlgn="auto">
              <a:spcBef>
                <a:spcPts val="600"/>
              </a:spcBef>
              <a:spcAft>
                <a:spcPts val="1200"/>
              </a:spcAft>
              <a:buClr>
                <a:srgbClr val="A10033"/>
              </a:buClr>
              <a:buSzPct val="130000"/>
              <a:buFont typeface="Lucida Grande CY"/>
              <a:buChar char="■"/>
              <a:tabLst>
                <a:tab pos="626992" algn="l"/>
              </a:tabLst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полный отказ от бумажного документооборота;</a:t>
            </a:r>
          </a:p>
          <a:p>
            <a:pPr marL="341961" fontAlgn="auto">
              <a:spcBef>
                <a:spcPts val="600"/>
              </a:spcBef>
              <a:spcAft>
                <a:spcPts val="1200"/>
              </a:spcAft>
              <a:buClr>
                <a:srgbClr val="A10033"/>
              </a:buClr>
              <a:buSzPct val="130000"/>
              <a:buFont typeface="Lucida Grande CY"/>
              <a:buChar char="■"/>
              <a:tabLst>
                <a:tab pos="626992" algn="l"/>
              </a:tabLst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/>
              </a:rPr>
              <a:t>сокращение сроков согласования</a:t>
            </a:r>
            <a:r>
              <a:rPr lang="en-US" sz="14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документов;</a:t>
            </a:r>
            <a:endParaRPr lang="en-US" sz="1400" dirty="0">
              <a:solidFill>
                <a:prstClr val="black"/>
              </a:solidFill>
              <a:latin typeface="Arial"/>
            </a:endParaRPr>
          </a:p>
          <a:p>
            <a:pPr marL="341961" fontAlgn="auto">
              <a:spcBef>
                <a:spcPts val="600"/>
              </a:spcBef>
              <a:spcAft>
                <a:spcPts val="1200"/>
              </a:spcAft>
              <a:buClr>
                <a:srgbClr val="A10033"/>
              </a:buClr>
              <a:buSzPct val="130000"/>
              <a:buFont typeface="Lucida Grande CY"/>
              <a:buChar char="■"/>
              <a:tabLst>
                <a:tab pos="626992" algn="l"/>
              </a:tabLst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контроль сроков исполнения распорядительных документов;</a:t>
            </a:r>
            <a:endParaRPr lang="en-US" sz="1400" dirty="0">
              <a:solidFill>
                <a:prstClr val="black"/>
              </a:solidFill>
              <a:latin typeface="Arial"/>
            </a:endParaRPr>
          </a:p>
          <a:p>
            <a:pPr marL="341961" fontAlgn="auto">
              <a:spcBef>
                <a:spcPts val="600"/>
              </a:spcBef>
              <a:spcAft>
                <a:spcPts val="1200"/>
              </a:spcAft>
              <a:buClr>
                <a:srgbClr val="A10033"/>
              </a:buClr>
              <a:buSzPct val="130000"/>
              <a:buFont typeface="Lucida Grande CY"/>
              <a:buChar char="■"/>
              <a:tabLst>
                <a:tab pos="626992" algn="l"/>
              </a:tabLst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единое пространство обработки документов для региональных подразделений МТТ</a:t>
            </a:r>
            <a:r>
              <a:rPr lang="en-US" sz="1400" dirty="0" smtClean="0">
                <a:solidFill>
                  <a:prstClr val="black"/>
                </a:solidFill>
                <a:latin typeface="Arial"/>
              </a:rPr>
              <a:t/>
            </a:r>
            <a:br>
              <a:rPr lang="en-US" sz="1400" dirty="0" smtClean="0">
                <a:solidFill>
                  <a:prstClr val="black"/>
                </a:solidFill>
                <a:latin typeface="Arial"/>
              </a:rPr>
            </a:b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и компаний группы.</a:t>
            </a:r>
            <a:endParaRPr lang="en-US" sz="1400" dirty="0">
              <a:solidFill>
                <a:prstClr val="black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1"/>
          <p:cNvSpPr txBox="1">
            <a:spLocks/>
          </p:cNvSpPr>
          <p:nvPr/>
        </p:nvSpPr>
        <p:spPr>
          <a:xfrm>
            <a:off x="457200" y="355600"/>
            <a:ext cx="7870825" cy="600075"/>
          </a:xfrm>
          <a:prstGeom prst="rect">
            <a:avLst/>
          </a:prstGeom>
          <a:solidFill>
            <a:srgbClr val="993399"/>
          </a:solidFill>
          <a:ln>
            <a:noFill/>
          </a:ln>
        </p:spPr>
        <p:txBody>
          <a:bodyPr wrap="none" lIns="91430" tIns="0" rIns="91430" bIns="45715">
            <a:spAutoFit/>
          </a:bodyPr>
          <a:lstStyle>
            <a:lvl1pPr algn="l" defTabSz="457148" rtl="0" eaLnBrk="1" latinLnBrk="0" hangingPunct="1">
              <a:spcBef>
                <a:spcPct val="0"/>
              </a:spcBef>
              <a:buNone/>
              <a:defRPr sz="1800" u="none" strike="noStrike" kern="1200" baseline="0">
                <a:solidFill>
                  <a:schemeClr val="bg1"/>
                </a:solidFill>
                <a:effectLst/>
                <a:uFill>
                  <a:solidFill>
                    <a:schemeClr val="accent2"/>
                  </a:solidFill>
                </a:u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ysClr val="window" lastClr="FFFFFF"/>
                </a:solidFill>
                <a:uFill>
                  <a:solidFill>
                    <a:srgbClr val="A10033"/>
                  </a:solidFill>
                </a:uFill>
              </a:rPr>
              <a:t>Ход проекта (подрядчик ЗАО «АйТи»</a:t>
            </a:r>
            <a:r>
              <a:rPr lang="en-US" dirty="0" smtClean="0">
                <a:solidFill>
                  <a:sysClr val="window" lastClr="FFFFFF"/>
                </a:solidFill>
                <a:uFill>
                  <a:solidFill>
                    <a:srgbClr val="A10033"/>
                  </a:solidFill>
                </a:uFill>
              </a:rPr>
              <a:t> (</a:t>
            </a:r>
            <a:r>
              <a:rPr lang="ru-RU" dirty="0" smtClean="0">
                <a:solidFill>
                  <a:sysClr val="window" lastClr="FFFFFF"/>
                </a:solidFill>
                <a:uFill>
                  <a:solidFill>
                    <a:srgbClr val="A10033"/>
                  </a:solidFill>
                </a:uFill>
              </a:rPr>
              <a:t>консультанты «Логики бизнеса»</a:t>
            </a:r>
            <a:r>
              <a:rPr lang="en-US" dirty="0" smtClean="0">
                <a:solidFill>
                  <a:sysClr val="window" lastClr="FFFFFF"/>
                </a:solidFill>
                <a:uFill>
                  <a:solidFill>
                    <a:srgbClr val="A10033"/>
                  </a:solidFill>
                </a:uFill>
              </a:rPr>
              <a:t>)</a:t>
            </a:r>
            <a:r>
              <a:rPr lang="ru-RU" dirty="0" smtClean="0">
                <a:solidFill>
                  <a:sysClr val="window" lastClr="FFFFFF"/>
                </a:solidFill>
                <a:uFill>
                  <a:solidFill>
                    <a:srgbClr val="A10033"/>
                  </a:solidFill>
                </a:uFill>
              </a:rPr>
              <a:t>,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ysClr val="window" lastClr="FFFFFF"/>
                </a:solidFill>
                <a:uFill>
                  <a:solidFill>
                    <a:srgbClr val="A10033"/>
                  </a:solidFill>
                </a:uFill>
              </a:rPr>
              <a:t>внедрение БОСС-Референт 3.2.7 (сейчас «Логика </a:t>
            </a:r>
            <a:r>
              <a:rPr lang="en-US" dirty="0" smtClean="0">
                <a:solidFill>
                  <a:sysClr val="window" lastClr="FFFFFF"/>
                </a:solidFill>
                <a:uFill>
                  <a:solidFill>
                    <a:srgbClr val="A10033"/>
                  </a:solidFill>
                </a:uFill>
              </a:rPr>
              <a:t>ECM. </a:t>
            </a:r>
            <a:r>
              <a:rPr lang="ru-RU" dirty="0" smtClean="0">
                <a:solidFill>
                  <a:sysClr val="window" lastClr="FFFFFF"/>
                </a:solidFill>
                <a:uFill>
                  <a:solidFill>
                    <a:srgbClr val="A10033"/>
                  </a:solidFill>
                </a:uFill>
              </a:rPr>
              <a:t>СЭД»))</a:t>
            </a:r>
            <a:endParaRPr lang="ru-RU" dirty="0">
              <a:solidFill>
                <a:sysClr val="window" lastClr="FFFFFF"/>
              </a:solidFill>
              <a:uFill>
                <a:solidFill>
                  <a:srgbClr val="A10033"/>
                </a:solidFill>
              </a:uFill>
            </a:endParaRPr>
          </a:p>
        </p:txBody>
      </p:sp>
      <p:sp>
        <p:nvSpPr>
          <p:cNvPr id="17410" name="Содержимое 2"/>
          <p:cNvSpPr txBox="1">
            <a:spLocks/>
          </p:cNvSpPr>
          <p:nvPr/>
        </p:nvSpPr>
        <p:spPr bwMode="auto">
          <a:xfrm>
            <a:off x="449263" y="1341438"/>
            <a:ext cx="82296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1313" indent="-342900" defTabSz="457200">
              <a:spcBef>
                <a:spcPts val="600"/>
              </a:spcBef>
              <a:buClr>
                <a:srgbClr val="A10033"/>
              </a:buClr>
              <a:buSzPct val="130000"/>
              <a:buFont typeface="Lucida Grande CY"/>
              <a:buChar char="■"/>
              <a:tabLst>
                <a:tab pos="625475" algn="l"/>
              </a:tabLst>
            </a:pPr>
            <a:r>
              <a:rPr lang="ru-RU" sz="1400">
                <a:solidFill>
                  <a:srgbClr val="000000"/>
                </a:solidFill>
              </a:rPr>
              <a:t>Обследование и анализ состояния документооборота (65 р.д.)</a:t>
            </a:r>
          </a:p>
          <a:p>
            <a:pPr marL="741363" lvl="1" indent="-285750" defTabSz="457200">
              <a:spcBef>
                <a:spcPts val="600"/>
              </a:spcBef>
              <a:buClr>
                <a:srgbClr val="A10033"/>
              </a:buClr>
              <a:buSzPct val="130000"/>
              <a:buFont typeface="Lucida Grande CY"/>
              <a:buChar char="■"/>
              <a:tabLst>
                <a:tab pos="625475" algn="l"/>
              </a:tabLst>
            </a:pPr>
            <a:r>
              <a:rPr lang="ru-RU" sz="1200">
                <a:solidFill>
                  <a:srgbClr val="000000"/>
                </a:solidFill>
              </a:rPr>
              <a:t>Анкетирование, интервьюирование руководителей подразделений и ключевых пользователей</a:t>
            </a:r>
          </a:p>
          <a:p>
            <a:pPr marL="741363" lvl="1" indent="-285750" defTabSz="457200">
              <a:spcBef>
                <a:spcPts val="600"/>
              </a:spcBef>
              <a:buClr>
                <a:srgbClr val="A10033"/>
              </a:buClr>
              <a:buSzPct val="130000"/>
              <a:buFont typeface="Lucida Grande CY"/>
              <a:buChar char="■"/>
              <a:tabLst>
                <a:tab pos="625475" algn="l"/>
              </a:tabLst>
            </a:pPr>
            <a:r>
              <a:rPr lang="ru-RU" sz="1200">
                <a:solidFill>
                  <a:srgbClr val="000000"/>
                </a:solidFill>
              </a:rPr>
              <a:t>Обобщение и анализ полученных сведений </a:t>
            </a:r>
          </a:p>
          <a:p>
            <a:pPr marL="741363" lvl="1" indent="-285750" defTabSz="457200">
              <a:spcBef>
                <a:spcPts val="600"/>
              </a:spcBef>
              <a:buClr>
                <a:srgbClr val="A10033"/>
              </a:buClr>
              <a:buSzPct val="130000"/>
              <a:buFont typeface="Lucida Grande CY"/>
              <a:buChar char="■"/>
              <a:tabLst>
                <a:tab pos="625475" algn="l"/>
              </a:tabLst>
            </a:pPr>
            <a:r>
              <a:rPr lang="ru-RU" sz="1200">
                <a:solidFill>
                  <a:srgbClr val="000000"/>
                </a:solidFill>
              </a:rPr>
              <a:t>Разработка и согласование Концепции</a:t>
            </a:r>
          </a:p>
          <a:p>
            <a:pPr marL="741363" lvl="1" indent="-285750" defTabSz="457200">
              <a:spcBef>
                <a:spcPts val="600"/>
              </a:spcBef>
              <a:buClr>
                <a:srgbClr val="A10033"/>
              </a:buClr>
              <a:buSzPct val="130000"/>
              <a:buFont typeface="Lucida Grande CY"/>
              <a:buChar char="■"/>
              <a:tabLst>
                <a:tab pos="625475" algn="l"/>
              </a:tabLst>
            </a:pPr>
            <a:r>
              <a:rPr lang="ru-RU" sz="1200">
                <a:solidFill>
                  <a:srgbClr val="000000"/>
                </a:solidFill>
              </a:rPr>
              <a:t>Разработка и согласование Спецификации по установке и настройке</a:t>
            </a:r>
          </a:p>
          <a:p>
            <a:pPr marL="741363" lvl="1" indent="-285750" defTabSz="457200">
              <a:spcBef>
                <a:spcPts val="600"/>
              </a:spcBef>
              <a:buClr>
                <a:srgbClr val="A10033"/>
              </a:buClr>
              <a:buSzPct val="130000"/>
              <a:buFont typeface="Lucida Grande CY"/>
              <a:buChar char="■"/>
              <a:tabLst>
                <a:tab pos="625475" algn="l"/>
              </a:tabLst>
            </a:pPr>
            <a:r>
              <a:rPr lang="ru-RU" sz="1200">
                <a:solidFill>
                  <a:srgbClr val="000000"/>
                </a:solidFill>
              </a:rPr>
              <a:t>Разработка и согласование ПМИ</a:t>
            </a:r>
          </a:p>
          <a:p>
            <a:pPr marL="341313" indent="-342900" defTabSz="457200">
              <a:spcBef>
                <a:spcPts val="600"/>
              </a:spcBef>
              <a:buClr>
                <a:srgbClr val="A10033"/>
              </a:buClr>
              <a:buSzPct val="130000"/>
              <a:buFont typeface="Lucida Grande CY"/>
              <a:buChar char="■"/>
              <a:tabLst>
                <a:tab pos="625475" algn="l"/>
              </a:tabLst>
            </a:pPr>
            <a:r>
              <a:rPr lang="ru-RU" sz="1400">
                <a:solidFill>
                  <a:srgbClr val="000000"/>
                </a:solidFill>
              </a:rPr>
              <a:t>Адаптация и установка системы (</a:t>
            </a:r>
            <a:r>
              <a:rPr lang="en-US" sz="1400">
                <a:solidFill>
                  <a:srgbClr val="000000"/>
                </a:solidFill>
              </a:rPr>
              <a:t>30 </a:t>
            </a:r>
            <a:r>
              <a:rPr lang="ru-RU" sz="1400">
                <a:solidFill>
                  <a:srgbClr val="000000"/>
                </a:solidFill>
              </a:rPr>
              <a:t>р.д.)</a:t>
            </a:r>
          </a:p>
          <a:p>
            <a:pPr marL="741363" lvl="2" indent="-341313" defTabSz="457200">
              <a:spcBef>
                <a:spcPts val="600"/>
              </a:spcBef>
              <a:buClr>
                <a:srgbClr val="A10033"/>
              </a:buClr>
              <a:buSzPct val="130000"/>
              <a:buFont typeface="Lucida Grande CY"/>
              <a:buChar char="■"/>
              <a:tabLst>
                <a:tab pos="625475" algn="l"/>
              </a:tabLst>
            </a:pPr>
            <a:r>
              <a:rPr lang="ru-RU" sz="1200">
                <a:solidFill>
                  <a:srgbClr val="000000"/>
                </a:solidFill>
              </a:rPr>
              <a:t>Подготовка рабочей среды для установки системы</a:t>
            </a:r>
          </a:p>
          <a:p>
            <a:pPr marL="741363" lvl="2" indent="-341313" defTabSz="457200">
              <a:spcBef>
                <a:spcPts val="600"/>
              </a:spcBef>
              <a:buClr>
                <a:srgbClr val="A10033"/>
              </a:buClr>
              <a:buSzPct val="130000"/>
              <a:buFont typeface="Lucida Grande CY"/>
              <a:buChar char="■"/>
              <a:tabLst>
                <a:tab pos="625475" algn="l"/>
              </a:tabLst>
            </a:pPr>
            <a:r>
              <a:rPr lang="ru-RU" sz="1200">
                <a:solidFill>
                  <a:srgbClr val="000000"/>
                </a:solidFill>
              </a:rPr>
              <a:t>Настройка справочников</a:t>
            </a:r>
          </a:p>
          <a:p>
            <a:pPr marL="741363" lvl="2" indent="-341313" defTabSz="457200">
              <a:spcBef>
                <a:spcPts val="600"/>
              </a:spcBef>
              <a:buClr>
                <a:srgbClr val="A10033"/>
              </a:buClr>
              <a:buSzPct val="130000"/>
              <a:buFont typeface="Lucida Grande CY"/>
              <a:buChar char="■"/>
              <a:tabLst>
                <a:tab pos="625475" algn="l"/>
              </a:tabLst>
            </a:pPr>
            <a:r>
              <a:rPr lang="ru-RU" sz="1200">
                <a:solidFill>
                  <a:srgbClr val="000000"/>
                </a:solidFill>
              </a:rPr>
              <a:t>Настройка регламентов обработки входящей/исходящей корреспонденции, служебных записок, ОРД, договоров</a:t>
            </a:r>
          </a:p>
          <a:p>
            <a:pPr marL="741363" lvl="2" indent="-341313" defTabSz="457200">
              <a:spcBef>
                <a:spcPts val="600"/>
              </a:spcBef>
              <a:buClr>
                <a:srgbClr val="A10033"/>
              </a:buClr>
              <a:buSzPct val="130000"/>
              <a:buFont typeface="Lucida Grande CY"/>
              <a:buChar char="■"/>
              <a:tabLst>
                <a:tab pos="625475" algn="l"/>
              </a:tabLst>
            </a:pPr>
            <a:r>
              <a:rPr lang="ru-RU" sz="1200">
                <a:solidFill>
                  <a:srgbClr val="000000"/>
                </a:solidFill>
              </a:rPr>
              <a:t>Формирование отчетных форм</a:t>
            </a:r>
          </a:p>
          <a:p>
            <a:pPr marL="741363" lvl="2" indent="-341313" defTabSz="457200">
              <a:spcBef>
                <a:spcPts val="600"/>
              </a:spcBef>
              <a:buClr>
                <a:srgbClr val="A10033"/>
              </a:buClr>
              <a:buSzPct val="130000"/>
              <a:buFont typeface="Lucida Grande CY"/>
              <a:buChar char="■"/>
              <a:tabLst>
                <a:tab pos="625475" algn="l"/>
              </a:tabLst>
            </a:pPr>
            <a:r>
              <a:rPr lang="ru-RU" sz="1200">
                <a:solidFill>
                  <a:srgbClr val="000000"/>
                </a:solidFill>
              </a:rPr>
              <a:t>Установка и настройка серверов DOMINO</a:t>
            </a:r>
          </a:p>
          <a:p>
            <a:pPr marL="741363" lvl="2" indent="-341313" defTabSz="457200">
              <a:spcBef>
                <a:spcPts val="600"/>
              </a:spcBef>
              <a:buClr>
                <a:srgbClr val="A10033"/>
              </a:buClr>
              <a:buSzPct val="130000"/>
              <a:buFont typeface="Lucida Grande CY"/>
              <a:buChar char="■"/>
              <a:tabLst>
                <a:tab pos="625475" algn="l"/>
              </a:tabLst>
            </a:pPr>
            <a:r>
              <a:rPr lang="ru-RU" sz="1200">
                <a:solidFill>
                  <a:srgbClr val="000000"/>
                </a:solidFill>
              </a:rPr>
              <a:t>Настройка клиентских мест БОСС-Референт</a:t>
            </a:r>
          </a:p>
          <a:p>
            <a:pPr marL="741363" lvl="2" indent="-341313" defTabSz="457200">
              <a:spcBef>
                <a:spcPts val="600"/>
              </a:spcBef>
              <a:buClr>
                <a:srgbClr val="A10033"/>
              </a:buClr>
              <a:buSzPct val="130000"/>
              <a:buFont typeface="Lucida Grande CY"/>
              <a:buChar char="■"/>
              <a:tabLst>
                <a:tab pos="625475" algn="l"/>
              </a:tabLst>
            </a:pPr>
            <a:r>
              <a:rPr lang="ru-RU" sz="1200">
                <a:solidFill>
                  <a:srgbClr val="000000"/>
                </a:solidFill>
              </a:rPr>
              <a:t>Обучение администратора БОСС-Референт</a:t>
            </a:r>
          </a:p>
          <a:p>
            <a:pPr marL="741363" lvl="2" indent="-341313" defTabSz="457200">
              <a:spcBef>
                <a:spcPts val="600"/>
              </a:spcBef>
              <a:buClr>
                <a:srgbClr val="A10033"/>
              </a:buClr>
              <a:buSzPct val="130000"/>
              <a:buFont typeface="Lucida Grande CY"/>
              <a:buChar char="■"/>
              <a:tabLst>
                <a:tab pos="625475" algn="l"/>
              </a:tabLst>
            </a:pPr>
            <a:r>
              <a:rPr lang="ru-RU" sz="1200">
                <a:solidFill>
                  <a:srgbClr val="000000"/>
                </a:solidFill>
              </a:rPr>
              <a:t>Обучение ключевых пользователей</a:t>
            </a:r>
          </a:p>
          <a:p>
            <a:pPr marL="741363" lvl="2" indent="-341313" defTabSz="457200">
              <a:spcBef>
                <a:spcPts val="600"/>
              </a:spcBef>
              <a:buClr>
                <a:srgbClr val="A10033"/>
              </a:buClr>
              <a:buSzPct val="130000"/>
              <a:buFont typeface="Lucida Grande CY"/>
              <a:buChar char="■"/>
              <a:tabLst>
                <a:tab pos="625475" algn="l"/>
              </a:tabLst>
            </a:pPr>
            <a:r>
              <a:rPr lang="ru-RU" sz="1200">
                <a:solidFill>
                  <a:srgbClr val="000000"/>
                </a:solidFill>
              </a:rPr>
              <a:t>Проведение приемо-сдаточных работ для перевода системы в опытную эксплуатацию</a:t>
            </a:r>
          </a:p>
          <a:p>
            <a:pPr marL="341313" indent="-342900" defTabSz="457200">
              <a:spcBef>
                <a:spcPts val="600"/>
              </a:spcBef>
              <a:buClr>
                <a:srgbClr val="A10033"/>
              </a:buClr>
              <a:buSzPct val="130000"/>
              <a:buFont typeface="Lucida Grande CY"/>
              <a:buChar char="■"/>
              <a:tabLst>
                <a:tab pos="625475" algn="l"/>
              </a:tabLst>
            </a:pPr>
            <a:r>
              <a:rPr lang="ru-RU" sz="1400">
                <a:solidFill>
                  <a:srgbClr val="000000"/>
                </a:solidFill>
              </a:rPr>
              <a:t>Опытная эксплуатация, интеграция с </a:t>
            </a:r>
            <a:r>
              <a:rPr lang="en-US" sz="1400">
                <a:solidFill>
                  <a:srgbClr val="000000"/>
                </a:solidFill>
              </a:rPr>
              <a:t>ERP</a:t>
            </a:r>
            <a:r>
              <a:rPr lang="ru-RU" sz="1400">
                <a:solidFill>
                  <a:srgbClr val="000000"/>
                </a:solidFill>
              </a:rPr>
              <a:t>, приемка в ПЭ (20 р.д.)</a:t>
            </a:r>
          </a:p>
          <a:p>
            <a:pPr marL="341313" indent="-342900" defTabSz="457200">
              <a:spcBef>
                <a:spcPts val="600"/>
              </a:spcBef>
              <a:buClr>
                <a:srgbClr val="A10033"/>
              </a:buClr>
              <a:buSzPct val="130000"/>
              <a:buFont typeface="Lucida Grande CY"/>
              <a:buChar char="■"/>
              <a:tabLst>
                <a:tab pos="625475" algn="l"/>
              </a:tabLst>
            </a:pPr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1"/>
          <p:cNvSpPr txBox="1">
            <a:spLocks/>
          </p:cNvSpPr>
          <p:nvPr/>
        </p:nvSpPr>
        <p:spPr>
          <a:xfrm>
            <a:off x="457200" y="368300"/>
            <a:ext cx="4283075" cy="322263"/>
          </a:xfrm>
          <a:prstGeom prst="rect">
            <a:avLst/>
          </a:prstGeom>
          <a:solidFill>
            <a:srgbClr val="993399"/>
          </a:solidFill>
          <a:ln>
            <a:noFill/>
          </a:ln>
        </p:spPr>
        <p:txBody>
          <a:bodyPr wrap="none" lIns="91430" tIns="0" rIns="91430" bIns="45715">
            <a:spAutoFit/>
          </a:bodyPr>
          <a:lstStyle>
            <a:lvl1pPr algn="l" defTabSz="457148" rtl="0" eaLnBrk="1" latinLnBrk="0" hangingPunct="1">
              <a:spcBef>
                <a:spcPct val="0"/>
              </a:spcBef>
              <a:buNone/>
              <a:defRPr sz="1800" u="none" strike="noStrike" kern="1200" baseline="0">
                <a:solidFill>
                  <a:schemeClr val="bg1"/>
                </a:solidFill>
                <a:effectLst/>
                <a:uFill>
                  <a:solidFill>
                    <a:schemeClr val="accent2"/>
                  </a:solidFill>
                </a:u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ysClr val="window" lastClr="FFFFFF"/>
                </a:solidFill>
                <a:uFill>
                  <a:solidFill>
                    <a:srgbClr val="A10033"/>
                  </a:solidFill>
                </a:uFill>
              </a:rPr>
              <a:t>На чем удалось сэкономить в проекте</a:t>
            </a:r>
            <a:endParaRPr lang="ru-RU" dirty="0">
              <a:solidFill>
                <a:sysClr val="window" lastClr="FFFFFF"/>
              </a:solidFill>
              <a:uFill>
                <a:solidFill>
                  <a:srgbClr val="A10033"/>
                </a:solidFill>
              </a:uFill>
            </a:endParaRPr>
          </a:p>
        </p:txBody>
      </p:sp>
      <p:sp>
        <p:nvSpPr>
          <p:cNvPr id="18434" name="Содержимое 2"/>
          <p:cNvSpPr txBox="1">
            <a:spLocks/>
          </p:cNvSpPr>
          <p:nvPr/>
        </p:nvSpPr>
        <p:spPr bwMode="auto">
          <a:xfrm>
            <a:off x="449263" y="963613"/>
            <a:ext cx="8229600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1313" indent="-342900" defTabSz="457200">
              <a:spcBef>
                <a:spcPts val="600"/>
              </a:spcBef>
              <a:spcAft>
                <a:spcPts val="600"/>
              </a:spcAft>
              <a:buClr>
                <a:srgbClr val="A10033"/>
              </a:buClr>
              <a:buSzPct val="130000"/>
              <a:buFont typeface="Lucida Grande CY"/>
              <a:buChar char="■"/>
              <a:tabLst>
                <a:tab pos="625475" algn="l"/>
              </a:tabLst>
            </a:pPr>
            <a:r>
              <a:rPr lang="ru-RU" sz="1600">
                <a:solidFill>
                  <a:srgbClr val="000000"/>
                </a:solidFill>
              </a:rPr>
              <a:t>Сокращение стоимости  работ подрядчика</a:t>
            </a:r>
          </a:p>
          <a:p>
            <a:pPr marL="741363" lvl="1" indent="-285750" defTabSz="457200">
              <a:spcBef>
                <a:spcPts val="600"/>
              </a:spcBef>
              <a:spcAft>
                <a:spcPts val="600"/>
              </a:spcAft>
              <a:buClr>
                <a:srgbClr val="A10033"/>
              </a:buClr>
              <a:buSzPct val="130000"/>
              <a:buFont typeface="Lucida Grande CY"/>
              <a:buChar char="■"/>
              <a:tabLst>
                <a:tab pos="625475" algn="l"/>
              </a:tabLst>
            </a:pPr>
            <a:r>
              <a:rPr lang="ru-RU" sz="1200">
                <a:solidFill>
                  <a:srgbClr val="000000"/>
                </a:solidFill>
              </a:rPr>
              <a:t>Сокращение количества пользователей, по которым происходило внедрение </a:t>
            </a:r>
            <a:r>
              <a:rPr lang="en-US" sz="1200">
                <a:solidFill>
                  <a:srgbClr val="000000"/>
                </a:solidFill>
              </a:rPr>
              <a:t>(</a:t>
            </a:r>
            <a:r>
              <a:rPr lang="ru-RU" sz="1200">
                <a:solidFill>
                  <a:srgbClr val="000000"/>
                </a:solidFill>
              </a:rPr>
              <a:t>100 </a:t>
            </a:r>
            <a:r>
              <a:rPr lang="en-US" sz="1200">
                <a:solidFill>
                  <a:srgbClr val="000000"/>
                </a:solidFill>
              </a:rPr>
              <a:t>vs 400)</a:t>
            </a:r>
            <a:endParaRPr lang="ru-RU" sz="1200">
              <a:solidFill>
                <a:srgbClr val="000000"/>
              </a:solidFill>
            </a:endParaRPr>
          </a:p>
          <a:p>
            <a:pPr marL="741363" lvl="1" indent="-285750" defTabSz="457200">
              <a:spcBef>
                <a:spcPts val="600"/>
              </a:spcBef>
              <a:spcAft>
                <a:spcPts val="600"/>
              </a:spcAft>
              <a:buClr>
                <a:srgbClr val="A10033"/>
              </a:buClr>
              <a:buSzPct val="130000"/>
              <a:buFont typeface="Lucida Grande CY"/>
              <a:buChar char="■"/>
              <a:tabLst>
                <a:tab pos="625475" algn="l"/>
              </a:tabLst>
            </a:pPr>
            <a:r>
              <a:rPr lang="ru-RU" sz="1200">
                <a:solidFill>
                  <a:srgbClr val="000000"/>
                </a:solidFill>
              </a:rPr>
              <a:t>Снижение затрат на обучение и консультирование пользователей</a:t>
            </a:r>
          </a:p>
          <a:p>
            <a:pPr marL="741363" lvl="1" indent="-285750" defTabSz="457200">
              <a:spcBef>
                <a:spcPts val="600"/>
              </a:spcBef>
              <a:spcAft>
                <a:spcPts val="600"/>
              </a:spcAft>
              <a:buClr>
                <a:srgbClr val="A10033"/>
              </a:buClr>
              <a:buSzPct val="130000"/>
              <a:buFont typeface="Lucida Grande CY"/>
              <a:buChar char="■"/>
              <a:tabLst>
                <a:tab pos="625475" algn="l"/>
              </a:tabLst>
            </a:pPr>
            <a:r>
              <a:rPr lang="ru-RU" sz="1200">
                <a:solidFill>
                  <a:srgbClr val="000000"/>
                </a:solidFill>
              </a:rPr>
              <a:t>Снижение трудозатрат на подготовку данных для начального наполнения системы (справочники,</a:t>
            </a:r>
            <a:r>
              <a:rPr lang="en-US" sz="1200">
                <a:solidFill>
                  <a:srgbClr val="000000"/>
                </a:solidFill>
              </a:rPr>
              <a:t/>
            </a:r>
            <a:br>
              <a:rPr lang="en-US" sz="1200">
                <a:solidFill>
                  <a:srgbClr val="000000"/>
                </a:solidFill>
              </a:rPr>
            </a:br>
            <a:r>
              <a:rPr lang="ru-RU" sz="1200">
                <a:solidFill>
                  <a:srgbClr val="000000"/>
                </a:solidFill>
              </a:rPr>
              <a:t>28 типовых маршрутов, оргструктура)</a:t>
            </a:r>
            <a:endParaRPr lang="en-US" sz="1200">
              <a:solidFill>
                <a:srgbClr val="000000"/>
              </a:solidFill>
            </a:endParaRPr>
          </a:p>
          <a:p>
            <a:pPr marL="741363" lvl="1" indent="-285750" defTabSz="457200">
              <a:spcBef>
                <a:spcPts val="600"/>
              </a:spcBef>
              <a:spcAft>
                <a:spcPts val="600"/>
              </a:spcAft>
              <a:buClr>
                <a:srgbClr val="A10033"/>
              </a:buClr>
              <a:buSzPct val="130000"/>
              <a:buFont typeface="Lucida Grande CY"/>
              <a:buChar char="■"/>
              <a:tabLst>
                <a:tab pos="625475" algn="l"/>
              </a:tabLst>
            </a:pPr>
            <a:r>
              <a:rPr lang="ru-RU" sz="1200">
                <a:solidFill>
                  <a:srgbClr val="000000"/>
                </a:solidFill>
              </a:rPr>
              <a:t>Снижение трудозатрат на спецификацию интерфейсов для интеграции с </a:t>
            </a:r>
            <a:r>
              <a:rPr lang="en-US" sz="1200">
                <a:solidFill>
                  <a:srgbClr val="000000"/>
                </a:solidFill>
              </a:rPr>
              <a:t>ERP</a:t>
            </a:r>
            <a:r>
              <a:rPr lang="ru-RU" sz="1200">
                <a:solidFill>
                  <a:srgbClr val="000000"/>
                </a:solidFill>
              </a:rPr>
              <a:t> (предоставлены Заказчиком)</a:t>
            </a:r>
          </a:p>
          <a:p>
            <a:pPr marL="741363" lvl="1" indent="-285750" defTabSz="457200">
              <a:spcBef>
                <a:spcPts val="600"/>
              </a:spcBef>
              <a:spcAft>
                <a:spcPts val="600"/>
              </a:spcAft>
              <a:buClr>
                <a:srgbClr val="A10033"/>
              </a:buClr>
              <a:buSzPct val="130000"/>
              <a:buFont typeface="Lucida Grande CY"/>
              <a:buChar char="■"/>
              <a:tabLst>
                <a:tab pos="625475" algn="l"/>
              </a:tabLst>
            </a:pPr>
            <a:r>
              <a:rPr lang="ru-RU" sz="1200">
                <a:solidFill>
                  <a:srgbClr val="000000"/>
                </a:solidFill>
              </a:rPr>
              <a:t>Сокращение требований к доработкам СЭД за счет адаптации бизнес-процессов (внедрение коробочной версии)</a:t>
            </a:r>
            <a:endParaRPr lang="en-US" sz="1200">
              <a:solidFill>
                <a:srgbClr val="000000"/>
              </a:solidFill>
            </a:endParaRPr>
          </a:p>
          <a:p>
            <a:pPr marL="741363" lvl="1" indent="-285750" defTabSz="457200">
              <a:spcBef>
                <a:spcPts val="600"/>
              </a:spcBef>
              <a:spcAft>
                <a:spcPts val="600"/>
              </a:spcAft>
              <a:buClr>
                <a:srgbClr val="A10033"/>
              </a:buClr>
              <a:buSzPct val="130000"/>
              <a:buFont typeface="Lucida Grande CY"/>
              <a:buChar char="■"/>
              <a:tabLst>
                <a:tab pos="625475" algn="l"/>
              </a:tabLst>
            </a:pPr>
            <a:r>
              <a:rPr lang="ru-RU" sz="1200">
                <a:solidFill>
                  <a:srgbClr val="000000"/>
                </a:solidFill>
              </a:rPr>
              <a:t>Снижение затрат на развертывание АПК (выполнялось силами МТТ) </a:t>
            </a:r>
            <a:endParaRPr lang="ru-RU">
              <a:solidFill>
                <a:srgbClr val="000000"/>
              </a:solidFill>
            </a:endParaRPr>
          </a:p>
          <a:p>
            <a:pPr marL="341313" indent="-342900" defTabSz="457200">
              <a:spcBef>
                <a:spcPts val="600"/>
              </a:spcBef>
              <a:spcAft>
                <a:spcPts val="600"/>
              </a:spcAft>
              <a:buClr>
                <a:srgbClr val="A10033"/>
              </a:buClr>
              <a:buSzPct val="130000"/>
              <a:buFont typeface="Lucida Grande CY"/>
              <a:buChar char="■"/>
              <a:tabLst>
                <a:tab pos="625475" algn="l"/>
              </a:tabLst>
            </a:pPr>
            <a:r>
              <a:rPr lang="ru-RU" sz="1600">
                <a:solidFill>
                  <a:srgbClr val="000000"/>
                </a:solidFill>
              </a:rPr>
              <a:t>Снижение затрат МТТ </a:t>
            </a:r>
          </a:p>
          <a:p>
            <a:pPr marL="741363" lvl="1" indent="-285750" defTabSz="457200">
              <a:spcBef>
                <a:spcPts val="600"/>
              </a:spcBef>
              <a:spcAft>
                <a:spcPts val="600"/>
              </a:spcAft>
              <a:buClr>
                <a:srgbClr val="A10033"/>
              </a:buClr>
              <a:buSzPct val="130000"/>
              <a:buFont typeface="Lucida Grande CY"/>
              <a:buChar char="■"/>
              <a:tabLst>
                <a:tab pos="625475" algn="l"/>
              </a:tabLst>
            </a:pPr>
            <a:r>
              <a:rPr lang="ru-RU" sz="1200">
                <a:solidFill>
                  <a:srgbClr val="000000"/>
                </a:solidFill>
              </a:rPr>
              <a:t>АПК развертывался одновременно с работами внедрения (предварительная настройка и конфигурирование под бизнес-процессы выполнялась на стенде Подрядчика)</a:t>
            </a:r>
          </a:p>
          <a:p>
            <a:pPr marL="741363" lvl="1" indent="-285750" defTabSz="457200">
              <a:spcBef>
                <a:spcPts val="600"/>
              </a:spcBef>
              <a:spcAft>
                <a:spcPts val="600"/>
              </a:spcAft>
              <a:buClr>
                <a:srgbClr val="A10033"/>
              </a:buClr>
              <a:buSzPct val="130000"/>
              <a:buFont typeface="Lucida Grande CY"/>
              <a:buChar char="■"/>
              <a:tabLst>
                <a:tab pos="625475" algn="l"/>
              </a:tabLst>
            </a:pPr>
            <a:r>
              <a:rPr lang="ru-RU" sz="1200">
                <a:solidFill>
                  <a:srgbClr val="000000"/>
                </a:solidFill>
              </a:rPr>
              <a:t>В качестве рабочего места был выбран тонкий клиент (работа через </a:t>
            </a:r>
            <a:r>
              <a:rPr lang="en-US" sz="1200">
                <a:solidFill>
                  <a:srgbClr val="000000"/>
                </a:solidFill>
              </a:rPr>
              <a:t>web-</a:t>
            </a:r>
            <a:r>
              <a:rPr lang="ru-RU" sz="1200">
                <a:solidFill>
                  <a:srgbClr val="000000"/>
                </a:solidFill>
              </a:rPr>
              <a:t>интерфейс)</a:t>
            </a:r>
          </a:p>
          <a:p>
            <a:pPr marL="741363" lvl="1" indent="-285750" defTabSz="457200">
              <a:spcBef>
                <a:spcPts val="600"/>
              </a:spcBef>
              <a:spcAft>
                <a:spcPts val="600"/>
              </a:spcAft>
              <a:buClr>
                <a:srgbClr val="A10033"/>
              </a:buClr>
              <a:buSzPct val="130000"/>
              <a:buFont typeface="Lucida Grande CY"/>
              <a:buChar char="■"/>
              <a:tabLst>
                <a:tab pos="625475" algn="l"/>
              </a:tabLst>
            </a:pPr>
            <a:r>
              <a:rPr lang="ru-RU" sz="1200">
                <a:solidFill>
                  <a:srgbClr val="000000"/>
                </a:solidFill>
              </a:rPr>
              <a:t>В качестве базовой серверной ОС был выбран бесплатный </a:t>
            </a:r>
            <a:r>
              <a:rPr lang="en-US" sz="1200">
                <a:solidFill>
                  <a:srgbClr val="000000"/>
                </a:solidFill>
              </a:rPr>
              <a:t>Linux (CentOS 6.x)</a:t>
            </a:r>
            <a:r>
              <a:rPr lang="ru-RU" sz="1200">
                <a:solidFill>
                  <a:srgbClr val="000000"/>
                </a:solidFill>
              </a:rPr>
              <a:t>, вместо Window Server</a:t>
            </a:r>
            <a:endParaRPr lang="en-US" sz="1200">
              <a:solidFill>
                <a:srgbClr val="000000"/>
              </a:solidFill>
            </a:endParaRPr>
          </a:p>
          <a:p>
            <a:pPr marL="741363" lvl="1" indent="-285750" defTabSz="457200">
              <a:spcBef>
                <a:spcPts val="600"/>
              </a:spcBef>
              <a:spcAft>
                <a:spcPts val="600"/>
              </a:spcAft>
              <a:buClr>
                <a:srgbClr val="A10033"/>
              </a:buClr>
              <a:buSzPct val="130000"/>
              <a:buFont typeface="Lucida Grande CY"/>
              <a:buChar char="■"/>
              <a:tabLst>
                <a:tab pos="625475" algn="l"/>
              </a:tabLst>
            </a:pPr>
            <a:r>
              <a:rPr lang="ru-RU" sz="1200">
                <a:solidFill>
                  <a:srgbClr val="000000"/>
                </a:solidFill>
              </a:rPr>
              <a:t>В качестве базовой почтовой системы использовали </a:t>
            </a:r>
            <a:r>
              <a:rPr lang="en-US" sz="1200">
                <a:solidFill>
                  <a:srgbClr val="000000"/>
                </a:solidFill>
              </a:rPr>
              <a:t>MS Exchange MTT </a:t>
            </a:r>
            <a:r>
              <a:rPr lang="ru-RU" sz="1200">
                <a:solidFill>
                  <a:srgbClr val="000000"/>
                </a:solidFill>
              </a:rPr>
              <a:t>для отправки </a:t>
            </a:r>
            <a:r>
              <a:rPr lang="en-US" sz="1200">
                <a:solidFill>
                  <a:srgbClr val="000000"/>
                </a:solidFill>
              </a:rPr>
              <a:t>email (</a:t>
            </a:r>
            <a:r>
              <a:rPr lang="ru-RU" sz="1200">
                <a:solidFill>
                  <a:srgbClr val="000000"/>
                </a:solidFill>
              </a:rPr>
              <a:t>вместо </a:t>
            </a:r>
            <a:r>
              <a:rPr lang="en-US" sz="1200">
                <a:solidFill>
                  <a:srgbClr val="000000"/>
                </a:solidFill>
              </a:rPr>
              <a:t>Lotus Domino)</a:t>
            </a:r>
            <a:endParaRPr lang="ru-RU" sz="1200">
              <a:solidFill>
                <a:srgbClr val="000000"/>
              </a:solidFill>
            </a:endParaRPr>
          </a:p>
          <a:p>
            <a:pPr marL="741363" lvl="1" indent="-285750" defTabSz="457200">
              <a:spcBef>
                <a:spcPts val="600"/>
              </a:spcBef>
              <a:spcAft>
                <a:spcPts val="600"/>
              </a:spcAft>
              <a:buClr>
                <a:srgbClr val="A10033"/>
              </a:buClr>
              <a:buSzPct val="130000"/>
              <a:buFont typeface="Lucida Grande CY"/>
              <a:buChar char="■"/>
              <a:tabLst>
                <a:tab pos="625475" algn="l"/>
              </a:tabLst>
            </a:pPr>
            <a:r>
              <a:rPr lang="ru-RU" sz="1200">
                <a:solidFill>
                  <a:srgbClr val="000000"/>
                </a:solidFill>
              </a:rPr>
              <a:t>Силами Заказчика была сделана интеграция с </a:t>
            </a:r>
            <a:r>
              <a:rPr lang="en-US" sz="1200">
                <a:solidFill>
                  <a:srgbClr val="000000"/>
                </a:solidFill>
              </a:rPr>
              <a:t>ABBYY Recognition Server</a:t>
            </a:r>
          </a:p>
          <a:p>
            <a:pPr marL="741363" lvl="2" indent="-341313" defTabSz="457200">
              <a:spcBef>
                <a:spcPts val="600"/>
              </a:spcBef>
              <a:spcAft>
                <a:spcPts val="600"/>
              </a:spcAft>
              <a:buClr>
                <a:srgbClr val="A10033"/>
              </a:buClr>
              <a:buSzPct val="130000"/>
              <a:buFont typeface="Lucida Grande CY"/>
              <a:buChar char="■"/>
              <a:tabLst>
                <a:tab pos="625475" algn="l"/>
              </a:tabLst>
            </a:pPr>
            <a:endParaRPr lang="ru-RU" sz="1000">
              <a:solidFill>
                <a:srgbClr val="000000"/>
              </a:solidFill>
            </a:endParaRPr>
          </a:p>
          <a:p>
            <a:pPr marL="341313" indent="-342900" defTabSz="457200">
              <a:spcBef>
                <a:spcPts val="600"/>
              </a:spcBef>
              <a:spcAft>
                <a:spcPts val="600"/>
              </a:spcAft>
              <a:buClr>
                <a:srgbClr val="A10033"/>
              </a:buClr>
              <a:buSzPct val="130000"/>
              <a:buFont typeface="Arial" charset="0"/>
              <a:buNone/>
              <a:tabLst>
                <a:tab pos="625475" algn="l"/>
              </a:tabLst>
            </a:pPr>
            <a:endParaRPr lang="en-US"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1"/>
          <p:cNvSpPr txBox="1">
            <a:spLocks/>
          </p:cNvSpPr>
          <p:nvPr/>
        </p:nvSpPr>
        <p:spPr>
          <a:xfrm>
            <a:off x="457200" y="355600"/>
            <a:ext cx="3157538" cy="322263"/>
          </a:xfrm>
          <a:prstGeom prst="rect">
            <a:avLst/>
          </a:prstGeom>
          <a:solidFill>
            <a:srgbClr val="993399"/>
          </a:solidFill>
          <a:ln>
            <a:noFill/>
          </a:ln>
        </p:spPr>
        <p:txBody>
          <a:bodyPr wrap="none" lIns="91430" tIns="0" rIns="91430" bIns="45715">
            <a:spAutoFit/>
          </a:bodyPr>
          <a:lstStyle>
            <a:lvl1pPr algn="l" defTabSz="457148" rtl="0" eaLnBrk="1" latinLnBrk="0" hangingPunct="1">
              <a:spcBef>
                <a:spcPct val="0"/>
              </a:spcBef>
              <a:buNone/>
              <a:defRPr sz="1800" u="none" strike="noStrike" kern="1200" baseline="0">
                <a:solidFill>
                  <a:schemeClr val="bg1"/>
                </a:solidFill>
                <a:effectLst/>
                <a:uFill>
                  <a:solidFill>
                    <a:schemeClr val="accent2"/>
                  </a:solidFill>
                </a:u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ysClr val="window" lastClr="FFFFFF"/>
                </a:solidFill>
                <a:uFill>
                  <a:solidFill>
                    <a:srgbClr val="A10033"/>
                  </a:solidFill>
                </a:uFill>
              </a:rPr>
              <a:t>Результаты внедрения СЭД</a:t>
            </a:r>
            <a:endParaRPr lang="ru-RU" dirty="0">
              <a:solidFill>
                <a:sysClr val="window" lastClr="FFFFFF"/>
              </a:solidFill>
              <a:uFill>
                <a:solidFill>
                  <a:srgbClr val="A10033"/>
                </a:solidFill>
              </a:uFill>
            </a:endParaRPr>
          </a:p>
        </p:txBody>
      </p:sp>
      <p:sp>
        <p:nvSpPr>
          <p:cNvPr id="19458" name="Прямоугольник 8"/>
          <p:cNvSpPr>
            <a:spLocks noChangeArrowheads="1"/>
          </p:cNvSpPr>
          <p:nvPr/>
        </p:nvSpPr>
        <p:spPr bwMode="auto">
          <a:xfrm>
            <a:off x="449263" y="1162050"/>
            <a:ext cx="842010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455613">
              <a:spcAft>
                <a:spcPts val="1200"/>
              </a:spcAft>
            </a:pPr>
            <a:r>
              <a:rPr lang="ru-RU" sz="1400">
                <a:solidFill>
                  <a:srgbClr val="000000"/>
                </a:solidFill>
              </a:rPr>
              <a:t>Создание, согласование и хранение документов: приказы, распоряжения, договоры, входящие и исходящие письма, служебные записки, доверенности, протоколы.</a:t>
            </a:r>
          </a:p>
          <a:p>
            <a:pPr defTabSz="455613">
              <a:spcAft>
                <a:spcPts val="1200"/>
              </a:spcAft>
            </a:pPr>
            <a:r>
              <a:rPr lang="ru-RU" sz="1400">
                <a:solidFill>
                  <a:srgbClr val="000000"/>
                </a:solidFill>
              </a:rPr>
              <a:t>Доступ к документам предоставлен только тем сотрудникам, которые участвовали в создании, согласовании или им даны права на чтение этих документов.</a:t>
            </a:r>
          </a:p>
          <a:p>
            <a:pPr defTabSz="455613">
              <a:spcAft>
                <a:spcPts val="1200"/>
              </a:spcAft>
            </a:pPr>
            <a:r>
              <a:rPr lang="ru-RU" sz="1400">
                <a:solidFill>
                  <a:srgbClr val="000000"/>
                </a:solidFill>
              </a:rPr>
              <a:t>Автоматическое оповещение пользователей по e-mail обо всех событиях, происходящих с документом, получение отчетов по движению документов.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449263" y="2965450"/>
            <a:ext cx="8229600" cy="163830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600"/>
              </a:spcBef>
              <a:spcAft>
                <a:spcPts val="0"/>
              </a:spcAft>
              <a:buClr>
                <a:srgbClr val="A10033"/>
              </a:buClr>
              <a:buSzPct val="130000"/>
              <a:buFont typeface="Arial"/>
              <a:buNone/>
              <a:tabLst>
                <a:tab pos="626992" algn="l"/>
              </a:tabLst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Arial"/>
              </a:rPr>
              <a:t>Достижение целей внедрения:</a:t>
            </a:r>
            <a:endParaRPr lang="en-US" sz="1600" b="1" dirty="0">
              <a:solidFill>
                <a:prstClr val="black"/>
              </a:solidFill>
              <a:latin typeface="Arial"/>
            </a:endParaRPr>
          </a:p>
          <a:p>
            <a:pPr marL="341961" fontAlgn="auto">
              <a:spcBef>
                <a:spcPts val="600"/>
              </a:spcBef>
              <a:spcAft>
                <a:spcPts val="600"/>
              </a:spcAft>
              <a:buClr>
                <a:srgbClr val="A10033"/>
              </a:buClr>
              <a:buSzPct val="130000"/>
              <a:buFont typeface="Arial" pitchFamily="34" charset="0"/>
              <a:buChar char="+"/>
              <a:tabLst>
                <a:tab pos="626992" algn="l"/>
              </a:tabLst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полный отказ от бумажного документооборота (</a:t>
            </a:r>
            <a:r>
              <a:rPr lang="en-US" sz="1400" dirty="0" smtClean="0">
                <a:solidFill>
                  <a:prstClr val="black"/>
                </a:solidFill>
                <a:latin typeface="Arial"/>
              </a:rPr>
              <a:t>&gt;400 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пользователей);</a:t>
            </a:r>
          </a:p>
          <a:p>
            <a:pPr marL="341961" fontAlgn="auto">
              <a:spcBef>
                <a:spcPts val="600"/>
              </a:spcBef>
              <a:spcAft>
                <a:spcPts val="600"/>
              </a:spcAft>
              <a:buClr>
                <a:srgbClr val="A10033"/>
              </a:buClr>
              <a:buSzPct val="130000"/>
              <a:buFont typeface="Arial" pitchFamily="34" charset="0"/>
              <a:buChar char="+"/>
              <a:tabLst>
                <a:tab pos="626992" algn="l"/>
              </a:tabLst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/>
              </a:rPr>
              <a:t>сокращение сроков согласования  документов (3 – 5 р.д.);</a:t>
            </a:r>
            <a:endParaRPr lang="en-US" sz="1400" dirty="0">
              <a:solidFill>
                <a:prstClr val="black"/>
              </a:solidFill>
              <a:latin typeface="Arial"/>
            </a:endParaRPr>
          </a:p>
          <a:p>
            <a:pPr marL="341961" fontAlgn="auto">
              <a:spcBef>
                <a:spcPts val="600"/>
              </a:spcBef>
              <a:spcAft>
                <a:spcPts val="600"/>
              </a:spcAft>
              <a:buClr>
                <a:srgbClr val="A10033"/>
              </a:buClr>
              <a:buSzPct val="130000"/>
              <a:buFont typeface="Arial" pitchFamily="34" charset="0"/>
              <a:buChar char="+"/>
              <a:tabLst>
                <a:tab pos="626992" algn="l"/>
              </a:tabLst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контроль сроков исполнения распорядительных документов;</a:t>
            </a:r>
          </a:p>
          <a:p>
            <a:pPr marL="341961" fontAlgn="auto">
              <a:spcBef>
                <a:spcPts val="600"/>
              </a:spcBef>
              <a:spcAft>
                <a:spcPts val="600"/>
              </a:spcAft>
              <a:buClr>
                <a:srgbClr val="A10033"/>
              </a:buClr>
              <a:buSzPct val="130000"/>
              <a:buFont typeface="Arial" pitchFamily="34" charset="0"/>
              <a:buChar char="+"/>
              <a:tabLst>
                <a:tab pos="626992" algn="l"/>
              </a:tabLst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быстрый ввод/изменение маршрутов документооборота для поддержки развития компании (</a:t>
            </a:r>
            <a:r>
              <a:rPr lang="en-US" sz="1400" dirty="0" smtClean="0">
                <a:solidFill>
                  <a:prstClr val="black"/>
                </a:solidFill>
                <a:latin typeface="Arial"/>
              </a:rPr>
              <a:t>&gt;500 </a:t>
            </a: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маршрутов в н.в.);</a:t>
            </a:r>
            <a:endParaRPr lang="en-US" sz="1400" dirty="0">
              <a:solidFill>
                <a:prstClr val="black"/>
              </a:solidFill>
              <a:latin typeface="Arial"/>
            </a:endParaRPr>
          </a:p>
          <a:p>
            <a:pPr marL="341961" fontAlgn="auto">
              <a:spcBef>
                <a:spcPts val="600"/>
              </a:spcBef>
              <a:spcAft>
                <a:spcPts val="600"/>
              </a:spcAft>
              <a:buClr>
                <a:srgbClr val="A10033"/>
              </a:buClr>
              <a:buSzPct val="130000"/>
              <a:buFont typeface="Arial" pitchFamily="34" charset="0"/>
              <a:buChar char="+"/>
              <a:tabLst>
                <a:tab pos="626992" algn="l"/>
              </a:tabLst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/>
              </a:rPr>
              <a:t>единое пространство обработки документов для региональных подразделений МТТ и компаний группы.</a:t>
            </a:r>
            <a:endParaRPr lang="en-US" sz="14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9460" name="Picture 2" descr="http://www.mtt.ru/sites/default/files/images/services/icons/voip2.png?13407797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175" y="4795838"/>
            <a:ext cx="768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7"/>
          <p:cNvPicPr>
            <a:picLocks noChangeAspect="1"/>
          </p:cNvPicPr>
          <p:nvPr/>
        </p:nvPicPr>
        <p:blipFill>
          <a:blip r:embed="rId2"/>
          <a:srcRect r="25000"/>
          <a:stretch>
            <a:fillRect/>
          </a:stretch>
        </p:blipFill>
        <p:spPr bwMode="auto">
          <a:xfrm>
            <a:off x="0" y="0"/>
            <a:ext cx="9144000" cy="5905500"/>
          </a:xfrm>
          <a:prstGeom prst="rect">
            <a:avLst/>
          </a:prstGeom>
          <a:solidFill>
            <a:srgbClr val="FF9400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Название 2"/>
          <p:cNvSpPr txBox="1">
            <a:spLocks/>
          </p:cNvSpPr>
          <p:nvPr/>
        </p:nvSpPr>
        <p:spPr>
          <a:xfrm>
            <a:off x="685800" y="2708275"/>
            <a:ext cx="5526088" cy="663575"/>
          </a:xfrm>
          <a:prstGeom prst="rect">
            <a:avLst/>
          </a:prstGeom>
          <a:solidFill>
            <a:srgbClr val="A10033"/>
          </a:solidFill>
          <a:ln>
            <a:noFill/>
          </a:ln>
        </p:spPr>
        <p:txBody>
          <a:bodyPr wrap="none" lIns="91430" tIns="0" rIns="91430" bIns="46794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u="none" strike="noStrike" kern="1200" baseline="0">
                <a:solidFill>
                  <a:schemeClr val="bg1"/>
                </a:solidFill>
                <a:effectLst/>
                <a:uFill>
                  <a:solidFill>
                    <a:schemeClr val="accent2"/>
                  </a:solidFill>
                </a:u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prstClr val="white"/>
                </a:solidFill>
                <a:uFill>
                  <a:solidFill>
                    <a:srgbClr val="A10033"/>
                  </a:solidFill>
                </a:uFill>
              </a:rPr>
              <a:t>Спасибо за внимание!</a:t>
            </a:r>
            <a:endParaRPr lang="ru-RU" dirty="0">
              <a:solidFill>
                <a:prstClr val="white"/>
              </a:solidFill>
              <a:uFill>
                <a:solidFill>
                  <a:srgbClr val="A10033"/>
                </a:solidFill>
              </a:uFill>
            </a:endParaRPr>
          </a:p>
        </p:txBody>
      </p:sp>
      <p:sp>
        <p:nvSpPr>
          <p:cNvPr id="20483" name="TextBox 13"/>
          <p:cNvSpPr txBox="1">
            <a:spLocks noChangeArrowheads="1"/>
          </p:cNvSpPr>
          <p:nvPr/>
        </p:nvSpPr>
        <p:spPr bwMode="auto">
          <a:xfrm>
            <a:off x="219075" y="6381750"/>
            <a:ext cx="42402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455613"/>
            <a:r>
              <a:rPr lang="ru-RU" sz="1200">
                <a:solidFill>
                  <a:srgbClr val="993399"/>
                </a:solidFill>
              </a:rPr>
              <a:t>Директор по ИТ ОАО «МТТ» Балихин О.Г., obalikhin@mtt.ru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586</Words>
  <Application>Microsoft Office PowerPoint</Application>
  <PresentationFormat>On-screen Show (4:3)</PresentationFormat>
  <Paragraphs>82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Calibri</vt:lpstr>
      <vt:lpstr>Arial</vt:lpstr>
      <vt:lpstr>Lucida Grande CY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ЗАО «Фирма «АйТи». Информационные технологии»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Ешич Николай Георгиевич</dc:creator>
  <cp:lastModifiedBy>Софья</cp:lastModifiedBy>
  <cp:revision>11</cp:revision>
  <dcterms:created xsi:type="dcterms:W3CDTF">2013-09-10T12:38:17Z</dcterms:created>
  <dcterms:modified xsi:type="dcterms:W3CDTF">2013-09-11T10:41:15Z</dcterms:modified>
</cp:coreProperties>
</file>