
<file path=[Content_Types].xml><?xml version="1.0" encoding="utf-8"?>
<Types xmlns="http://schemas.openxmlformats.org/package/2006/content-types">
  <Default Extension="png" ContentType="image/png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8" r:id="rId3"/>
    <p:sldId id="269" r:id="rId4"/>
    <p:sldId id="266" r:id="rId5"/>
    <p:sldId id="261" r:id="rId6"/>
    <p:sldId id="258" r:id="rId7"/>
    <p:sldId id="267" r:id="rId8"/>
    <p:sldId id="264" r:id="rId9"/>
  </p:sldIdLst>
  <p:sldSz cx="10688638" cy="7562850"/>
  <p:notesSz cx="6797675" cy="9928225"/>
  <p:defaultTextStyle>
    <a:defPPr>
      <a:defRPr lang="ru-RU"/>
    </a:defPPr>
    <a:lvl1pPr marL="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21437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4287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56431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08574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0718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128620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650056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171493" algn="l" defTabSz="521437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60" d="100"/>
          <a:sy n="60" d="100"/>
        </p:scale>
        <p:origin x="-408" y="-36"/>
      </p:cViewPr>
      <p:guideLst>
        <p:guide orient="horz" pos="2382"/>
        <p:guide pos="3367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ctrTitle"/>
          </p:nvPr>
        </p:nvSpPr>
        <p:spPr>
          <a:xfrm>
            <a:off x="801648" y="2349386"/>
            <a:ext cx="9085342" cy="1621111"/>
          </a:xfrm>
        </p:spPr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603296" y="4285615"/>
            <a:ext cx="7482047" cy="1932728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214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428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64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857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071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1286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65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1714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5857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.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007566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. загол.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9059363" y="334377"/>
            <a:ext cx="2809479" cy="7116431"/>
          </a:xfrm>
        </p:spPr>
        <p:txBody>
          <a:bodyPr vert="eaVert"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25361" y="334377"/>
            <a:ext cx="8255859" cy="7116431"/>
          </a:xfrm>
        </p:spPr>
        <p:txBody>
          <a:bodyPr vert="eaVert"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9923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47629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844329" y="4859832"/>
            <a:ext cx="9085342" cy="1502066"/>
          </a:xfrm>
        </p:spPr>
        <p:txBody>
          <a:bodyPr anchor="t"/>
          <a:lstStyle>
            <a:lvl1pPr algn="l">
              <a:defRPr sz="4600" b="1" cap="all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44329" y="3205459"/>
            <a:ext cx="9085342" cy="1654373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214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4287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56431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08574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0718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12862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65005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17149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6982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25361" y="1946734"/>
            <a:ext cx="5531741" cy="550407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335245" y="1946734"/>
            <a:ext cx="5533597" cy="5504074"/>
          </a:xfrm>
        </p:spPr>
        <p:txBody>
          <a:bodyPr/>
          <a:lstStyle>
            <a:lvl1pPr>
              <a:defRPr sz="3200"/>
            </a:lvl1pPr>
            <a:lvl2pPr>
              <a:defRPr sz="27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754915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432" y="302865"/>
            <a:ext cx="9619774" cy="1260475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432" y="1692889"/>
            <a:ext cx="4722671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34432" y="2398404"/>
            <a:ext cx="4722671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429680" y="1692889"/>
            <a:ext cx="4724526" cy="705515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21437" indent="0">
              <a:buNone/>
              <a:defRPr sz="2300" b="1"/>
            </a:lvl2pPr>
            <a:lvl3pPr marL="1042873" indent="0">
              <a:buNone/>
              <a:defRPr sz="2100" b="1"/>
            </a:lvl3pPr>
            <a:lvl4pPr marL="1564310" indent="0">
              <a:buNone/>
              <a:defRPr sz="1800" b="1"/>
            </a:lvl4pPr>
            <a:lvl5pPr marL="2085746" indent="0">
              <a:buNone/>
              <a:defRPr sz="1800" b="1"/>
            </a:lvl5pPr>
            <a:lvl6pPr marL="2607183" indent="0">
              <a:buNone/>
              <a:defRPr sz="1800" b="1"/>
            </a:lvl6pPr>
            <a:lvl7pPr marL="3128620" indent="0">
              <a:buNone/>
              <a:defRPr sz="1800" b="1"/>
            </a:lvl7pPr>
            <a:lvl8pPr marL="3650056" indent="0">
              <a:buNone/>
              <a:defRPr sz="1800" b="1"/>
            </a:lvl8pPr>
            <a:lvl9pPr marL="4171493" indent="0">
              <a:buNone/>
              <a:defRPr sz="1800" b="1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429680" y="2398404"/>
            <a:ext cx="4724526" cy="435739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7861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5045971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4304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534433" y="301113"/>
            <a:ext cx="3516488" cy="128148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178960" y="301114"/>
            <a:ext cx="5975246" cy="6454683"/>
          </a:xfrm>
        </p:spPr>
        <p:txBody>
          <a:bodyPr/>
          <a:lstStyle>
            <a:lvl1pPr>
              <a:defRPr sz="3600"/>
            </a:lvl1pPr>
            <a:lvl2pPr>
              <a:defRPr sz="32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en-US" smtClean="0"/>
              <a:t>Образец текста</a:t>
            </a:r>
          </a:p>
          <a:p>
            <a:pPr lvl="1"/>
            <a:r>
              <a:rPr lang="en-US" smtClean="0"/>
              <a:t>Второй уровень</a:t>
            </a:r>
          </a:p>
          <a:p>
            <a:pPr lvl="2"/>
            <a:r>
              <a:rPr lang="en-US" smtClean="0"/>
              <a:t>Третий уровень</a:t>
            </a:r>
          </a:p>
          <a:p>
            <a:pPr lvl="3"/>
            <a:r>
              <a:rPr lang="en-US" smtClean="0"/>
              <a:t>Четвертый уровень</a:t>
            </a:r>
          </a:p>
          <a:p>
            <a:pPr lvl="4"/>
            <a:r>
              <a:rPr lang="en-US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4433" y="1582597"/>
            <a:ext cx="3516488" cy="5173200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30926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/>
          </p:cNvSpPr>
          <p:nvPr>
            <p:ph type="title"/>
          </p:nvPr>
        </p:nvSpPr>
        <p:spPr>
          <a:xfrm>
            <a:off x="2095048" y="5293995"/>
            <a:ext cx="6413183" cy="624986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en-US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095048" y="675755"/>
            <a:ext cx="6413183" cy="4537710"/>
          </a:xfrm>
        </p:spPr>
        <p:txBody>
          <a:bodyPr/>
          <a:lstStyle>
            <a:lvl1pPr marL="0" indent="0">
              <a:buNone/>
              <a:defRPr sz="3600"/>
            </a:lvl1pPr>
            <a:lvl2pPr marL="521437" indent="0">
              <a:buNone/>
              <a:defRPr sz="3200"/>
            </a:lvl2pPr>
            <a:lvl3pPr marL="1042873" indent="0">
              <a:buNone/>
              <a:defRPr sz="2700"/>
            </a:lvl3pPr>
            <a:lvl4pPr marL="1564310" indent="0">
              <a:buNone/>
              <a:defRPr sz="2300"/>
            </a:lvl4pPr>
            <a:lvl5pPr marL="2085746" indent="0">
              <a:buNone/>
              <a:defRPr sz="2300"/>
            </a:lvl5pPr>
            <a:lvl6pPr marL="2607183" indent="0">
              <a:buNone/>
              <a:defRPr sz="2300"/>
            </a:lvl6pPr>
            <a:lvl7pPr marL="3128620" indent="0">
              <a:buNone/>
              <a:defRPr sz="2300"/>
            </a:lvl7pPr>
            <a:lvl8pPr marL="3650056" indent="0">
              <a:buNone/>
              <a:defRPr sz="2300"/>
            </a:lvl8pPr>
            <a:lvl9pPr marL="4171493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095048" y="5918981"/>
            <a:ext cx="6413183" cy="887584"/>
          </a:xfrm>
        </p:spPr>
        <p:txBody>
          <a:bodyPr/>
          <a:lstStyle>
            <a:lvl1pPr marL="0" indent="0">
              <a:buNone/>
              <a:defRPr sz="1600"/>
            </a:lvl1pPr>
            <a:lvl2pPr marL="521437" indent="0">
              <a:buNone/>
              <a:defRPr sz="1400"/>
            </a:lvl2pPr>
            <a:lvl3pPr marL="1042873" indent="0">
              <a:buNone/>
              <a:defRPr sz="1100"/>
            </a:lvl3pPr>
            <a:lvl4pPr marL="1564310" indent="0">
              <a:buNone/>
              <a:defRPr sz="1000"/>
            </a:lvl4pPr>
            <a:lvl5pPr marL="2085746" indent="0">
              <a:buNone/>
              <a:defRPr sz="1000"/>
            </a:lvl5pPr>
            <a:lvl6pPr marL="2607183" indent="0">
              <a:buNone/>
              <a:defRPr sz="1000"/>
            </a:lvl6pPr>
            <a:lvl7pPr marL="3128620" indent="0">
              <a:buNone/>
              <a:defRPr sz="1000"/>
            </a:lvl7pPr>
            <a:lvl8pPr marL="3650056" indent="0">
              <a:buNone/>
              <a:defRPr sz="1000"/>
            </a:lvl8pPr>
            <a:lvl9pPr marL="4171493" indent="0">
              <a:buNone/>
              <a:defRPr sz="1000"/>
            </a:lvl9pPr>
          </a:lstStyle>
          <a:p>
            <a:pPr lvl="0"/>
            <a:r>
              <a:rPr lang="en-US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83074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wmf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Изображение 6" descr="Life_fin_CS6_2_final.jpg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486"/>
          </a:xfrm>
          <a:prstGeom prst="rect">
            <a:avLst/>
          </a:prstGeom>
        </p:spPr>
      </p:pic>
      <p:sp>
        <p:nvSpPr>
          <p:cNvPr id="8" name="Прямоугольник 7"/>
          <p:cNvSpPr/>
          <p:nvPr userDrawn="1"/>
        </p:nvSpPr>
        <p:spPr>
          <a:xfrm>
            <a:off x="-2" y="857748"/>
            <a:ext cx="9360000" cy="3600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Рисунок 9" descr="znak2.wmf"/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9595080" y="1"/>
            <a:ext cx="1093557" cy="1029230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4432" y="1"/>
            <a:ext cx="8825566" cy="857747"/>
          </a:xfrm>
          <a:prstGeom prst="rect">
            <a:avLst/>
          </a:prstGeom>
        </p:spPr>
        <p:txBody>
          <a:bodyPr vert="horz" lIns="104287" tIns="52144" rIns="104287" bIns="52144" rtlCol="0" anchor="ctr">
            <a:normAutofit/>
          </a:bodyPr>
          <a:lstStyle/>
          <a:p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4432" y="1764666"/>
            <a:ext cx="9619774" cy="4991131"/>
          </a:xfrm>
          <a:prstGeom prst="rect">
            <a:avLst/>
          </a:prstGeom>
        </p:spPr>
        <p:txBody>
          <a:bodyPr vert="horz" lIns="104287" tIns="52144" rIns="104287" bIns="52144" rtlCol="0">
            <a:normAutofit/>
          </a:bodyPr>
          <a:lstStyle/>
          <a:p>
            <a:pPr lvl="0"/>
            <a:r>
              <a:rPr lang="en-US" dirty="0" err="1" smtClean="0"/>
              <a:t>Образец</a:t>
            </a:r>
            <a:r>
              <a:rPr lang="en-US" dirty="0" smtClean="0"/>
              <a:t> </a:t>
            </a:r>
            <a:r>
              <a:rPr lang="en-US" dirty="0" err="1" smtClean="0"/>
              <a:t>текста</a:t>
            </a:r>
            <a:endParaRPr lang="en-US" dirty="0" smtClean="0"/>
          </a:p>
          <a:p>
            <a:pPr lvl="1"/>
            <a:r>
              <a:rPr lang="en-US" dirty="0" err="1" smtClean="0"/>
              <a:t>Второй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2"/>
            <a:r>
              <a:rPr lang="en-US" dirty="0" err="1" smtClean="0"/>
              <a:t>Третий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3"/>
            <a:r>
              <a:rPr lang="en-US" dirty="0" err="1" smtClean="0"/>
              <a:t>Четвертый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en-US" dirty="0" smtClean="0"/>
          </a:p>
          <a:p>
            <a:pPr lvl="4"/>
            <a:r>
              <a:rPr lang="en-US" dirty="0" err="1" smtClean="0"/>
              <a:t>Пятый</a:t>
            </a:r>
            <a:r>
              <a:rPr lang="en-US" dirty="0" smtClean="0"/>
              <a:t> </a:t>
            </a:r>
            <a:r>
              <a:rPr lang="en-US" dirty="0" err="1" smtClean="0"/>
              <a:t>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534432" y="7009642"/>
            <a:ext cx="2494016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E958A-D971-2C45-BF2A-0C3E1678112F}" type="datetimeFigureOut">
              <a:rPr lang="ru-RU" smtClean="0"/>
              <a:t>22.08.2013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651952" y="7009642"/>
            <a:ext cx="3384735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660190" y="7009642"/>
            <a:ext cx="2494016" cy="402652"/>
          </a:xfrm>
          <a:prstGeom prst="rect">
            <a:avLst/>
          </a:prstGeom>
        </p:spPr>
        <p:txBody>
          <a:bodyPr vert="horz" lIns="104287" tIns="52144" rIns="104287" bIns="52144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33F1F0-6B73-094F-9FF2-E6C72AD8C5D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76202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521437" rtl="0" eaLnBrk="1" latinLnBrk="0" hangingPunct="1">
        <a:spcBef>
          <a:spcPct val="0"/>
        </a:spcBef>
        <a:buNone/>
        <a:defRPr sz="2500" b="1" kern="1200">
          <a:solidFill>
            <a:schemeClr val="tx1"/>
          </a:solidFill>
          <a:latin typeface="Ekibastuz"/>
          <a:ea typeface="+mj-ea"/>
          <a:cs typeface="Ekibastuz"/>
        </a:defRPr>
      </a:lvl1pPr>
    </p:titleStyle>
    <p:bodyStyle>
      <a:lvl1pPr marL="391077" indent="-391077" algn="l" defTabSz="521437" rtl="0" eaLnBrk="1" latinLnBrk="0" hangingPunct="1">
        <a:spcBef>
          <a:spcPct val="20000"/>
        </a:spcBef>
        <a:buFont typeface="Arial"/>
        <a:buChar char="•"/>
        <a:defRPr sz="3600" kern="1200">
          <a:solidFill>
            <a:schemeClr val="tx1"/>
          </a:solidFill>
          <a:latin typeface="Ekibastuz"/>
          <a:ea typeface="+mn-ea"/>
          <a:cs typeface="Ekibastuz"/>
        </a:defRPr>
      </a:lvl1pPr>
      <a:lvl2pPr marL="847334" indent="-325898" algn="l" defTabSz="521437" rtl="0" eaLnBrk="1" latinLnBrk="0" hangingPunct="1">
        <a:spcBef>
          <a:spcPct val="20000"/>
        </a:spcBef>
        <a:buFont typeface="Arial"/>
        <a:buChar char="–"/>
        <a:defRPr sz="3200" kern="1200">
          <a:solidFill>
            <a:schemeClr val="tx1"/>
          </a:solidFill>
          <a:latin typeface="Ekibastuz"/>
          <a:ea typeface="+mn-ea"/>
          <a:cs typeface="Ekibastuz"/>
        </a:defRPr>
      </a:lvl2pPr>
      <a:lvl3pPr marL="1303592" indent="-260718" algn="l" defTabSz="521437" rtl="0" eaLnBrk="1" latinLnBrk="0" hangingPunct="1">
        <a:spcBef>
          <a:spcPct val="20000"/>
        </a:spcBef>
        <a:buFont typeface="Arial"/>
        <a:buChar char="•"/>
        <a:defRPr sz="2700" kern="1200">
          <a:solidFill>
            <a:schemeClr val="tx1"/>
          </a:solidFill>
          <a:latin typeface="Ekibastuz"/>
          <a:ea typeface="+mn-ea"/>
          <a:cs typeface="Ekibastuz"/>
        </a:defRPr>
      </a:lvl3pPr>
      <a:lvl4pPr marL="1825028" indent="-260718" algn="l" defTabSz="521437" rtl="0" eaLnBrk="1" latinLnBrk="0" hangingPunct="1">
        <a:spcBef>
          <a:spcPct val="20000"/>
        </a:spcBef>
        <a:buFont typeface="Arial"/>
        <a:buChar char="–"/>
        <a:defRPr sz="2300" kern="1200">
          <a:solidFill>
            <a:schemeClr val="tx1"/>
          </a:solidFill>
          <a:latin typeface="Ekibastuz"/>
          <a:ea typeface="+mn-ea"/>
          <a:cs typeface="Ekibastuz"/>
        </a:defRPr>
      </a:lvl4pPr>
      <a:lvl5pPr marL="2346465" indent="-260718" algn="l" defTabSz="521437" rtl="0" eaLnBrk="1" latinLnBrk="0" hangingPunct="1">
        <a:spcBef>
          <a:spcPct val="20000"/>
        </a:spcBef>
        <a:buFont typeface="Arial"/>
        <a:buChar char="»"/>
        <a:defRPr sz="2300" kern="1200">
          <a:solidFill>
            <a:schemeClr val="tx1"/>
          </a:solidFill>
          <a:latin typeface="Ekibastuz"/>
          <a:ea typeface="+mn-ea"/>
          <a:cs typeface="Ekibastuz"/>
        </a:defRPr>
      </a:lvl5pPr>
      <a:lvl6pPr marL="286790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389338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3910775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432211" indent="-260718" algn="l" defTabSz="521437" rtl="0" eaLnBrk="1" latinLnBrk="0" hangingPunct="1">
        <a:spcBef>
          <a:spcPct val="20000"/>
        </a:spcBef>
        <a:buFont typeface="Arial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21437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4287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56431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08574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0718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128620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650056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171493" algn="l" defTabSz="521437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13" Type="http://schemas.openxmlformats.org/officeDocument/2006/relationships/image" Target="../media/image22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12" Type="http://schemas.openxmlformats.org/officeDocument/2006/relationships/image" Target="../media/image21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11" Type="http://schemas.openxmlformats.org/officeDocument/2006/relationships/image" Target="../media/image20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0.png"/><Relationship Id="rId4" Type="http://schemas.openxmlformats.org/officeDocument/2006/relationships/hyperlink" Target="mailto:EMPetrova@prbb.ru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Life_fin_CS6_2_f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486"/>
          </a:xfrm>
          <a:prstGeom prst="rect">
            <a:avLst/>
          </a:prstGeom>
        </p:spPr>
      </p:pic>
      <p:pic>
        <p:nvPicPr>
          <p:cNvPr id="6" name="Изображение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72851" y="1623848"/>
            <a:ext cx="6337300" cy="253824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6482" y="5539401"/>
            <a:ext cx="997957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5400" b="1" dirty="0" smtClean="0"/>
              <a:t>Курс на мобильность</a:t>
            </a:r>
            <a:r>
              <a:rPr lang="ru-RU" sz="5400" b="1" dirty="0"/>
              <a:t>? </a:t>
            </a:r>
            <a:endParaRPr lang="ru-RU" sz="5400" b="1" dirty="0" smtClean="0"/>
          </a:p>
          <a:p>
            <a:pPr algn="ctr"/>
            <a:r>
              <a:rPr lang="ru-RU" sz="5400" b="1" dirty="0" smtClean="0"/>
              <a:t>И мы ту да же</a:t>
            </a:r>
            <a:r>
              <a:rPr lang="ru-RU" sz="5400" b="1" dirty="0"/>
              <a:t>....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19588" y="6416563"/>
            <a:ext cx="924867" cy="8771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19567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0420" y="208304"/>
            <a:ext cx="56683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FF0000"/>
                </a:solidFill>
              </a:rPr>
              <a:t>Переход от интернета к </a:t>
            </a:r>
            <a:r>
              <a:rPr lang="ru-RU" sz="3200" b="1" dirty="0" err="1" smtClean="0">
                <a:solidFill>
                  <a:srgbClr val="FF0000"/>
                </a:solidFill>
              </a:rPr>
              <a:t>mobil</a:t>
            </a:r>
            <a:endParaRPr lang="ru-RU" sz="3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766" y="1229032"/>
            <a:ext cx="4415641" cy="27068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85" y="1202982"/>
            <a:ext cx="5549462" cy="1240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59" y="2582465"/>
            <a:ext cx="3484508" cy="23248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759" y="5154011"/>
            <a:ext cx="3484508" cy="2106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766" y="5154011"/>
            <a:ext cx="4468103" cy="21064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903" y="3512600"/>
            <a:ext cx="3097021" cy="23156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2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3036" y="231387"/>
            <a:ext cx="425783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/>
              <a:t>Давайте заменим </a:t>
            </a:r>
            <a:r>
              <a:rPr lang="ru-RU" sz="2400" b="1" dirty="0" smtClean="0"/>
              <a:t>всё </a:t>
            </a:r>
            <a:r>
              <a:rPr lang="ru-RU" sz="2400" b="1" dirty="0"/>
              <a:t>и сразу. </a:t>
            </a:r>
            <a:endParaRPr lang="en-US" sz="2400" b="1" dirty="0"/>
          </a:p>
        </p:txBody>
      </p:sp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8" y="1080595"/>
            <a:ext cx="2799050" cy="200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419" y="1107110"/>
            <a:ext cx="2969207" cy="197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5626" y="1122907"/>
            <a:ext cx="1788291" cy="19794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55805" y="1096392"/>
            <a:ext cx="2414545" cy="20059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0042" y="3243097"/>
            <a:ext cx="1864929" cy="20655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8" name="Picture 10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9860" y="5371669"/>
            <a:ext cx="4126301" cy="20473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0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7319" y="5394083"/>
            <a:ext cx="1642723" cy="2015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1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948" y="5447907"/>
            <a:ext cx="2555714" cy="19102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2" name="Picture 14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2052" y="5447907"/>
            <a:ext cx="1774849" cy="19080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3" name="Picture 15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329" y="3257889"/>
            <a:ext cx="2734288" cy="20507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4" name="Picture 1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0419" y="3257889"/>
            <a:ext cx="2817416" cy="205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65" name="Picture 17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7355" y="3257889"/>
            <a:ext cx="2414560" cy="20523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842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4" descr="Life_fin_CS6_2_f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768" y="0"/>
            <a:ext cx="10886405" cy="7562486"/>
          </a:xfrm>
          <a:prstGeom prst="rect">
            <a:avLst/>
          </a:prstGeom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778" y="1150883"/>
            <a:ext cx="10115096" cy="4603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245476" y="5896303"/>
            <a:ext cx="7930055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/>
              <a:t>My-Apps.com </a:t>
            </a:r>
            <a:r>
              <a:rPr lang="ru-RU" dirty="0"/>
              <a:t>- это конструктор мобильных приложений, позволяющий просто, быстро и доступно создать мобильное приложение для всех наиболее популярных мобильных платформ.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283778" y="227123"/>
            <a:ext cx="10115096" cy="8463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smtClean="0">
                <a:solidFill>
                  <a:srgbClr val="FF0000"/>
                </a:solidFill>
              </a:rPr>
              <a:t>MY-APPS.COM</a:t>
            </a:r>
            <a:endParaRPr lang="ru-RU" sz="2800" b="1" dirty="0">
              <a:solidFill>
                <a:srgbClr val="FF0000"/>
              </a:solidFill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558281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Life_fin_CS6_2_f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7768" y="0"/>
            <a:ext cx="10886405" cy="7562486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315311" y="1052844"/>
            <a:ext cx="3594537" cy="59093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dirty="0" err="1"/>
              <a:t>LifePay</a:t>
            </a:r>
            <a:r>
              <a:rPr lang="ru-RU" sz="1400" dirty="0"/>
              <a:t> — инновационная компания на рынке мобильных платежей. Мы хотим дать удобный и быстрый способ приема платежей с пластиковых карточек каждому обладателю современного смартфона.</a:t>
            </a:r>
            <a:endParaRPr lang="en-US" sz="1400" dirty="0"/>
          </a:p>
          <a:p>
            <a:r>
              <a:rPr lang="ru-RU" sz="1400" dirty="0"/>
              <a:t>Наш метод прост и доступен: потребуется лишь специальное считывающее устройство, заменяющее устаревший и громоздкий POS-терминал. Оно подключается к смартфону на базе </a:t>
            </a:r>
            <a:r>
              <a:rPr lang="ru-RU" sz="1400" dirty="0" err="1"/>
              <a:t>iOS</a:t>
            </a:r>
            <a:r>
              <a:rPr lang="ru-RU" sz="1400" dirty="0"/>
              <a:t> или </a:t>
            </a:r>
            <a:r>
              <a:rPr lang="ru-RU" sz="1400" dirty="0" err="1"/>
              <a:t>Android</a:t>
            </a:r>
            <a:r>
              <a:rPr lang="ru-RU" sz="1400" dirty="0"/>
              <a:t> через аудио-порт, на смартфон устанавливается специальное мобильное приложение, идущее в комплекте поставки, и все — можно принимать платежи!</a:t>
            </a:r>
          </a:p>
          <a:p>
            <a:r>
              <a:rPr lang="ru-RU" sz="1400" dirty="0"/>
              <a:t>Основное наше преимущество мы видим в индивидуальном подходе к клиентам и разработке специфического функционала, направленного на повышение эффективности бизнеса заказчиков.</a:t>
            </a:r>
          </a:p>
          <a:p>
            <a:r>
              <a:rPr lang="ru-RU" sz="1400" dirty="0"/>
              <a:t>Только у нас в комплект мобильного приложения включена мини-CRM система, позволяющая вести качественную статистику и соответствующий анализ всех принятых платежей и расходов, а также прогнозировать возможные риски, что крайне важно для малых и сверхмалых бизнесов.</a:t>
            </a: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83268" y="1052844"/>
            <a:ext cx="6290441" cy="4612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0369" y="5665571"/>
            <a:ext cx="5423337" cy="16553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15311" y="268014"/>
            <a:ext cx="1005839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 smtClean="0"/>
              <a:t>LifePay</a:t>
            </a:r>
            <a:endParaRPr lang="ru-RU" sz="4400" dirty="0"/>
          </a:p>
        </p:txBody>
      </p:sp>
    </p:spTree>
    <p:extLst>
      <p:ext uri="{BB962C8B-B14F-4D97-AF65-F5344CB8AC3E}">
        <p14:creationId xmlns:p14="http://schemas.microsoft.com/office/powerpoint/2010/main" val="6447762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Life_fin_CS6_2_f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486"/>
          </a:xfrm>
          <a:prstGeom prst="rect">
            <a:avLst/>
          </a:prstGeom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34" y="0"/>
            <a:ext cx="10350111" cy="73467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595430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Изображение 4" descr="Life_fin_CS6_2_f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94" y="364"/>
            <a:ext cx="10689432" cy="7563048"/>
          </a:xfrm>
          <a:prstGeom prst="rect">
            <a:avLst/>
          </a:prstGeom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005" y="154113"/>
            <a:ext cx="6947995" cy="33148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6005" y="3469011"/>
            <a:ext cx="6995620" cy="37815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043228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Изображение 4" descr="Life_fin_CS6_2_final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688638" cy="7562486"/>
          </a:xfrm>
          <a:prstGeom prst="rect">
            <a:avLst/>
          </a:prstGeom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879" y="146981"/>
            <a:ext cx="3771900" cy="4714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09392" y="146981"/>
            <a:ext cx="6290441" cy="38779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endParaRPr lang="ru-RU" sz="2400" b="1" dirty="0" smtClean="0"/>
          </a:p>
          <a:p>
            <a:r>
              <a:rPr lang="ru-RU" sz="2400" b="1" dirty="0" smtClean="0"/>
              <a:t>Петрова Елена Михайловна</a:t>
            </a:r>
          </a:p>
          <a:p>
            <a:r>
              <a:rPr lang="ru-RU" sz="1800" dirty="0" smtClean="0"/>
              <a:t>                Вице-президент по управлению банковскими операциями</a:t>
            </a:r>
          </a:p>
          <a:p>
            <a:r>
              <a:rPr lang="ru-RU" sz="1800" dirty="0" smtClean="0"/>
              <a:t>(ПРББ, ВУЗ, ГЭБ, ЭВ, НБС, Банк 24.ру, Пойдём!)</a:t>
            </a:r>
          </a:p>
          <a:p>
            <a:pPr algn="ctr"/>
            <a:endParaRPr lang="ru-RU" sz="1800" dirty="0"/>
          </a:p>
          <a:p>
            <a:endParaRPr lang="ru-RU" sz="1800" b="1" dirty="0" smtClean="0"/>
          </a:p>
          <a:p>
            <a:r>
              <a:rPr lang="ru-RU" sz="1800" b="1" dirty="0" smtClean="0"/>
              <a:t>Тел</a:t>
            </a:r>
            <a:r>
              <a:rPr lang="ru-RU" sz="1800" b="1" dirty="0"/>
              <a:t>.: </a:t>
            </a:r>
            <a:r>
              <a:rPr lang="ru-RU" sz="1800" dirty="0"/>
              <a:t>8(495)933-37-37</a:t>
            </a:r>
          </a:p>
          <a:p>
            <a:r>
              <a:rPr lang="ru-RU" sz="1800" b="1" dirty="0" err="1"/>
              <a:t>Вн</a:t>
            </a:r>
            <a:r>
              <a:rPr lang="ru-RU" sz="1800" b="1" dirty="0"/>
              <a:t>. тел.: </a:t>
            </a:r>
            <a:r>
              <a:rPr lang="ru-RU" sz="1800" dirty="0"/>
              <a:t>99-1469; 94-1230</a:t>
            </a:r>
          </a:p>
          <a:p>
            <a:r>
              <a:rPr lang="ru-RU" sz="1800" b="1" dirty="0"/>
              <a:t>Факс:</a:t>
            </a:r>
            <a:r>
              <a:rPr lang="ru-RU" sz="1800" dirty="0"/>
              <a:t> 7339342</a:t>
            </a:r>
          </a:p>
          <a:p>
            <a:r>
              <a:rPr lang="ru-RU" sz="1800" b="1" dirty="0"/>
              <a:t>Моб.</a:t>
            </a:r>
            <a:r>
              <a:rPr lang="ru-RU" sz="1800" dirty="0"/>
              <a:t> </a:t>
            </a:r>
            <a:r>
              <a:rPr lang="ru-RU" sz="1800" b="1" dirty="0"/>
              <a:t>тел.:</a:t>
            </a:r>
            <a:r>
              <a:rPr lang="ru-RU" sz="1800" dirty="0"/>
              <a:t> </a:t>
            </a:r>
            <a:r>
              <a:rPr lang="ru-RU" sz="1800" dirty="0" smtClean="0"/>
              <a:t>8(903)676-62-37</a:t>
            </a:r>
            <a:endParaRPr lang="ru-RU" sz="1800" dirty="0"/>
          </a:p>
          <a:p>
            <a:r>
              <a:rPr lang="en-US" sz="1800" b="1" dirty="0" err="1">
                <a:hlinkClick r:id="rId4"/>
              </a:rPr>
              <a:t>EMPetrova@prbb</a:t>
            </a:r>
            <a:r>
              <a:rPr lang="ru-RU" sz="1800" b="1" dirty="0">
                <a:hlinkClick r:id="rId4"/>
              </a:rPr>
              <a:t>.</a:t>
            </a:r>
            <a:r>
              <a:rPr lang="en-US" sz="1800" b="1" dirty="0" err="1" smtClean="0">
                <a:hlinkClick r:id="rId4"/>
              </a:rPr>
              <a:t>ru</a:t>
            </a:r>
            <a:endParaRPr lang="ru-RU" sz="1800" b="1" dirty="0" smtClean="0"/>
          </a:p>
          <a:p>
            <a:endParaRPr lang="ru-RU" sz="1800" b="1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8023" y="4578295"/>
            <a:ext cx="6334125" cy="25415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10354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Life">
      <a:dk1>
        <a:sysClr val="windowText" lastClr="000000"/>
      </a:dk1>
      <a:lt1>
        <a:sysClr val="window" lastClr="FFFFFF"/>
      </a:lt1>
      <a:dk2>
        <a:srgbClr val="BFBFBF"/>
      </a:dk2>
      <a:lt2>
        <a:srgbClr val="ECECEC"/>
      </a:lt2>
      <a:accent1>
        <a:srgbClr val="FF0613"/>
      </a:accent1>
      <a:accent2>
        <a:srgbClr val="EE7D00"/>
      </a:accent2>
      <a:accent3>
        <a:srgbClr val="009EE2"/>
      </a:accent3>
      <a:accent4>
        <a:srgbClr val="BBCE15"/>
      </a:accent4>
      <a:accent5>
        <a:srgbClr val="83AF21"/>
      </a:accent5>
      <a:accent6>
        <a:srgbClr val="007940"/>
      </a:accent6>
      <a:hlink>
        <a:srgbClr val="009EE2"/>
      </a:hlink>
      <a:folHlink>
        <a:srgbClr val="0068E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299</TotalTime>
  <Words>228</Words>
  <Application>Microsoft Office PowerPoint</Application>
  <PresentationFormat>Произвольный</PresentationFormat>
  <Paragraphs>22</Paragraphs>
  <Slides>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9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LIFE Financial Group ll Marketing Office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Sergey Chepasov</dc:creator>
  <cp:lastModifiedBy>Петрова Елена Михайловна</cp:lastModifiedBy>
  <cp:revision>58</cp:revision>
  <cp:lastPrinted>2013-08-06T11:33:35Z</cp:lastPrinted>
  <dcterms:created xsi:type="dcterms:W3CDTF">2012-12-05T11:11:57Z</dcterms:created>
  <dcterms:modified xsi:type="dcterms:W3CDTF">2013-08-22T08:25:47Z</dcterms:modified>
</cp:coreProperties>
</file>