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3" r:id="rId3"/>
    <p:sldId id="257" r:id="rId4"/>
    <p:sldId id="258" r:id="rId5"/>
    <p:sldId id="260" r:id="rId6"/>
    <p:sldId id="261" r:id="rId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DDD"/>
    <a:srgbClr val="0099FF"/>
    <a:srgbClr val="285780"/>
    <a:srgbClr val="26547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202" autoAdjust="0"/>
    <p:restoredTop sz="94660"/>
  </p:normalViewPr>
  <p:slideViewPr>
    <p:cSldViewPr snapToGrid="0" showGuides="1">
      <p:cViewPr>
        <p:scale>
          <a:sx n="100" d="100"/>
          <a:sy n="100" d="100"/>
        </p:scale>
        <p:origin x="24" y="31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95196-C4A3-4010-B09C-DDA03440B7A6}" type="datetimeFigureOut">
              <a:rPr lang="ru-RU" smtClean="0"/>
              <a:t>27.08.2013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19386B-3559-4F84-AB79-41C592EC79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943212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95196-C4A3-4010-B09C-DDA03440B7A6}" type="datetimeFigureOut">
              <a:rPr lang="ru-RU" smtClean="0"/>
              <a:t>27.08.2013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19386B-3559-4F84-AB79-41C592EC79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064664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95196-C4A3-4010-B09C-DDA03440B7A6}" type="datetimeFigureOut">
              <a:rPr lang="ru-RU" smtClean="0"/>
              <a:t>27.08.2013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19386B-3559-4F84-AB79-41C592EC79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5074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95196-C4A3-4010-B09C-DDA03440B7A6}" type="datetimeFigureOut">
              <a:rPr lang="ru-RU" smtClean="0"/>
              <a:t>27.08.2013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19386B-3559-4F84-AB79-41C592EC79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833031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95196-C4A3-4010-B09C-DDA03440B7A6}" type="datetimeFigureOut">
              <a:rPr lang="ru-RU" smtClean="0"/>
              <a:t>27.08.2013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19386B-3559-4F84-AB79-41C592EC79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09217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95196-C4A3-4010-B09C-DDA03440B7A6}" type="datetimeFigureOut">
              <a:rPr lang="ru-RU" smtClean="0"/>
              <a:t>27.08.2013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19386B-3559-4F84-AB79-41C592EC79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548189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95196-C4A3-4010-B09C-DDA03440B7A6}" type="datetimeFigureOut">
              <a:rPr lang="ru-RU" smtClean="0"/>
              <a:t>27.08.2013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19386B-3559-4F84-AB79-41C592EC79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877777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95196-C4A3-4010-B09C-DDA03440B7A6}" type="datetimeFigureOut">
              <a:rPr lang="ru-RU" smtClean="0"/>
              <a:t>27.08.2013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19386B-3559-4F84-AB79-41C592EC79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528182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95196-C4A3-4010-B09C-DDA03440B7A6}" type="datetimeFigureOut">
              <a:rPr lang="ru-RU" smtClean="0"/>
              <a:t>27.08.2013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19386B-3559-4F84-AB79-41C592EC79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725031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95196-C4A3-4010-B09C-DDA03440B7A6}" type="datetimeFigureOut">
              <a:rPr lang="ru-RU" smtClean="0"/>
              <a:t>27.08.2013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19386B-3559-4F84-AB79-41C592EC79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19992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95196-C4A3-4010-B09C-DDA03440B7A6}" type="datetimeFigureOut">
              <a:rPr lang="ru-RU" smtClean="0"/>
              <a:t>27.08.2013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19386B-3559-4F84-AB79-41C592EC79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756016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60000"/>
                <a:lumOff val="40000"/>
              </a:schemeClr>
            </a:gs>
            <a:gs pos="72000">
              <a:srgbClr val="F8F8F8"/>
            </a:gs>
            <a:gs pos="12000">
              <a:schemeClr val="accent3">
                <a:lumMod val="5000"/>
                <a:lumOff val="95000"/>
              </a:schemeClr>
            </a:gs>
            <a:gs pos="89000">
              <a:schemeClr val="accent3">
                <a:lumMod val="45000"/>
                <a:lumOff val="55000"/>
              </a:schemeClr>
            </a:gs>
            <a:gs pos="97000">
              <a:schemeClr val="accent3">
                <a:lumMod val="45000"/>
                <a:lumOff val="55000"/>
              </a:schemeClr>
            </a:gs>
            <a:gs pos="100000">
              <a:schemeClr val="accent3">
                <a:lumMod val="30000"/>
                <a:lumOff val="70000"/>
              </a:schemeClr>
            </a:gs>
          </a:gsLst>
          <a:lin ang="186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895196-C4A3-4010-B09C-DDA03440B7A6}" type="datetimeFigureOut">
              <a:rPr lang="ru-RU" smtClean="0"/>
              <a:t>27.08.2013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19386B-3559-4F84-AB79-41C592EC79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00909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854419" y="1992253"/>
            <a:ext cx="8483161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latin typeface="+mj-lt"/>
              </a:rPr>
              <a:t>НЛМК: «Электронный архив как этап к переходу на безбумажную бухгалтерию и электронный юридически значимый документооборот»</a:t>
            </a:r>
            <a:endParaRPr lang="ru-RU" sz="3600" b="1" dirty="0">
              <a:latin typeface="+mj-lt"/>
            </a:endParaRPr>
          </a:p>
        </p:txBody>
      </p:sp>
      <p:pic>
        <p:nvPicPr>
          <p:cNvPr id="12" name="Рисунок 1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90975" y="5614987"/>
            <a:ext cx="4381500" cy="676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4667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 txBox="1">
            <a:spLocks/>
          </p:cNvSpPr>
          <p:nvPr/>
        </p:nvSpPr>
        <p:spPr>
          <a:xfrm>
            <a:off x="277683" y="143569"/>
            <a:ext cx="12038142" cy="81767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3300" dirty="0" smtClean="0"/>
              <a:t>Ключевые вехи развития электронного </a:t>
            </a:r>
            <a:r>
              <a:rPr lang="ru-RU" sz="3300" dirty="0" smtClean="0"/>
              <a:t>документооборота </a:t>
            </a:r>
            <a:r>
              <a:rPr lang="ru-RU" sz="3300" dirty="0" smtClean="0"/>
              <a:t>НЛМК</a:t>
            </a:r>
            <a:endParaRPr lang="ru-RU" sz="3300" dirty="0"/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0" y="952500"/>
            <a:ext cx="3228975" cy="0"/>
          </a:xfrm>
          <a:prstGeom prst="line">
            <a:avLst/>
          </a:prstGeom>
          <a:ln w="28575">
            <a:solidFill>
              <a:srgbClr val="009DDD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единительная линия 5"/>
          <p:cNvCxnSpPr/>
          <p:nvPr/>
        </p:nvCxnSpPr>
        <p:spPr>
          <a:xfrm>
            <a:off x="0" y="1028700"/>
            <a:ext cx="2554682" cy="0"/>
          </a:xfrm>
          <a:prstGeom prst="line">
            <a:avLst/>
          </a:prstGeom>
          <a:ln w="19050">
            <a:solidFill>
              <a:srgbClr val="009DDD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 стрелкой 6"/>
          <p:cNvCxnSpPr/>
          <p:nvPr/>
        </p:nvCxnSpPr>
        <p:spPr>
          <a:xfrm flipV="1">
            <a:off x="1233487" y="3482337"/>
            <a:ext cx="10139363" cy="1"/>
          </a:xfrm>
          <a:prstGeom prst="straightConnector1">
            <a:avLst/>
          </a:prstGeom>
          <a:ln w="3810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8" name="Овал 7"/>
          <p:cNvSpPr/>
          <p:nvPr/>
        </p:nvSpPr>
        <p:spPr>
          <a:xfrm>
            <a:off x="1145515" y="3352555"/>
            <a:ext cx="241471" cy="241471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Овал 9"/>
          <p:cNvSpPr/>
          <p:nvPr/>
        </p:nvSpPr>
        <p:spPr>
          <a:xfrm>
            <a:off x="4189810" y="3345428"/>
            <a:ext cx="241471" cy="241471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Овал 10"/>
          <p:cNvSpPr/>
          <p:nvPr/>
        </p:nvSpPr>
        <p:spPr>
          <a:xfrm>
            <a:off x="6651283" y="3345428"/>
            <a:ext cx="241471" cy="241471"/>
          </a:xfrm>
          <a:prstGeom prst="ellipse">
            <a:avLst/>
          </a:prstGeom>
          <a:gradFill flip="none" rotWithShape="1">
            <a:gsLst>
              <a:gs pos="0">
                <a:srgbClr val="00B0F0">
                  <a:shade val="30000"/>
                  <a:satMod val="115000"/>
                </a:srgbClr>
              </a:gs>
              <a:gs pos="50000">
                <a:srgbClr val="00B0F0">
                  <a:shade val="67500"/>
                  <a:satMod val="115000"/>
                </a:srgbClr>
              </a:gs>
              <a:gs pos="100000">
                <a:srgbClr val="00B0F0">
                  <a:shade val="100000"/>
                  <a:satMod val="115000"/>
                </a:srgb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ая выноска 17"/>
          <p:cNvSpPr/>
          <p:nvPr/>
        </p:nvSpPr>
        <p:spPr>
          <a:xfrm>
            <a:off x="636748" y="2217447"/>
            <a:ext cx="2697002" cy="840441"/>
          </a:xfrm>
          <a:prstGeom prst="wedgeRectCallout">
            <a:avLst>
              <a:gd name="adj1" fmla="val -21711"/>
              <a:gd name="adj2" fmla="val 78391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0070C0"/>
                </a:solidFill>
              </a:rPr>
              <a:t>Создание</a:t>
            </a:r>
          </a:p>
          <a:p>
            <a:pPr algn="ctr"/>
            <a:r>
              <a:rPr lang="ru-RU" dirty="0" smtClean="0">
                <a:solidFill>
                  <a:srgbClr val="0070C0"/>
                </a:solidFill>
              </a:rPr>
              <a:t>единого Учётного центра</a:t>
            </a:r>
            <a:endParaRPr lang="ru-RU" dirty="0">
              <a:solidFill>
                <a:srgbClr val="0070C0"/>
              </a:solidFill>
            </a:endParaRPr>
          </a:p>
        </p:txBody>
      </p:sp>
      <p:sp>
        <p:nvSpPr>
          <p:cNvPr id="20" name="Прямоугольная выноска 19"/>
          <p:cNvSpPr/>
          <p:nvPr/>
        </p:nvSpPr>
        <p:spPr>
          <a:xfrm>
            <a:off x="3629995" y="3908320"/>
            <a:ext cx="2352676" cy="840441"/>
          </a:xfrm>
          <a:prstGeom prst="wedgeRectCallout">
            <a:avLst>
              <a:gd name="adj1" fmla="val -21734"/>
              <a:gd name="adj2" fmla="val -83676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0070C0"/>
                </a:solidFill>
              </a:rPr>
              <a:t>Внедрение электронного архива</a:t>
            </a:r>
            <a:endParaRPr lang="ru-RU" dirty="0">
              <a:solidFill>
                <a:srgbClr val="0070C0"/>
              </a:solidFill>
            </a:endParaRPr>
          </a:p>
        </p:txBody>
      </p:sp>
      <p:sp>
        <p:nvSpPr>
          <p:cNvPr id="21" name="Прямоугольная выноска 20"/>
          <p:cNvSpPr/>
          <p:nvPr/>
        </p:nvSpPr>
        <p:spPr>
          <a:xfrm>
            <a:off x="5888779" y="2144603"/>
            <a:ext cx="3131396" cy="823522"/>
          </a:xfrm>
          <a:prstGeom prst="wedgeRectCallout">
            <a:avLst>
              <a:gd name="adj1" fmla="val -22891"/>
              <a:gd name="adj2" fmla="val 85145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0070C0"/>
                </a:solidFill>
              </a:rPr>
              <a:t>Запуск юридически значимого документооборота внутри группы</a:t>
            </a:r>
            <a:endParaRPr lang="ru-RU" dirty="0">
              <a:solidFill>
                <a:srgbClr val="0070C0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636748" y="3669220"/>
            <a:ext cx="14189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solidFill>
                  <a:schemeClr val="bg1">
                    <a:lumMod val="50000"/>
                  </a:schemeClr>
                </a:solidFill>
              </a:rPr>
              <a:t>Начало 2011</a:t>
            </a:r>
            <a:endParaRPr lang="ru-RU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3629995" y="2892479"/>
            <a:ext cx="16659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solidFill>
                  <a:schemeClr val="bg1">
                    <a:lumMod val="50000"/>
                  </a:schemeClr>
                </a:solidFill>
              </a:rPr>
              <a:t>Середина 2011</a:t>
            </a:r>
            <a:endParaRPr lang="ru-RU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6183265" y="3687241"/>
            <a:ext cx="14189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solidFill>
                  <a:schemeClr val="bg1">
                    <a:lumMod val="50000"/>
                  </a:schemeClr>
                </a:solidFill>
              </a:rPr>
              <a:t>Начало 2014</a:t>
            </a:r>
            <a:endParaRPr lang="ru-RU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8" name="Овал 27"/>
          <p:cNvSpPr/>
          <p:nvPr/>
        </p:nvSpPr>
        <p:spPr>
          <a:xfrm>
            <a:off x="9569648" y="3370668"/>
            <a:ext cx="241471" cy="241471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TextBox 28"/>
          <p:cNvSpPr txBox="1"/>
          <p:nvPr/>
        </p:nvSpPr>
        <p:spPr>
          <a:xfrm>
            <a:off x="9143183" y="2919507"/>
            <a:ext cx="16659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solidFill>
                  <a:schemeClr val="bg1">
                    <a:lumMod val="50000"/>
                  </a:schemeClr>
                </a:solidFill>
              </a:rPr>
              <a:t>Середина 2014</a:t>
            </a:r>
            <a:endParaRPr lang="ru-RU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30" name="Прямоугольная выноска 29"/>
          <p:cNvSpPr/>
          <p:nvPr/>
        </p:nvSpPr>
        <p:spPr>
          <a:xfrm>
            <a:off x="8686800" y="3906787"/>
            <a:ext cx="3244996" cy="984032"/>
          </a:xfrm>
          <a:prstGeom prst="wedgeRectCallout">
            <a:avLst>
              <a:gd name="adj1" fmla="val -18996"/>
              <a:gd name="adj2" fmla="val -73072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0070C0"/>
                </a:solidFill>
              </a:rPr>
              <a:t>Юридически значимый документооборот с внешними контрагентами</a:t>
            </a:r>
            <a:endParaRPr lang="ru-RU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5352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11072" y="1553077"/>
            <a:ext cx="3487220" cy="800922"/>
          </a:xfrm>
        </p:spPr>
        <p:txBody>
          <a:bodyPr>
            <a:normAutofit/>
          </a:bodyPr>
          <a:lstStyle/>
          <a:p>
            <a:r>
              <a:rPr lang="ru-RU" sz="3200" i="1" dirty="0" smtClean="0">
                <a:latin typeface="+mn-lt"/>
              </a:rPr>
              <a:t>Ключевая цель:</a:t>
            </a:r>
            <a:endParaRPr lang="ru-RU" sz="3200" i="1" dirty="0">
              <a:latin typeface="+mn-lt"/>
            </a:endParaRP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838200" y="26252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5" name="Объект 2"/>
          <p:cNvSpPr txBox="1">
            <a:spLocks/>
          </p:cNvSpPr>
          <p:nvPr/>
        </p:nvSpPr>
        <p:spPr>
          <a:xfrm>
            <a:off x="838200" y="3599457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811072" y="2211749"/>
            <a:ext cx="4387886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i="1" dirty="0" smtClean="0"/>
              <a:t>оптимизация работы с первичной бухгалтерской документацией</a:t>
            </a:r>
            <a:r>
              <a:rPr lang="ru-RU" i="1" dirty="0" smtClean="0"/>
              <a:t>. </a:t>
            </a:r>
          </a:p>
          <a:p>
            <a:endParaRPr lang="ru-RU" i="1" dirty="0" smtClean="0"/>
          </a:p>
          <a:p>
            <a:endParaRPr lang="ru-RU" dirty="0"/>
          </a:p>
        </p:txBody>
      </p:sp>
      <p:sp>
        <p:nvSpPr>
          <p:cNvPr id="17" name="TextBox 16"/>
          <p:cNvSpPr txBox="1"/>
          <p:nvPr/>
        </p:nvSpPr>
        <p:spPr>
          <a:xfrm>
            <a:off x="6395834" y="5534007"/>
            <a:ext cx="518970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/>
              <a:t>Взаимодействие с внешними контрагентами в электронном виде</a:t>
            </a:r>
          </a:p>
          <a:p>
            <a:endParaRPr lang="ru-RU" sz="2000" dirty="0"/>
          </a:p>
        </p:txBody>
      </p:sp>
      <p:sp>
        <p:nvSpPr>
          <p:cNvPr id="18" name="TextBox 17"/>
          <p:cNvSpPr txBox="1"/>
          <p:nvPr/>
        </p:nvSpPr>
        <p:spPr>
          <a:xfrm>
            <a:off x="6395834" y="3069718"/>
            <a:ext cx="554851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/>
              <a:t>Создание объединенного центра обслуживания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6395834" y="2410751"/>
            <a:ext cx="518970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/>
              <a:t>Переход к единой учетной системе холдинга</a:t>
            </a:r>
            <a:endParaRPr lang="ru-RU" sz="2000" dirty="0"/>
          </a:p>
        </p:txBody>
      </p:sp>
      <p:sp>
        <p:nvSpPr>
          <p:cNvPr id="21" name="TextBox 20"/>
          <p:cNvSpPr txBox="1"/>
          <p:nvPr/>
        </p:nvSpPr>
        <p:spPr>
          <a:xfrm>
            <a:off x="6395834" y="3694849"/>
            <a:ext cx="586928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/>
              <a:t>Создание электронного архива первичной бухгалтерской документации 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6395834" y="4545357"/>
            <a:ext cx="53420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/>
              <a:t>Реализация внутрихолдингового документооборота </a:t>
            </a:r>
          </a:p>
        </p:txBody>
      </p:sp>
      <p:sp>
        <p:nvSpPr>
          <p:cNvPr id="37" name="5-конечная звезда 36"/>
          <p:cNvSpPr/>
          <p:nvPr/>
        </p:nvSpPr>
        <p:spPr>
          <a:xfrm>
            <a:off x="6114900" y="1494352"/>
            <a:ext cx="790575" cy="790575"/>
          </a:xfrm>
          <a:prstGeom prst="star5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" name="Заголовок 3"/>
          <p:cNvSpPr txBox="1">
            <a:spLocks/>
          </p:cNvSpPr>
          <p:nvPr/>
        </p:nvSpPr>
        <p:spPr>
          <a:xfrm>
            <a:off x="277684" y="143569"/>
            <a:ext cx="11752391" cy="817679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7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dirty="0" smtClean="0"/>
              <a:t>Процесс внедрения электронного </a:t>
            </a:r>
            <a:r>
              <a:rPr lang="ru-RU" dirty="0" smtClean="0"/>
              <a:t>документооборота </a:t>
            </a:r>
            <a:r>
              <a:rPr lang="ru-RU" dirty="0" smtClean="0"/>
              <a:t>НЛМК</a:t>
            </a:r>
            <a:endParaRPr lang="ru-RU" dirty="0"/>
          </a:p>
        </p:txBody>
      </p:sp>
      <p:pic>
        <p:nvPicPr>
          <p:cNvPr id="40" name="Рисунок 3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6460" y="3438525"/>
            <a:ext cx="4762500" cy="2857500"/>
          </a:xfrm>
          <a:prstGeom prst="rect">
            <a:avLst/>
          </a:prstGeom>
        </p:spPr>
      </p:pic>
      <p:sp>
        <p:nvSpPr>
          <p:cNvPr id="41" name="TextBox 40"/>
          <p:cNvSpPr txBox="1"/>
          <p:nvPr/>
        </p:nvSpPr>
        <p:spPr>
          <a:xfrm>
            <a:off x="277684" y="1261536"/>
            <a:ext cx="657552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7200" dirty="0" smtClean="0"/>
              <a:t>«</a:t>
            </a:r>
            <a:endParaRPr lang="ru-RU" sz="7200" dirty="0"/>
          </a:p>
        </p:txBody>
      </p:sp>
      <p:sp>
        <p:nvSpPr>
          <p:cNvPr id="42" name="TextBox 41"/>
          <p:cNvSpPr txBox="1"/>
          <p:nvPr/>
        </p:nvSpPr>
        <p:spPr>
          <a:xfrm rot="10800000">
            <a:off x="4450252" y="2298506"/>
            <a:ext cx="657552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7200" dirty="0" smtClean="0"/>
              <a:t>«</a:t>
            </a:r>
            <a:endParaRPr lang="ru-RU" sz="7200" dirty="0"/>
          </a:p>
        </p:txBody>
      </p:sp>
      <p:sp>
        <p:nvSpPr>
          <p:cNvPr id="47" name="TextBox 46"/>
          <p:cNvSpPr txBox="1"/>
          <p:nvPr/>
        </p:nvSpPr>
        <p:spPr>
          <a:xfrm>
            <a:off x="6924412" y="1679823"/>
            <a:ext cx="1470787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/>
              <a:t>Решения:</a:t>
            </a:r>
          </a:p>
          <a:p>
            <a:endParaRPr lang="ru-RU" dirty="0"/>
          </a:p>
        </p:txBody>
      </p:sp>
      <p:cxnSp>
        <p:nvCxnSpPr>
          <p:cNvPr id="48" name="Прямая соединительная линия 47"/>
          <p:cNvCxnSpPr/>
          <p:nvPr/>
        </p:nvCxnSpPr>
        <p:spPr>
          <a:xfrm>
            <a:off x="0" y="952500"/>
            <a:ext cx="3228975" cy="0"/>
          </a:xfrm>
          <a:prstGeom prst="line">
            <a:avLst/>
          </a:prstGeom>
          <a:ln w="28575">
            <a:solidFill>
              <a:srgbClr val="009DDD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Прямая соединительная линия 48"/>
          <p:cNvCxnSpPr/>
          <p:nvPr/>
        </p:nvCxnSpPr>
        <p:spPr>
          <a:xfrm>
            <a:off x="0" y="1028700"/>
            <a:ext cx="2554682" cy="0"/>
          </a:xfrm>
          <a:prstGeom prst="line">
            <a:avLst/>
          </a:prstGeom>
          <a:ln w="19050">
            <a:solidFill>
              <a:srgbClr val="009DDD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52285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200638" y="8954"/>
            <a:ext cx="7439025" cy="1123644"/>
          </a:xfrm>
        </p:spPr>
        <p:txBody>
          <a:bodyPr>
            <a:normAutofit/>
          </a:bodyPr>
          <a:lstStyle/>
          <a:p>
            <a:r>
              <a:rPr lang="ru-RU" sz="3400" dirty="0" smtClean="0"/>
              <a:t>Электронный архив НЛМК</a:t>
            </a:r>
            <a:endParaRPr lang="ru-RU" sz="3400" dirty="0"/>
          </a:p>
        </p:txBody>
      </p:sp>
      <p:sp>
        <p:nvSpPr>
          <p:cNvPr id="6" name="TextBox 5"/>
          <p:cNvSpPr txBox="1"/>
          <p:nvPr/>
        </p:nvSpPr>
        <p:spPr>
          <a:xfrm>
            <a:off x="6393997" y="2047161"/>
            <a:ext cx="5493203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Документы могут использовать сотрудники всех территориально-распределенных точек предприятия. </a:t>
            </a:r>
            <a:endParaRPr lang="en-US" dirty="0" smtClean="0"/>
          </a:p>
          <a:p>
            <a:endParaRPr lang="ru-RU" dirty="0" smtClean="0"/>
          </a:p>
          <a:p>
            <a:r>
              <a:rPr lang="ru-RU" dirty="0" smtClean="0"/>
              <a:t>Пересылка оригиналов не требуется, достаточно лишь электронной копии, и бухгалтер имеет возможность работать с полным пакетом документов.</a:t>
            </a:r>
          </a:p>
          <a:p>
            <a:endParaRPr lang="ru-RU" dirty="0" smtClean="0"/>
          </a:p>
          <a:p>
            <a:r>
              <a:rPr lang="ru-RU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ЭА выступает в качестве виртуального шкафа для хранения «</a:t>
            </a:r>
            <a:r>
              <a:rPr lang="ru-RU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первички</a:t>
            </a:r>
            <a:r>
              <a:rPr lang="ru-RU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» и унифицирует методы обработки двух потоков документации.</a:t>
            </a:r>
          </a:p>
          <a:p>
            <a:endParaRPr lang="ru-RU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Хр</a:t>
            </a:r>
            <a:r>
              <a:rPr lang="ru-RU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анение и защита юридически значимых документов в электронном виде осуществляется в соответствии с требованиями законодательства. </a:t>
            </a:r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24" name="Выгнутая влево стрелка 23"/>
          <p:cNvSpPr/>
          <p:nvPr/>
        </p:nvSpPr>
        <p:spPr>
          <a:xfrm>
            <a:off x="633206" y="2007792"/>
            <a:ext cx="1178615" cy="1128103"/>
          </a:xfrm>
          <a:prstGeom prst="curvedRightArrow">
            <a:avLst/>
          </a:prstGeom>
          <a:gradFill flip="none" rotWithShape="1">
            <a:gsLst>
              <a:gs pos="0">
                <a:schemeClr val="accent1">
                  <a:lumMod val="40000"/>
                  <a:lumOff val="60000"/>
                </a:schemeClr>
              </a:gs>
              <a:gs pos="46000">
                <a:schemeClr val="accent1">
                  <a:lumMod val="95000"/>
                  <a:lumOff val="5000"/>
                </a:schemeClr>
              </a:gs>
              <a:gs pos="100000">
                <a:schemeClr val="accent1">
                  <a:lumMod val="60000"/>
                </a:schemeClr>
              </a:gs>
            </a:gsLst>
            <a:path path="rect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5" name="Выгнутая влево стрелка 24"/>
          <p:cNvSpPr/>
          <p:nvPr/>
        </p:nvSpPr>
        <p:spPr>
          <a:xfrm flipH="1">
            <a:off x="4213955" y="2010924"/>
            <a:ext cx="1133716" cy="1128104"/>
          </a:xfrm>
          <a:prstGeom prst="curvedRightArrow">
            <a:avLst>
              <a:gd name="adj1" fmla="val 25000"/>
              <a:gd name="adj2" fmla="val 48998"/>
              <a:gd name="adj3" fmla="val 25000"/>
            </a:avLst>
          </a:prstGeom>
          <a:gradFill flip="none" rotWithShape="1">
            <a:gsLst>
              <a:gs pos="0">
                <a:schemeClr val="accent1">
                  <a:lumMod val="40000"/>
                  <a:lumOff val="60000"/>
                </a:schemeClr>
              </a:gs>
              <a:gs pos="46000">
                <a:schemeClr val="accent1">
                  <a:lumMod val="95000"/>
                  <a:lumOff val="5000"/>
                </a:schemeClr>
              </a:gs>
              <a:gs pos="100000">
                <a:schemeClr val="accent1">
                  <a:lumMod val="60000"/>
                </a:schemeClr>
              </a:gs>
            </a:gsLst>
            <a:path path="rect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6" name="Нашивка 25"/>
          <p:cNvSpPr/>
          <p:nvPr/>
        </p:nvSpPr>
        <p:spPr>
          <a:xfrm>
            <a:off x="2083695" y="3747494"/>
            <a:ext cx="268321" cy="294287"/>
          </a:xfrm>
          <a:prstGeom prst="chevron">
            <a:avLst/>
          </a:prstGeom>
          <a:gradFill flip="none" rotWithShape="1">
            <a:gsLst>
              <a:gs pos="0">
                <a:schemeClr val="accent1">
                  <a:lumMod val="67000"/>
                </a:schemeClr>
              </a:gs>
              <a:gs pos="48000">
                <a:schemeClr val="accent1">
                  <a:lumMod val="97000"/>
                  <a:lumOff val="3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7" name="Двойные круглые скобки 26"/>
          <p:cNvSpPr/>
          <p:nvPr/>
        </p:nvSpPr>
        <p:spPr>
          <a:xfrm>
            <a:off x="2045592" y="2563105"/>
            <a:ext cx="1874559" cy="825030"/>
          </a:xfrm>
          <a:prstGeom prst="bracketPair">
            <a:avLst/>
          </a:prstGeom>
          <a:ln w="76200">
            <a:gradFill flip="none" rotWithShape="1">
              <a:gsLst>
                <a:gs pos="0">
                  <a:schemeClr val="accent2">
                    <a:lumMod val="67000"/>
                  </a:schemeClr>
                </a:gs>
                <a:gs pos="48000">
                  <a:schemeClr val="accent2">
                    <a:lumMod val="97000"/>
                    <a:lumOff val="3000"/>
                  </a:schemeClr>
                </a:gs>
                <a:gs pos="100000">
                  <a:schemeClr val="accent2">
                    <a:lumMod val="60000"/>
                    <a:lumOff val="40000"/>
                  </a:schemeClr>
                </a:gs>
              </a:gsLst>
              <a:lin ang="16200000" scaled="1"/>
              <a:tileRect/>
            </a:gra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TextBox 27"/>
          <p:cNvSpPr txBox="1"/>
          <p:nvPr/>
        </p:nvSpPr>
        <p:spPr>
          <a:xfrm>
            <a:off x="2139711" y="2661211"/>
            <a:ext cx="168632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chemeClr val="accent2">
                    <a:lumMod val="75000"/>
                  </a:schemeClr>
                </a:solidFill>
              </a:rPr>
              <a:t>Электронный </a:t>
            </a:r>
          </a:p>
          <a:p>
            <a:pPr algn="ctr"/>
            <a:r>
              <a:rPr lang="ru-RU" sz="2000" b="1" dirty="0" smtClean="0">
                <a:solidFill>
                  <a:schemeClr val="accent2">
                    <a:lumMod val="75000"/>
                  </a:schemeClr>
                </a:solidFill>
              </a:rPr>
              <a:t>архив</a:t>
            </a:r>
            <a:endParaRPr lang="ru-RU" sz="20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2369810" y="3698440"/>
            <a:ext cx="133767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«</a:t>
            </a:r>
            <a:r>
              <a:rPr lang="ru-RU" dirty="0" err="1" smtClean="0"/>
              <a:t>первичка</a:t>
            </a:r>
            <a:r>
              <a:rPr lang="ru-RU" dirty="0" smtClean="0"/>
              <a:t>» </a:t>
            </a:r>
            <a:endParaRPr lang="ru-RU" dirty="0"/>
          </a:p>
        </p:txBody>
      </p:sp>
      <p:sp>
        <p:nvSpPr>
          <p:cNvPr id="30" name="TextBox 29"/>
          <p:cNvSpPr txBox="1"/>
          <p:nvPr/>
        </p:nvSpPr>
        <p:spPr>
          <a:xfrm>
            <a:off x="0" y="3636463"/>
            <a:ext cx="196997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200" dirty="0" smtClean="0"/>
              <a:t>изначально созданная в электронном виде</a:t>
            </a:r>
            <a:endParaRPr lang="ru-RU" sz="1200" dirty="0"/>
          </a:p>
        </p:txBody>
      </p:sp>
      <p:sp>
        <p:nvSpPr>
          <p:cNvPr id="31" name="TextBox 30"/>
          <p:cNvSpPr txBox="1"/>
          <p:nvPr/>
        </p:nvSpPr>
        <p:spPr>
          <a:xfrm>
            <a:off x="4107319" y="3635391"/>
            <a:ext cx="24807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/>
              <a:t>отсканированные копии </a:t>
            </a:r>
            <a:endParaRPr lang="en-US" sz="1200" dirty="0" smtClean="0"/>
          </a:p>
          <a:p>
            <a:r>
              <a:rPr lang="ru-RU" sz="1200" dirty="0" smtClean="0"/>
              <a:t>бумажных оригиналов</a:t>
            </a:r>
            <a:endParaRPr lang="ru-RU" sz="1200" dirty="0"/>
          </a:p>
        </p:txBody>
      </p:sp>
      <p:sp>
        <p:nvSpPr>
          <p:cNvPr id="32" name="Нашивка 31"/>
          <p:cNvSpPr/>
          <p:nvPr/>
        </p:nvSpPr>
        <p:spPr>
          <a:xfrm rot="10800000">
            <a:off x="3743068" y="3747493"/>
            <a:ext cx="268321" cy="294287"/>
          </a:xfrm>
          <a:prstGeom prst="chevron">
            <a:avLst/>
          </a:prstGeom>
          <a:gradFill flip="none" rotWithShape="1">
            <a:gsLst>
              <a:gs pos="0">
                <a:schemeClr val="accent1">
                  <a:lumMod val="67000"/>
                </a:schemeClr>
              </a:gs>
              <a:gs pos="48000">
                <a:schemeClr val="accent1">
                  <a:lumMod val="97000"/>
                  <a:lumOff val="3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33" name="Нашивка 32"/>
          <p:cNvSpPr/>
          <p:nvPr/>
        </p:nvSpPr>
        <p:spPr>
          <a:xfrm rot="16200000">
            <a:off x="2757340" y="3318317"/>
            <a:ext cx="268322" cy="294288"/>
          </a:xfrm>
          <a:prstGeom prst="chevron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0070C0"/>
              </a:solidFill>
            </a:endParaRPr>
          </a:p>
        </p:txBody>
      </p:sp>
      <p:sp>
        <p:nvSpPr>
          <p:cNvPr id="34" name="Нашивка 33"/>
          <p:cNvSpPr/>
          <p:nvPr/>
        </p:nvSpPr>
        <p:spPr>
          <a:xfrm rot="16200000">
            <a:off x="2935934" y="3318317"/>
            <a:ext cx="268322" cy="294288"/>
          </a:xfrm>
          <a:prstGeom prst="chevron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0070C0"/>
              </a:solidFill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1850423" y="1963299"/>
            <a:ext cx="93234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rgbClr val="26547E"/>
                </a:solidFill>
              </a:rPr>
              <a:t>SAP ERP</a:t>
            </a:r>
            <a:endParaRPr lang="ru-RU" sz="1600" b="1" dirty="0">
              <a:solidFill>
                <a:srgbClr val="26547E"/>
              </a:solidFill>
            </a:endParaRPr>
          </a:p>
        </p:txBody>
      </p:sp>
      <p:sp>
        <p:nvSpPr>
          <p:cNvPr id="36" name="Блок-схема: несколько документов 35"/>
          <p:cNvSpPr/>
          <p:nvPr/>
        </p:nvSpPr>
        <p:spPr>
          <a:xfrm flipH="1">
            <a:off x="416470" y="4145283"/>
            <a:ext cx="511703" cy="367787"/>
          </a:xfrm>
          <a:prstGeom prst="flowChartMultidocumen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" name="Блок-схема: несколько документов 36"/>
          <p:cNvSpPr/>
          <p:nvPr/>
        </p:nvSpPr>
        <p:spPr>
          <a:xfrm>
            <a:off x="5161554" y="4105575"/>
            <a:ext cx="543685" cy="367787"/>
          </a:xfrm>
          <a:prstGeom prst="flowChartMultidocumen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  <a:tileRect/>
          </a:gra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" name="TextBox 37"/>
          <p:cNvSpPr txBox="1"/>
          <p:nvPr/>
        </p:nvSpPr>
        <p:spPr>
          <a:xfrm>
            <a:off x="3210308" y="1963299"/>
            <a:ext cx="106552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err="1" smtClean="0">
                <a:solidFill>
                  <a:srgbClr val="285780"/>
                </a:solidFill>
              </a:rPr>
              <a:t>OpenText</a:t>
            </a:r>
            <a:endParaRPr lang="ru-RU" sz="1600" b="1" dirty="0">
              <a:solidFill>
                <a:srgbClr val="285780"/>
              </a:solidFill>
            </a:endParaRPr>
          </a:p>
        </p:txBody>
      </p:sp>
      <p:sp>
        <p:nvSpPr>
          <p:cNvPr id="39" name="5-конечная звезда 38"/>
          <p:cNvSpPr/>
          <p:nvPr/>
        </p:nvSpPr>
        <p:spPr>
          <a:xfrm>
            <a:off x="6096000" y="1144269"/>
            <a:ext cx="790575" cy="790575"/>
          </a:xfrm>
          <a:prstGeom prst="star5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" name="TextBox 39"/>
          <p:cNvSpPr txBox="1"/>
          <p:nvPr/>
        </p:nvSpPr>
        <p:spPr>
          <a:xfrm>
            <a:off x="6926746" y="1344085"/>
            <a:ext cx="2268570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/>
              <a:t>Преимущества:</a:t>
            </a:r>
          </a:p>
          <a:p>
            <a:endParaRPr lang="ru-RU" dirty="0"/>
          </a:p>
        </p:txBody>
      </p:sp>
      <p:sp>
        <p:nvSpPr>
          <p:cNvPr id="44" name="Двойные круглые скобки 43"/>
          <p:cNvSpPr/>
          <p:nvPr/>
        </p:nvSpPr>
        <p:spPr>
          <a:xfrm>
            <a:off x="2062503" y="4427428"/>
            <a:ext cx="1874559" cy="825030"/>
          </a:xfrm>
          <a:prstGeom prst="bracketPair">
            <a:avLst/>
          </a:prstGeom>
          <a:ln w="76200">
            <a:gradFill flip="none" rotWithShape="1">
              <a:gsLst>
                <a:gs pos="0">
                  <a:schemeClr val="accent2">
                    <a:lumMod val="67000"/>
                  </a:schemeClr>
                </a:gs>
                <a:gs pos="48000">
                  <a:schemeClr val="accent2">
                    <a:lumMod val="97000"/>
                    <a:lumOff val="3000"/>
                  </a:schemeClr>
                </a:gs>
                <a:gs pos="100000">
                  <a:schemeClr val="accent2">
                    <a:lumMod val="60000"/>
                    <a:lumOff val="40000"/>
                  </a:schemeClr>
                </a:gs>
              </a:gsLst>
              <a:lin ang="16200000" scaled="1"/>
              <a:tileRect/>
            </a:gra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5" name="TextBox 44"/>
          <p:cNvSpPr txBox="1"/>
          <p:nvPr/>
        </p:nvSpPr>
        <p:spPr>
          <a:xfrm>
            <a:off x="2156622" y="4528902"/>
            <a:ext cx="168632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chemeClr val="accent2">
                    <a:lumMod val="75000"/>
                  </a:schemeClr>
                </a:solidFill>
              </a:rPr>
              <a:t>Электронный </a:t>
            </a:r>
          </a:p>
          <a:p>
            <a:pPr algn="ctr"/>
            <a:r>
              <a:rPr lang="ru-RU" sz="2000" b="1" dirty="0" smtClean="0">
                <a:solidFill>
                  <a:schemeClr val="accent2">
                    <a:lumMod val="75000"/>
                  </a:schemeClr>
                </a:solidFill>
              </a:rPr>
              <a:t>архив</a:t>
            </a:r>
            <a:endParaRPr lang="ru-RU" sz="20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46" name="Нашивка 45"/>
          <p:cNvSpPr/>
          <p:nvPr/>
        </p:nvSpPr>
        <p:spPr>
          <a:xfrm rot="5400000">
            <a:off x="2769459" y="4185418"/>
            <a:ext cx="268322" cy="294288"/>
          </a:xfrm>
          <a:prstGeom prst="chevron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0070C0"/>
              </a:solidFill>
            </a:endParaRPr>
          </a:p>
        </p:txBody>
      </p:sp>
      <p:sp>
        <p:nvSpPr>
          <p:cNvPr id="47" name="Нашивка 46"/>
          <p:cNvSpPr/>
          <p:nvPr/>
        </p:nvSpPr>
        <p:spPr>
          <a:xfrm rot="5400000">
            <a:off x="2948053" y="4185418"/>
            <a:ext cx="268322" cy="294288"/>
          </a:xfrm>
          <a:prstGeom prst="chevron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0070C0"/>
              </a:solidFill>
            </a:endParaRPr>
          </a:p>
        </p:txBody>
      </p:sp>
      <p:sp>
        <p:nvSpPr>
          <p:cNvPr id="48" name="Выгнутая влево стрелка 47"/>
          <p:cNvSpPr/>
          <p:nvPr/>
        </p:nvSpPr>
        <p:spPr>
          <a:xfrm rot="10800000">
            <a:off x="4285354" y="4726630"/>
            <a:ext cx="1178615" cy="1128103"/>
          </a:xfrm>
          <a:prstGeom prst="curvedRightArrow">
            <a:avLst/>
          </a:prstGeom>
          <a:gradFill flip="none" rotWithShape="1">
            <a:gsLst>
              <a:gs pos="0">
                <a:schemeClr val="accent1">
                  <a:lumMod val="40000"/>
                  <a:lumOff val="60000"/>
                </a:schemeClr>
              </a:gs>
              <a:gs pos="46000">
                <a:schemeClr val="accent1">
                  <a:lumMod val="95000"/>
                  <a:lumOff val="5000"/>
                </a:schemeClr>
              </a:gs>
              <a:gs pos="100000">
                <a:schemeClr val="accent1">
                  <a:lumMod val="60000"/>
                </a:schemeClr>
              </a:gs>
            </a:gsLst>
            <a:path path="rect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49" name="Выгнутая влево стрелка 48"/>
          <p:cNvSpPr/>
          <p:nvPr/>
        </p:nvSpPr>
        <p:spPr>
          <a:xfrm rot="10800000" flipH="1">
            <a:off x="752431" y="4727579"/>
            <a:ext cx="1133716" cy="1128104"/>
          </a:xfrm>
          <a:prstGeom prst="curvedRightArrow">
            <a:avLst>
              <a:gd name="adj1" fmla="val 25000"/>
              <a:gd name="adj2" fmla="val 48998"/>
              <a:gd name="adj3" fmla="val 25000"/>
            </a:avLst>
          </a:prstGeom>
          <a:gradFill flip="none" rotWithShape="1">
            <a:gsLst>
              <a:gs pos="0">
                <a:schemeClr val="accent1">
                  <a:lumMod val="40000"/>
                  <a:lumOff val="60000"/>
                </a:schemeClr>
              </a:gs>
              <a:gs pos="46000">
                <a:schemeClr val="accent1">
                  <a:lumMod val="95000"/>
                  <a:lumOff val="5000"/>
                </a:schemeClr>
              </a:gs>
              <a:gs pos="100000">
                <a:schemeClr val="accent1">
                  <a:lumMod val="60000"/>
                </a:schemeClr>
              </a:gs>
            </a:gsLst>
            <a:path path="rect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3083154" y="5567441"/>
            <a:ext cx="107948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 err="1" smtClean="0">
                <a:solidFill>
                  <a:srgbClr val="26547E"/>
                </a:solidFill>
              </a:rPr>
              <a:t>Саперион</a:t>
            </a:r>
            <a:endParaRPr lang="ru-RU" sz="1600" b="1" dirty="0">
              <a:solidFill>
                <a:srgbClr val="26547E"/>
              </a:solidFill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2004574" y="5567441"/>
            <a:ext cx="106552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 smtClean="0">
                <a:solidFill>
                  <a:srgbClr val="285780"/>
                </a:solidFill>
              </a:rPr>
              <a:t>1С</a:t>
            </a:r>
            <a:endParaRPr lang="ru-RU" sz="1600" b="1" dirty="0">
              <a:solidFill>
                <a:srgbClr val="285780"/>
              </a:solidFill>
            </a:endParaRPr>
          </a:p>
        </p:txBody>
      </p:sp>
      <p:cxnSp>
        <p:nvCxnSpPr>
          <p:cNvPr id="52" name="Прямая соединительная линия 51"/>
          <p:cNvCxnSpPr/>
          <p:nvPr/>
        </p:nvCxnSpPr>
        <p:spPr>
          <a:xfrm>
            <a:off x="0" y="952500"/>
            <a:ext cx="3228975" cy="0"/>
          </a:xfrm>
          <a:prstGeom prst="line">
            <a:avLst/>
          </a:prstGeom>
          <a:ln w="28575">
            <a:solidFill>
              <a:srgbClr val="009DDD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Прямая соединительная линия 52"/>
          <p:cNvCxnSpPr/>
          <p:nvPr/>
        </p:nvCxnSpPr>
        <p:spPr>
          <a:xfrm>
            <a:off x="0" y="1028700"/>
            <a:ext cx="2554682" cy="0"/>
          </a:xfrm>
          <a:prstGeom prst="line">
            <a:avLst/>
          </a:prstGeom>
          <a:ln w="19050">
            <a:solidFill>
              <a:srgbClr val="009DDD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74502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8124" y="-133441"/>
            <a:ext cx="11677651" cy="1325563"/>
          </a:xfrm>
        </p:spPr>
        <p:txBody>
          <a:bodyPr>
            <a:normAutofit/>
          </a:bodyPr>
          <a:lstStyle/>
          <a:p>
            <a:r>
              <a:rPr lang="ru-RU" sz="3400" dirty="0" smtClean="0"/>
              <a:t>Перспектива развития </a:t>
            </a:r>
            <a:r>
              <a:rPr lang="ru-RU" sz="3400" dirty="0" smtClean="0"/>
              <a:t>электронного документооборота НЛМК</a:t>
            </a:r>
            <a:r>
              <a:rPr lang="ru-RU" sz="3400" dirty="0" smtClean="0"/>
              <a:t> </a:t>
            </a:r>
            <a:endParaRPr lang="ru-RU" sz="34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6387548" y="2841366"/>
            <a:ext cx="5109127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И</a:t>
            </a:r>
            <a:r>
              <a:rPr lang="ru-RU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спользование электронного архива дает возможность плавно перейти к юридически значимому электронному документообороту как внутри, так и вне холдинга. </a:t>
            </a:r>
            <a:endParaRPr lang="ru-RU" dirty="0"/>
          </a:p>
        </p:txBody>
      </p:sp>
      <p:sp>
        <p:nvSpPr>
          <p:cNvPr id="9" name="5-конечная звезда 8"/>
          <p:cNvSpPr/>
          <p:nvPr/>
        </p:nvSpPr>
        <p:spPr>
          <a:xfrm>
            <a:off x="6096000" y="1768424"/>
            <a:ext cx="790575" cy="790575"/>
          </a:xfrm>
          <a:prstGeom prst="star5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TextBox 9"/>
          <p:cNvSpPr txBox="1"/>
          <p:nvPr/>
        </p:nvSpPr>
        <p:spPr>
          <a:xfrm>
            <a:off x="6997148" y="1996087"/>
            <a:ext cx="1165704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/>
              <a:t>П</a:t>
            </a:r>
            <a:r>
              <a:rPr lang="ru-RU" sz="2400" b="1" dirty="0" smtClean="0"/>
              <a:t>ланы</a:t>
            </a:r>
            <a:r>
              <a:rPr lang="ru-RU" sz="2400" b="1" dirty="0" smtClean="0"/>
              <a:t>:</a:t>
            </a:r>
          </a:p>
          <a:p>
            <a:endParaRPr lang="ru-RU" dirty="0"/>
          </a:p>
        </p:txBody>
      </p:sp>
      <p:pic>
        <p:nvPicPr>
          <p:cNvPr id="11" name="Рисунок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650" y="1996087"/>
            <a:ext cx="4762500" cy="2857500"/>
          </a:xfrm>
          <a:prstGeom prst="rect">
            <a:avLst/>
          </a:prstGeom>
        </p:spPr>
      </p:pic>
      <p:cxnSp>
        <p:nvCxnSpPr>
          <p:cNvPr id="14" name="Прямая соединительная линия 13"/>
          <p:cNvCxnSpPr/>
          <p:nvPr/>
        </p:nvCxnSpPr>
        <p:spPr>
          <a:xfrm>
            <a:off x="0" y="952500"/>
            <a:ext cx="3228975" cy="0"/>
          </a:xfrm>
          <a:prstGeom prst="line">
            <a:avLst/>
          </a:prstGeom>
          <a:ln w="28575">
            <a:solidFill>
              <a:srgbClr val="009DDD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>
            <a:off x="0" y="1028700"/>
            <a:ext cx="2554682" cy="0"/>
          </a:xfrm>
          <a:prstGeom prst="line">
            <a:avLst/>
          </a:prstGeom>
          <a:ln w="19050">
            <a:solidFill>
              <a:srgbClr val="009DDD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98627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943224" y="2543175"/>
            <a:ext cx="6477001" cy="1187450"/>
          </a:xfrm>
        </p:spPr>
        <p:txBody>
          <a:bodyPr>
            <a:normAutofit/>
          </a:bodyPr>
          <a:lstStyle/>
          <a:p>
            <a:pPr algn="ctr"/>
            <a:r>
              <a:rPr lang="ru-RU" sz="3600" dirty="0" smtClean="0"/>
              <a:t>Спасибо за внимание</a:t>
            </a:r>
            <a:endParaRPr lang="ru-RU" sz="3600" dirty="0"/>
          </a:p>
        </p:txBody>
      </p:sp>
      <p:pic>
        <p:nvPicPr>
          <p:cNvPr id="10" name="Рисунок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90975" y="5614987"/>
            <a:ext cx="4381500" cy="676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7639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297</TotalTime>
  <Words>216</Words>
  <Application>Microsoft Office PowerPoint</Application>
  <PresentationFormat>Широкоэкранный</PresentationFormat>
  <Paragraphs>48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Тема Office</vt:lpstr>
      <vt:lpstr>Презентация PowerPoint</vt:lpstr>
      <vt:lpstr>Презентация PowerPoint</vt:lpstr>
      <vt:lpstr>Ключевая цель:</vt:lpstr>
      <vt:lpstr>Электронный архив НЛМК</vt:lpstr>
      <vt:lpstr>Перспектива развития электронного документооборота НЛМК </vt:lpstr>
      <vt:lpstr>Спасибо за внимание</vt:lpstr>
    </vt:vector>
  </TitlesOfParts>
  <Company>ОАО "НЛМК"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Зайцева Лилия Сергеевна</dc:creator>
  <cp:lastModifiedBy>Зайцева Лилия Сергеевна</cp:lastModifiedBy>
  <cp:revision>40</cp:revision>
  <dcterms:created xsi:type="dcterms:W3CDTF">2013-08-27T09:06:24Z</dcterms:created>
  <dcterms:modified xsi:type="dcterms:W3CDTF">2013-08-27T14:03:44Z</dcterms:modified>
</cp:coreProperties>
</file>