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DD"/>
    <a:srgbClr val="0099FF"/>
    <a:srgbClr val="285780"/>
    <a:srgbClr val="26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2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6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0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2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1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7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1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50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0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72000">
              <a:srgbClr val="F8F8F8"/>
            </a:gs>
            <a:gs pos="12000">
              <a:schemeClr val="accent3">
                <a:lumMod val="5000"/>
                <a:lumOff val="95000"/>
              </a:schemeClr>
            </a:gs>
            <a:gs pos="89000">
              <a:schemeClr val="accent3">
                <a:lumMod val="45000"/>
                <a:lumOff val="55000"/>
              </a:schemeClr>
            </a:gs>
            <a:gs pos="9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5196-C4A3-4010-B09C-DDA03440B7A6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386B-3559-4F84-AB79-41C592EC7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9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4419" y="1992253"/>
            <a:ext cx="84831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+mj-lt"/>
              </a:rPr>
              <a:t>НЛМК: «Электронный архив как этап к переходу на безбумажную бухгалтерию и электронный юридически значимый документооборот»</a:t>
            </a:r>
            <a:endParaRPr lang="ru-RU" sz="3600" b="1" dirty="0">
              <a:latin typeface="+mj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5" y="5614987"/>
            <a:ext cx="4381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277683" y="143569"/>
            <a:ext cx="12038142" cy="817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Ключевые вехи развития электронного </a:t>
            </a:r>
            <a:r>
              <a:rPr lang="ru-RU" sz="3300" dirty="0" smtClean="0"/>
              <a:t>документооборота </a:t>
            </a:r>
            <a:r>
              <a:rPr lang="ru-RU" sz="3300" dirty="0" smtClean="0"/>
              <a:t>НЛМК</a:t>
            </a:r>
            <a:endParaRPr lang="ru-RU" sz="33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52500"/>
            <a:ext cx="3228975" cy="0"/>
          </a:xfrm>
          <a:prstGeom prst="line">
            <a:avLst/>
          </a:prstGeom>
          <a:ln w="28575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028700"/>
            <a:ext cx="2554682" cy="0"/>
          </a:xfrm>
          <a:prstGeom prst="line">
            <a:avLst/>
          </a:prstGeom>
          <a:ln w="19050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233487" y="3482337"/>
            <a:ext cx="10139363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145515" y="3352555"/>
            <a:ext cx="241471" cy="24147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189810" y="3345428"/>
            <a:ext cx="241471" cy="24147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651283" y="3345428"/>
            <a:ext cx="241471" cy="241471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36748" y="2217447"/>
            <a:ext cx="2697002" cy="840441"/>
          </a:xfrm>
          <a:prstGeom prst="wedgeRectCallout">
            <a:avLst>
              <a:gd name="adj1" fmla="val -21711"/>
              <a:gd name="adj2" fmla="val 783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Создание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единого Учётного центра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3629995" y="3908320"/>
            <a:ext cx="2352676" cy="840441"/>
          </a:xfrm>
          <a:prstGeom prst="wedgeRectCallout">
            <a:avLst>
              <a:gd name="adj1" fmla="val -21734"/>
              <a:gd name="adj2" fmla="val -836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Внедрение электронного архива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5888779" y="2144603"/>
            <a:ext cx="3131396" cy="823522"/>
          </a:xfrm>
          <a:prstGeom prst="wedgeRectCallout">
            <a:avLst>
              <a:gd name="adj1" fmla="val -22891"/>
              <a:gd name="adj2" fmla="val 851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Запуск юридически значимого документооборота внутри группы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748" y="3669220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Начало 2011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29995" y="2892479"/>
            <a:ext cx="166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Середина 2011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83265" y="3687241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Начало 2014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569648" y="3370668"/>
            <a:ext cx="241471" cy="24147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9143183" y="2919507"/>
            <a:ext cx="166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Середина 2014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8686800" y="3906787"/>
            <a:ext cx="3244996" cy="984032"/>
          </a:xfrm>
          <a:prstGeom prst="wedgeRectCallout">
            <a:avLst>
              <a:gd name="adj1" fmla="val -18996"/>
              <a:gd name="adj2" fmla="val -730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Юридически значимый документооборот с внешними контрагентами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072" y="1553077"/>
            <a:ext cx="3487220" cy="80092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+mn-lt"/>
              </a:rPr>
              <a:t>Ключевая цель:</a:t>
            </a:r>
            <a:endParaRPr lang="ru-RU" sz="3200" i="1" dirty="0"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2625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35994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11072" y="2211749"/>
            <a:ext cx="43878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оптимизация работы с первичной бухгалтерской документацией</a:t>
            </a:r>
            <a:r>
              <a:rPr lang="ru-RU" i="1" dirty="0" smtClean="0"/>
              <a:t>. </a:t>
            </a:r>
          </a:p>
          <a:p>
            <a:endParaRPr lang="ru-RU" i="1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395834" y="5534007"/>
            <a:ext cx="5189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Взаимодействие с внешними контрагентами в электронном виде</a:t>
            </a:r>
          </a:p>
          <a:p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5834" y="3069718"/>
            <a:ext cx="5548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Создание объединенного центра обслуживания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95834" y="2410751"/>
            <a:ext cx="5189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Переход к единой учетной системе холдинга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95834" y="3694849"/>
            <a:ext cx="58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Создание электронного архива первичной бухгалтерской документации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95834" y="4545357"/>
            <a:ext cx="534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Реализация внутрихолдингового документооборота </a:t>
            </a:r>
          </a:p>
        </p:txBody>
      </p:sp>
      <p:sp>
        <p:nvSpPr>
          <p:cNvPr id="37" name="5-конечная звезда 36"/>
          <p:cNvSpPr/>
          <p:nvPr/>
        </p:nvSpPr>
        <p:spPr>
          <a:xfrm>
            <a:off x="6114900" y="1494352"/>
            <a:ext cx="790575" cy="790575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Заголовок 3"/>
          <p:cNvSpPr txBox="1">
            <a:spLocks/>
          </p:cNvSpPr>
          <p:nvPr/>
        </p:nvSpPr>
        <p:spPr>
          <a:xfrm>
            <a:off x="277684" y="143569"/>
            <a:ext cx="11752391" cy="817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Процесс внедрения электронного </a:t>
            </a:r>
            <a:r>
              <a:rPr lang="ru-RU" dirty="0" smtClean="0"/>
              <a:t>документооборота </a:t>
            </a:r>
            <a:r>
              <a:rPr lang="ru-RU" dirty="0" smtClean="0"/>
              <a:t>НЛМК</a:t>
            </a:r>
            <a:endParaRPr lang="ru-RU" dirty="0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60" y="3438525"/>
            <a:ext cx="4762500" cy="28575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77684" y="1261536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«</a:t>
            </a:r>
            <a:endParaRPr lang="ru-RU" sz="7200" dirty="0"/>
          </a:p>
        </p:txBody>
      </p:sp>
      <p:sp>
        <p:nvSpPr>
          <p:cNvPr id="42" name="TextBox 41"/>
          <p:cNvSpPr txBox="1"/>
          <p:nvPr/>
        </p:nvSpPr>
        <p:spPr>
          <a:xfrm rot="10800000">
            <a:off x="4450252" y="2298506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«</a:t>
            </a:r>
            <a:endParaRPr lang="ru-RU" sz="7200" dirty="0"/>
          </a:p>
        </p:txBody>
      </p:sp>
      <p:sp>
        <p:nvSpPr>
          <p:cNvPr id="47" name="TextBox 46"/>
          <p:cNvSpPr txBox="1"/>
          <p:nvPr/>
        </p:nvSpPr>
        <p:spPr>
          <a:xfrm>
            <a:off x="6924412" y="1679823"/>
            <a:ext cx="14707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Решения:</a:t>
            </a:r>
          </a:p>
          <a:p>
            <a:endParaRPr lang="ru-RU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0" y="952500"/>
            <a:ext cx="3228975" cy="0"/>
          </a:xfrm>
          <a:prstGeom prst="line">
            <a:avLst/>
          </a:prstGeom>
          <a:ln w="28575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0" y="1028700"/>
            <a:ext cx="2554682" cy="0"/>
          </a:xfrm>
          <a:prstGeom prst="line">
            <a:avLst/>
          </a:prstGeom>
          <a:ln w="19050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2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0638" y="8954"/>
            <a:ext cx="7439025" cy="1123644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Электронный архив НЛМК</a:t>
            </a:r>
            <a:endParaRPr lang="ru-RU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6393997" y="2047161"/>
            <a:ext cx="54932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Документы могут использовать сотрудники всех территориально-распределенных точек предприятия.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Пересылка оригиналов не требуется, достаточно лишь электронной копии, и бухгалтер имеет возможность работать с полным пакетом документов.</a:t>
            </a:r>
          </a:p>
          <a:p>
            <a:endParaRPr lang="ru-RU" dirty="0" smtClean="0"/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ЭА выступает в качестве виртуального шкафа для хранения «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первички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и унифицирует методы обработки двух потоков документации.</a:t>
            </a:r>
          </a:p>
          <a:p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Хр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анение и защита юридически значимых документов в электронном виде осуществляется в соответствии с требованиями законодательства.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633206" y="2007792"/>
            <a:ext cx="1178615" cy="1128103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лево стрелка 24"/>
          <p:cNvSpPr/>
          <p:nvPr/>
        </p:nvSpPr>
        <p:spPr>
          <a:xfrm flipH="1">
            <a:off x="4213955" y="2010924"/>
            <a:ext cx="1133716" cy="1128104"/>
          </a:xfrm>
          <a:prstGeom prst="curvedRightArrow">
            <a:avLst>
              <a:gd name="adj1" fmla="val 25000"/>
              <a:gd name="adj2" fmla="val 48998"/>
              <a:gd name="adj3" fmla="val 25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2083695" y="3747494"/>
            <a:ext cx="268321" cy="294287"/>
          </a:xfrm>
          <a:prstGeom prst="chevron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Двойные круглые скобки 26"/>
          <p:cNvSpPr/>
          <p:nvPr/>
        </p:nvSpPr>
        <p:spPr>
          <a:xfrm>
            <a:off x="2045592" y="2563105"/>
            <a:ext cx="1874559" cy="825030"/>
          </a:xfrm>
          <a:prstGeom prst="bracketPair">
            <a:avLst/>
          </a:prstGeom>
          <a:ln w="76200"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139711" y="2661211"/>
            <a:ext cx="1686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Электронный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архив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69810" y="3698440"/>
            <a:ext cx="13376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первичка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3636463"/>
            <a:ext cx="1969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изначально созданная в электронном виде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07319" y="3635391"/>
            <a:ext cx="2480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отсканированные копии </a:t>
            </a:r>
            <a:endParaRPr lang="en-US" sz="1200" dirty="0" smtClean="0"/>
          </a:p>
          <a:p>
            <a:r>
              <a:rPr lang="ru-RU" sz="1200" dirty="0" smtClean="0"/>
              <a:t>бумажных оригиналов</a:t>
            </a:r>
            <a:endParaRPr lang="ru-RU" sz="1200" dirty="0"/>
          </a:p>
        </p:txBody>
      </p:sp>
      <p:sp>
        <p:nvSpPr>
          <p:cNvPr id="32" name="Нашивка 31"/>
          <p:cNvSpPr/>
          <p:nvPr/>
        </p:nvSpPr>
        <p:spPr>
          <a:xfrm rot="10800000">
            <a:off x="3743068" y="3747493"/>
            <a:ext cx="268321" cy="294287"/>
          </a:xfrm>
          <a:prstGeom prst="chevron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 rot="16200000">
            <a:off x="2757340" y="3318317"/>
            <a:ext cx="268322" cy="294288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 rot="16200000">
            <a:off x="2935934" y="3318317"/>
            <a:ext cx="268322" cy="294288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50423" y="1963299"/>
            <a:ext cx="932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6547E"/>
                </a:solidFill>
              </a:rPr>
              <a:t>SAP ERP</a:t>
            </a:r>
            <a:endParaRPr lang="ru-RU" sz="1600" b="1" dirty="0">
              <a:solidFill>
                <a:srgbClr val="26547E"/>
              </a:solidFill>
            </a:endParaRPr>
          </a:p>
        </p:txBody>
      </p:sp>
      <p:sp>
        <p:nvSpPr>
          <p:cNvPr id="36" name="Блок-схема: несколько документов 35"/>
          <p:cNvSpPr/>
          <p:nvPr/>
        </p:nvSpPr>
        <p:spPr>
          <a:xfrm flipH="1">
            <a:off x="416470" y="4145283"/>
            <a:ext cx="511703" cy="367787"/>
          </a:xfrm>
          <a:prstGeom prst="flowChartMultidocumen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несколько документов 36"/>
          <p:cNvSpPr/>
          <p:nvPr/>
        </p:nvSpPr>
        <p:spPr>
          <a:xfrm>
            <a:off x="5161554" y="4105575"/>
            <a:ext cx="543685" cy="367787"/>
          </a:xfrm>
          <a:prstGeom prst="flowChartMultidocumen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10308" y="1963299"/>
            <a:ext cx="1065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285780"/>
                </a:solidFill>
              </a:rPr>
              <a:t>OpenText</a:t>
            </a:r>
            <a:endParaRPr lang="ru-RU" sz="1600" b="1" dirty="0">
              <a:solidFill>
                <a:srgbClr val="285780"/>
              </a:solidFill>
            </a:endParaRPr>
          </a:p>
        </p:txBody>
      </p:sp>
      <p:sp>
        <p:nvSpPr>
          <p:cNvPr id="39" name="5-конечная звезда 38"/>
          <p:cNvSpPr/>
          <p:nvPr/>
        </p:nvSpPr>
        <p:spPr>
          <a:xfrm>
            <a:off x="6096000" y="1144269"/>
            <a:ext cx="790575" cy="790575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926746" y="1344085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Преимущества:</a:t>
            </a:r>
          </a:p>
          <a:p>
            <a:endParaRPr lang="ru-RU" dirty="0"/>
          </a:p>
        </p:txBody>
      </p:sp>
      <p:sp>
        <p:nvSpPr>
          <p:cNvPr id="44" name="Двойные круглые скобки 43"/>
          <p:cNvSpPr/>
          <p:nvPr/>
        </p:nvSpPr>
        <p:spPr>
          <a:xfrm>
            <a:off x="2062503" y="4427428"/>
            <a:ext cx="1874559" cy="825030"/>
          </a:xfrm>
          <a:prstGeom prst="bracketPair">
            <a:avLst/>
          </a:prstGeom>
          <a:ln w="76200"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156622" y="4528902"/>
            <a:ext cx="1686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Электронный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архив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 rot="5400000">
            <a:off x="2769459" y="4185418"/>
            <a:ext cx="268322" cy="294288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 rot="5400000">
            <a:off x="2948053" y="4185418"/>
            <a:ext cx="268322" cy="294288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8" name="Выгнутая влево стрелка 47"/>
          <p:cNvSpPr/>
          <p:nvPr/>
        </p:nvSpPr>
        <p:spPr>
          <a:xfrm rot="10800000">
            <a:off x="4285354" y="4726630"/>
            <a:ext cx="1178615" cy="1128103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лево стрелка 48"/>
          <p:cNvSpPr/>
          <p:nvPr/>
        </p:nvSpPr>
        <p:spPr>
          <a:xfrm rot="10800000" flipH="1">
            <a:off x="752431" y="4727579"/>
            <a:ext cx="1133716" cy="1128104"/>
          </a:xfrm>
          <a:prstGeom prst="curvedRightArrow">
            <a:avLst>
              <a:gd name="adj1" fmla="val 25000"/>
              <a:gd name="adj2" fmla="val 48998"/>
              <a:gd name="adj3" fmla="val 25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83154" y="5567441"/>
            <a:ext cx="1079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26547E"/>
                </a:solidFill>
              </a:rPr>
              <a:t>Саперион</a:t>
            </a:r>
            <a:endParaRPr lang="ru-RU" sz="1600" b="1" dirty="0">
              <a:solidFill>
                <a:srgbClr val="26547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04574" y="5567441"/>
            <a:ext cx="1065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5780"/>
                </a:solidFill>
              </a:rPr>
              <a:t>1С</a:t>
            </a:r>
            <a:endParaRPr lang="ru-RU" sz="1600" b="1" dirty="0">
              <a:solidFill>
                <a:srgbClr val="285780"/>
              </a:solidFill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0" y="952500"/>
            <a:ext cx="3228975" cy="0"/>
          </a:xfrm>
          <a:prstGeom prst="line">
            <a:avLst/>
          </a:prstGeom>
          <a:ln w="28575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0" y="1028700"/>
            <a:ext cx="2554682" cy="0"/>
          </a:xfrm>
          <a:prstGeom prst="line">
            <a:avLst/>
          </a:prstGeom>
          <a:ln w="19050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5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4" y="-133441"/>
            <a:ext cx="11677651" cy="1325563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Перспектива развития </a:t>
            </a:r>
            <a:r>
              <a:rPr lang="ru-RU" sz="3400" dirty="0" smtClean="0"/>
              <a:t>электронного документооборота НЛМК</a:t>
            </a:r>
            <a:r>
              <a:rPr lang="ru-RU" sz="3400" dirty="0" smtClean="0"/>
              <a:t> </a:t>
            </a:r>
            <a:endParaRPr lang="ru-RU" sz="3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87548" y="2841366"/>
            <a:ext cx="5109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спользование электронного архива дает возможность плавно перейти к юридически значимому электронному документообороту как внутри, так и вне холдинга. 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6096000" y="1768424"/>
            <a:ext cx="790575" cy="790575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997148" y="1996087"/>
            <a:ext cx="11657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</a:t>
            </a:r>
            <a:r>
              <a:rPr lang="ru-RU" sz="2400" b="1" dirty="0" smtClean="0"/>
              <a:t>ланы</a:t>
            </a:r>
            <a:r>
              <a:rPr lang="ru-RU" sz="2400" b="1" dirty="0" smtClean="0"/>
              <a:t>: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6087"/>
            <a:ext cx="4762500" cy="285750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0" y="952500"/>
            <a:ext cx="3228975" cy="0"/>
          </a:xfrm>
          <a:prstGeom prst="line">
            <a:avLst/>
          </a:prstGeom>
          <a:ln w="28575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028700"/>
            <a:ext cx="2554682" cy="0"/>
          </a:xfrm>
          <a:prstGeom prst="line">
            <a:avLst/>
          </a:prstGeom>
          <a:ln w="19050">
            <a:solidFill>
              <a:srgbClr val="009D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6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3224" y="2543175"/>
            <a:ext cx="6477001" cy="11874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5" y="5614987"/>
            <a:ext cx="4381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216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Ключевая цель:</vt:lpstr>
      <vt:lpstr>Электронный архив НЛМК</vt:lpstr>
      <vt:lpstr>Перспектива развития электронного документооборота НЛМК </vt:lpstr>
      <vt:lpstr>Спасибо за внимание</vt:lpstr>
    </vt:vector>
  </TitlesOfParts>
  <Company>ОАО "НЛМК"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Зайцева Лилия Сергеевна</dc:creator>
  <cp:lastModifiedBy>Зайцева Лилия Сергеевна</cp:lastModifiedBy>
  <cp:revision>40</cp:revision>
  <dcterms:created xsi:type="dcterms:W3CDTF">2013-08-27T09:06:24Z</dcterms:created>
  <dcterms:modified xsi:type="dcterms:W3CDTF">2013-08-27T14:03:44Z</dcterms:modified>
</cp:coreProperties>
</file>