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handoutMasterIdLst>
    <p:handoutMasterId r:id="rId12"/>
  </p:handoutMasterIdLst>
  <p:sldIdLst>
    <p:sldId id="256" r:id="rId2"/>
    <p:sldId id="287" r:id="rId3"/>
    <p:sldId id="295" r:id="rId4"/>
    <p:sldId id="299" r:id="rId5"/>
    <p:sldId id="300" r:id="rId6"/>
    <p:sldId id="294" r:id="rId7"/>
    <p:sldId id="285" r:id="rId8"/>
    <p:sldId id="301" r:id="rId9"/>
    <p:sldId id="302" r:id="rId10"/>
    <p:sldId id="275" r:id="rId11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5CA"/>
    <a:srgbClr val="5F5F5F"/>
    <a:srgbClr val="AAC1DA"/>
    <a:srgbClr val="D1DBE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9" autoAdjust="0"/>
    <p:restoredTop sz="94660" autoAdjust="0"/>
  </p:normalViewPr>
  <p:slideViewPr>
    <p:cSldViewPr>
      <p:cViewPr varScale="1">
        <p:scale>
          <a:sx n="89" d="100"/>
          <a:sy n="89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ey.ognenko\AppData\Local\Microsoft\Windows\Temporary%20Internet%20Files\Content.Outlook\XSMNIPKB\&#1089;&#1090;&#1072;&#1090;&#1080;&#1089;&#1090;&#1080;&#1082;&#1072;%20&#1087;&#1086;%20&#1087;&#1086;&#1083;&#1100;&#1079;&#1086;&#1074;&#1072;&#1090;&#1077;&#1083;&#1103;&#108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rgey.ognenko\AppData\Local\Microsoft\Windows\Temporary%20Internet%20Files\Content.Outlook\XSMNIPKB\&#1089;&#1090;&#1072;&#1090;&#1080;&#1089;&#1090;&#1080;&#1082;&#1072;%20&#1087;&#1086;%20&#1087;&#1086;&#1083;&#1100;&#1079;&#1086;&#1074;&#1072;&#1090;&#1077;&#1083;&#1103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261046003918663E-2"/>
          <c:y val="1.7513265387281134E-2"/>
          <c:w val="0.87755095850670106"/>
          <c:h val="0.89249631674828522"/>
        </c:manualLayout>
      </c:layout>
      <c:lineChart>
        <c:grouping val="standard"/>
        <c:varyColors val="0"/>
        <c:ser>
          <c:idx val="0"/>
          <c:order val="0"/>
          <c:tx>
            <c:v>Рост количества активных пользователей системы</c:v>
          </c:tx>
          <c:spPr>
            <a:ln w="57150">
              <a:solidFill>
                <a:schemeClr val="accent4"/>
              </a:solidFill>
              <a:round/>
            </a:ln>
          </c:spPr>
          <c:marker>
            <c:symbol val="none"/>
          </c:marker>
          <c:cat>
            <c:numRef>
              <c:f>'[статистика по пользователям.xlsx]Лист2'!$A$1:$A$28</c:f>
              <c:numCache>
                <c:formatCode>[$-419]mmmm\ yyyy;@</c:formatCode>
                <c:ptCount val="28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  <c:pt idx="12">
                  <c:v>41730</c:v>
                </c:pt>
                <c:pt idx="13">
                  <c:v>41760</c:v>
                </c:pt>
                <c:pt idx="14">
                  <c:v>41791</c:v>
                </c:pt>
                <c:pt idx="15">
                  <c:v>41821</c:v>
                </c:pt>
                <c:pt idx="16">
                  <c:v>41852</c:v>
                </c:pt>
                <c:pt idx="17">
                  <c:v>41883</c:v>
                </c:pt>
                <c:pt idx="18">
                  <c:v>41913</c:v>
                </c:pt>
                <c:pt idx="19">
                  <c:v>41944</c:v>
                </c:pt>
                <c:pt idx="20">
                  <c:v>41974</c:v>
                </c:pt>
                <c:pt idx="21">
                  <c:v>42005</c:v>
                </c:pt>
                <c:pt idx="22">
                  <c:v>42036</c:v>
                </c:pt>
                <c:pt idx="23">
                  <c:v>42064</c:v>
                </c:pt>
                <c:pt idx="24">
                  <c:v>42095</c:v>
                </c:pt>
                <c:pt idx="25">
                  <c:v>42125</c:v>
                </c:pt>
                <c:pt idx="26">
                  <c:v>42156</c:v>
                </c:pt>
                <c:pt idx="27">
                  <c:v>42186</c:v>
                </c:pt>
              </c:numCache>
            </c:numRef>
          </c:cat>
          <c:val>
            <c:numRef>
              <c:f>'[статистика по пользователям.xlsx]Лист2'!$B$1:$B$28</c:f>
              <c:numCache>
                <c:formatCode>General</c:formatCode>
                <c:ptCount val="28"/>
                <c:pt idx="0">
                  <c:v>28</c:v>
                </c:pt>
                <c:pt idx="1">
                  <c:v>24</c:v>
                </c:pt>
                <c:pt idx="2">
                  <c:v>22</c:v>
                </c:pt>
                <c:pt idx="3">
                  <c:v>25</c:v>
                </c:pt>
                <c:pt idx="4">
                  <c:v>32</c:v>
                </c:pt>
                <c:pt idx="5">
                  <c:v>141</c:v>
                </c:pt>
                <c:pt idx="6">
                  <c:v>161</c:v>
                </c:pt>
                <c:pt idx="7">
                  <c:v>161</c:v>
                </c:pt>
                <c:pt idx="8">
                  <c:v>156</c:v>
                </c:pt>
                <c:pt idx="9">
                  <c:v>237</c:v>
                </c:pt>
                <c:pt idx="10">
                  <c:v>216</c:v>
                </c:pt>
                <c:pt idx="11">
                  <c:v>216</c:v>
                </c:pt>
                <c:pt idx="12">
                  <c:v>207</c:v>
                </c:pt>
                <c:pt idx="13">
                  <c:v>194</c:v>
                </c:pt>
                <c:pt idx="14">
                  <c:v>199</c:v>
                </c:pt>
                <c:pt idx="15">
                  <c:v>212</c:v>
                </c:pt>
                <c:pt idx="16">
                  <c:v>208</c:v>
                </c:pt>
                <c:pt idx="17">
                  <c:v>246</c:v>
                </c:pt>
                <c:pt idx="18">
                  <c:v>264</c:v>
                </c:pt>
                <c:pt idx="19">
                  <c:v>258</c:v>
                </c:pt>
                <c:pt idx="20">
                  <c:v>274</c:v>
                </c:pt>
                <c:pt idx="21">
                  <c:v>281</c:v>
                </c:pt>
                <c:pt idx="22">
                  <c:v>342</c:v>
                </c:pt>
                <c:pt idx="23">
                  <c:v>357</c:v>
                </c:pt>
                <c:pt idx="24">
                  <c:v>340</c:v>
                </c:pt>
                <c:pt idx="25">
                  <c:v>324</c:v>
                </c:pt>
                <c:pt idx="26">
                  <c:v>432</c:v>
                </c:pt>
                <c:pt idx="27">
                  <c:v>473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37049824"/>
        <c:axId val="-1037049280"/>
      </c:lineChart>
      <c:dateAx>
        <c:axId val="-1037049824"/>
        <c:scaling>
          <c:orientation val="minMax"/>
        </c:scaling>
        <c:delete val="0"/>
        <c:axPos val="b"/>
        <c:numFmt formatCode="[$-419]mmmm\ yyyy;@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-1037049280"/>
        <c:crosses val="autoZero"/>
        <c:auto val="0"/>
        <c:lblOffset val="100"/>
        <c:baseTimeUnit val="months"/>
        <c:majorUnit val="1"/>
        <c:majorTimeUnit val="months"/>
      </c:dateAx>
      <c:valAx>
        <c:axId val="-103704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-10370498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Лист2!$A$2:$A$29</c:f>
              <c:numCache>
                <c:formatCode>[$-419]mmmm\ yyyy;@</c:formatCode>
                <c:ptCount val="28"/>
                <c:pt idx="0">
                  <c:v>41365</c:v>
                </c:pt>
                <c:pt idx="1">
                  <c:v>41395</c:v>
                </c:pt>
                <c:pt idx="2">
                  <c:v>41426</c:v>
                </c:pt>
                <c:pt idx="3">
                  <c:v>41456</c:v>
                </c:pt>
                <c:pt idx="4">
                  <c:v>41487</c:v>
                </c:pt>
                <c:pt idx="5">
                  <c:v>41518</c:v>
                </c:pt>
                <c:pt idx="6">
                  <c:v>41548</c:v>
                </c:pt>
                <c:pt idx="7">
                  <c:v>41579</c:v>
                </c:pt>
                <c:pt idx="8">
                  <c:v>41609</c:v>
                </c:pt>
                <c:pt idx="9">
                  <c:v>41640</c:v>
                </c:pt>
                <c:pt idx="10">
                  <c:v>41671</c:v>
                </c:pt>
                <c:pt idx="11">
                  <c:v>41699</c:v>
                </c:pt>
                <c:pt idx="12">
                  <c:v>41730</c:v>
                </c:pt>
                <c:pt idx="13">
                  <c:v>41760</c:v>
                </c:pt>
                <c:pt idx="14">
                  <c:v>41791</c:v>
                </c:pt>
                <c:pt idx="15">
                  <c:v>41821</c:v>
                </c:pt>
                <c:pt idx="16">
                  <c:v>41852</c:v>
                </c:pt>
                <c:pt idx="17">
                  <c:v>41883</c:v>
                </c:pt>
                <c:pt idx="18">
                  <c:v>41913</c:v>
                </c:pt>
                <c:pt idx="19">
                  <c:v>41944</c:v>
                </c:pt>
                <c:pt idx="20">
                  <c:v>41974</c:v>
                </c:pt>
                <c:pt idx="21">
                  <c:v>42005</c:v>
                </c:pt>
                <c:pt idx="22">
                  <c:v>42036</c:v>
                </c:pt>
                <c:pt idx="23">
                  <c:v>42064</c:v>
                </c:pt>
                <c:pt idx="24">
                  <c:v>42095</c:v>
                </c:pt>
                <c:pt idx="25">
                  <c:v>42125</c:v>
                </c:pt>
                <c:pt idx="26">
                  <c:v>42156</c:v>
                </c:pt>
                <c:pt idx="27">
                  <c:v>42186</c:v>
                </c:pt>
              </c:numCache>
            </c:numRef>
          </c:cat>
          <c:val>
            <c:numRef>
              <c:f>Лист2!$C$2:$C$29</c:f>
              <c:numCache>
                <c:formatCode>General</c:formatCode>
                <c:ptCount val="28"/>
                <c:pt idx="0">
                  <c:v>5041</c:v>
                </c:pt>
                <c:pt idx="1">
                  <c:v>8733</c:v>
                </c:pt>
                <c:pt idx="2">
                  <c:v>13122</c:v>
                </c:pt>
                <c:pt idx="3">
                  <c:v>19103</c:v>
                </c:pt>
                <c:pt idx="4">
                  <c:v>27001</c:v>
                </c:pt>
                <c:pt idx="5">
                  <c:v>34875</c:v>
                </c:pt>
                <c:pt idx="6">
                  <c:v>44502</c:v>
                </c:pt>
                <c:pt idx="7">
                  <c:v>54326</c:v>
                </c:pt>
                <c:pt idx="8">
                  <c:v>64355</c:v>
                </c:pt>
                <c:pt idx="9">
                  <c:v>72666</c:v>
                </c:pt>
                <c:pt idx="10">
                  <c:v>82758</c:v>
                </c:pt>
                <c:pt idx="11">
                  <c:v>91011</c:v>
                </c:pt>
                <c:pt idx="12">
                  <c:v>100571</c:v>
                </c:pt>
                <c:pt idx="13">
                  <c:v>108560</c:v>
                </c:pt>
                <c:pt idx="14">
                  <c:v>116230</c:v>
                </c:pt>
                <c:pt idx="15">
                  <c:v>125617</c:v>
                </c:pt>
                <c:pt idx="16">
                  <c:v>134331</c:v>
                </c:pt>
                <c:pt idx="17">
                  <c:v>143342</c:v>
                </c:pt>
                <c:pt idx="18">
                  <c:v>153736</c:v>
                </c:pt>
                <c:pt idx="19">
                  <c:v>162369</c:v>
                </c:pt>
                <c:pt idx="20">
                  <c:v>173784</c:v>
                </c:pt>
                <c:pt idx="21">
                  <c:v>180867</c:v>
                </c:pt>
                <c:pt idx="22">
                  <c:v>190335</c:v>
                </c:pt>
                <c:pt idx="23">
                  <c:v>200382</c:v>
                </c:pt>
                <c:pt idx="24">
                  <c:v>210138</c:v>
                </c:pt>
                <c:pt idx="25">
                  <c:v>218204</c:v>
                </c:pt>
                <c:pt idx="26">
                  <c:v>227767</c:v>
                </c:pt>
                <c:pt idx="27">
                  <c:v>238960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37048736"/>
        <c:axId val="-1037055808"/>
      </c:lineChart>
      <c:dateAx>
        <c:axId val="-1037048736"/>
        <c:scaling>
          <c:orientation val="minMax"/>
        </c:scaling>
        <c:delete val="0"/>
        <c:axPos val="b"/>
        <c:numFmt formatCode="[$-419]mmmm\ yyyy;@" sourceLinked="1"/>
        <c:majorTickMark val="out"/>
        <c:minorTickMark val="none"/>
        <c:tickLblPos val="nextTo"/>
        <c:crossAx val="-1037055808"/>
        <c:crosses val="autoZero"/>
        <c:auto val="1"/>
        <c:lblOffset val="100"/>
        <c:baseTimeUnit val="months"/>
      </c:dateAx>
      <c:valAx>
        <c:axId val="-1037055808"/>
        <c:scaling>
          <c:orientation val="minMax"/>
          <c:max val="2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37048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0.09649</cdr:x>
      <cdr:y>0.04878</cdr:y>
    </cdr:from>
    <cdr:to>
      <cdr:x>0.76316</cdr:x>
      <cdr:y>0.10976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288032"/>
          <a:ext cx="547260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Рост количества хранимых в системе документов</a:t>
          </a:r>
          <a:endParaRPr lang="ru-RU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47DB08-8106-43CC-BD18-CBC63DC68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048-DCF4-43CB-B4D7-88E827EBC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38073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048-DCF4-43CB-B4D7-88E827EBC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579311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048-DCF4-43CB-B4D7-88E827EBC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3415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048-DCF4-43CB-B4D7-88E827EBC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980149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D048-DCF4-43CB-B4D7-88E827EBC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18599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BED2-A4C8-4AED-A44F-8674C0613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6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4550-7AF9-4761-B50D-A48844665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31A-B06B-4EA0-89C9-5210B063A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711-7449-4A01-BDA4-36F429A1B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730F-61A4-49C1-A199-F57FE87CC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1B5E-0FB5-47D2-87A3-B859F8168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D58-30B0-40CB-84DE-B4C1855A6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3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92E-7B4B-413B-8DB0-60971A460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0626-98C4-400E-B4D0-CFA8001456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A14-B83D-4555-B875-35EB956A8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19D048-DCF4-43CB-B4D7-88E827EBC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842" y="2722663"/>
            <a:ext cx="7908676" cy="1808162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подсистемы</a:t>
            </a:r>
            <a:b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«Электронный документооборот» АИС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ПФР-2 на базе свободного инфраструктурного и прикладного ПО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 descr="http://im7-tub-ru.yandex.net/i?id=113708729-5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8072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13842" y="5855568"/>
            <a:ext cx="619268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13842" y="5229200"/>
            <a:ext cx="8208912" cy="125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Энфиаджян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Рубен Юрьевич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Департамента управления инфраструктурой автоматизированной информационной системы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WordArt 5"/>
          <p:cNvSpPr>
            <a:spLocks noChangeArrowheads="1" noChangeShapeType="1" noTextEdit="1"/>
          </p:cNvSpPr>
          <p:nvPr/>
        </p:nvSpPr>
        <p:spPr bwMode="gray">
          <a:xfrm>
            <a:off x="1331640" y="2715092"/>
            <a:ext cx="5689600" cy="792162"/>
          </a:xfrm>
          <a:prstGeom prst="rect">
            <a:avLst/>
          </a:prstGeom>
          <a:noFill/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24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</a:t>
            </a:r>
            <a:r>
              <a:rPr lang="en-US" sz="24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 !</a:t>
            </a:r>
            <a:endParaRPr lang="ru-RU" sz="24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Picture 5" descr="http://im7-tub-ru.yandex.net/i?id=113708729-5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40" y="34600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67544" y="5085184"/>
            <a:ext cx="619268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7544" y="4458816"/>
            <a:ext cx="8208912" cy="125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Энфиаджян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Рубен Юрьевич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Департамента управления инфраструктурой автоматизированной информационной системы</a:t>
            </a: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6768752" cy="65916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Предпосылки для внедрения ЭДО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5040560"/>
          </a:xfrm>
        </p:spPr>
        <p:txBody>
          <a:bodyPr>
            <a:noAutofit/>
          </a:bodyPr>
          <a:lstStyle/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Низкая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оперативность исполнения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поручений</a:t>
            </a:r>
            <a:b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существовавшие в ПФР системы электронного документооборота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своей сути являлись электронными системами учета поступивших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 и средствами рассылки поручений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оперативного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контроля за исполнением поручений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каждое структурное подразделение самостоятельно вело учет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обрабатываемых ими документов, используя для этого как стандартные средства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MS Office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так и обычные бумажные журналы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инструментов для совместной работы с документами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 создания документа в структурном подразделении до его подписания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регистрации проходило до 5 дней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электронного взаимодействия между </a:t>
            </a:r>
            <a:r>
              <a:rPr lang="ru-RU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терр.органами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копии писем и НПА рассылались по электронной почте и не имели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юридической значимости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электронного архива документов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утери оригиналов документов по исполняемым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поручениям, фактическое отсутствие структурированной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истории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переписок, сложность поиска документов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391400" cy="487363"/>
          </a:xfrm>
          <a:extLst/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Поставленные задачи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352928" cy="5616624"/>
          </a:xfrm>
        </p:spPr>
        <p:txBody>
          <a:bodyPr>
            <a:noAutofit/>
          </a:bodyPr>
          <a:lstStyle/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юридически значимого электронного документооборота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 всем типам обрабатываемых документов:</a:t>
            </a:r>
          </a:p>
          <a:p>
            <a:pPr marL="7200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Входящая/исходящая/внутренняя корреспонденция;</a:t>
            </a:r>
          </a:p>
          <a:p>
            <a:pPr marL="7200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акты, протоколы;</a:t>
            </a:r>
          </a:p>
          <a:p>
            <a:pPr marL="7200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 конкурсной документации, гос. контракты, соглашения;</a:t>
            </a:r>
          </a:p>
          <a:p>
            <a:pPr marL="7200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Обращения граждан;</a:t>
            </a:r>
          </a:p>
          <a:p>
            <a:pPr marL="7200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Финансовый документооборот (обмен извещениями о передаче государственного имущества и пр.).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 от движения бумажных документов как между структурными подразделениями, так и между территориальными органами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Интеграция системы электронного документооборота ПФР с системами межведомственного электронного документооборота (МЭДО, СМЭВ и др.)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оперативного контроля за исполнением поручений на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любом уровне исполнения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мобильности пользователей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Минимизация операционных затрат на эксплуатацию системы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электронного документооборота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2"/>
            </a:pP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16824" cy="720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требования к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ПЭД ПФР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180187" y="836712"/>
            <a:ext cx="8352928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fontAlgn="auto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Масштабируемость системы</a:t>
            </a:r>
            <a:b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 быть реализовано интегрированное взаимодействие в рамках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ПЭД ПФР более 2700 территориальных органов с общим числом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пользователей более 100 тыс.</a:t>
            </a:r>
          </a:p>
          <a:p>
            <a:pPr marL="400050" indent="-400050" fontAlgn="auto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ГОСТ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ПЭД ПФР должна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соответствовать ГОСТ Р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7.0.8-2013 «Система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стандартов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информации, библиотечному и издательскому делу. Делопроизводство и архивное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дело»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fontAlgn="auto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Оптимизация вычислительной инфраструктуры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минимизация требований к вычислительной инфраструктуре: 30Гб дискового пространства, 16Гб оперативной памяти и 4 процессорных ядра для сервера приложений; 1Гб оперативной памяти и процессор 1,6ГГц для АРМ. Возможность применения </a:t>
            </a: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существующей инфраструктуры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fontAlgn="auto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свободного ПО</a:t>
            </a:r>
            <a:b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существенное снижение расходов на эксплуатацию за счет отсутствия лицензионных платежей</a:t>
            </a:r>
          </a:p>
          <a:p>
            <a:pPr marL="400050" indent="-400050" fontAlgn="auto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защиты информации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r>
              <a:rPr lang="ru-RU" sz="1600" dirty="0" smtClean="0"/>
              <a:t>Федеральному закону </a:t>
            </a:r>
            <a:r>
              <a:rPr lang="ru-RU" sz="1600" dirty="0"/>
              <a:t>от </a:t>
            </a:r>
            <a:r>
              <a:rPr lang="ru-RU" sz="1600" dirty="0" smtClean="0"/>
              <a:t>27.07.2006 №149-ФЗ, </a:t>
            </a:r>
            <a:br>
              <a:rPr lang="ru-RU" sz="1600" dirty="0" smtClean="0"/>
            </a:br>
            <a:r>
              <a:rPr lang="ru-RU" sz="1600" dirty="0" smtClean="0"/>
              <a:t>Федеральному закону </a:t>
            </a:r>
            <a:r>
              <a:rPr lang="ru-RU" sz="1600" dirty="0"/>
              <a:t>от 27.07.2006 №</a:t>
            </a:r>
            <a:r>
              <a:rPr lang="ru-RU" sz="1600" dirty="0" smtClean="0"/>
              <a:t>152-ФЗ, </a:t>
            </a:r>
            <a:br>
              <a:rPr lang="ru-RU" sz="1600" dirty="0" smtClean="0"/>
            </a:br>
            <a:r>
              <a:rPr lang="ru-RU" sz="1600" dirty="0" smtClean="0"/>
              <a:t>постановлению Правительства Российской </a:t>
            </a:r>
            <a:r>
              <a:rPr lang="ru-RU" sz="1600" dirty="0"/>
              <a:t>Федерации от 01.11.2012 №</a:t>
            </a:r>
            <a:r>
              <a:rPr lang="ru-RU" sz="1600" dirty="0" smtClean="0"/>
              <a:t>1119, </a:t>
            </a:r>
            <a:br>
              <a:rPr lang="ru-RU" sz="1600" dirty="0" smtClean="0"/>
            </a:br>
            <a:r>
              <a:rPr lang="ru-RU" sz="1600" dirty="0" smtClean="0"/>
              <a:t>приказу </a:t>
            </a:r>
            <a:r>
              <a:rPr lang="ru-RU" sz="1600" dirty="0"/>
              <a:t>ФСТЭК </a:t>
            </a:r>
            <a:r>
              <a:rPr lang="ru-RU" sz="1600" dirty="0" smtClean="0"/>
              <a:t>от </a:t>
            </a:r>
            <a:r>
              <a:rPr lang="ru-RU" sz="1600" dirty="0"/>
              <a:t>11.02.2013 № </a:t>
            </a:r>
            <a:r>
              <a:rPr lang="ru-RU" sz="1600" dirty="0" smtClean="0"/>
              <a:t>17 и др.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6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936" y="116632"/>
            <a:ext cx="7893496" cy="5760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ПЭД ПФР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7984" y="620688"/>
            <a:ext cx="8162448" cy="6120680"/>
          </a:xfrm>
        </p:spPr>
        <p:txBody>
          <a:bodyPr>
            <a:noAutofit/>
          </a:bodyPr>
          <a:lstStyle/>
          <a:p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ru-RU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 выгодная кроссплатформенная разработка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Отечественная разработка, не требующая лицензионных отчислений;</a:t>
            </a: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Трехуровневая архитектура с доступом через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имеет развитую систему фильтров, мощный поисковый механизм, поддерживает работу с различными крипто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провайдерами;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Поддерживает любую существующую инфраструктуру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ПФР (сервера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приложений и реляционные базы данных), обеспечивая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сохранения инвестиций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ранее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оборудование;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Система поддерживает наиболее распространённые базы данных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Oracle DB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IBM DB2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PostgreSql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серверы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приложений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Oracle WebLogic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IBM WebSphere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Jboss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Apache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Tomcat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ru-RU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Открытость, масштабирование и расширяемость</a:t>
            </a: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Гибкость архитектуры позволяет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адаптироваться к функциональной и организационной реорганизации;</a:t>
            </a: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ткрытый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программный код и необходимый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интеграционных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интерфейсов, позволяющих быстро устанавливать взаимодействие с внешними системами;</a:t>
            </a:r>
          </a:p>
          <a:p>
            <a:pPr marL="720000" lvl="1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Построение Системы по модульному принципу позволяет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масштабировать и модернизировать 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практически безгранично. </a:t>
            </a:r>
          </a:p>
        </p:txBody>
      </p:sp>
    </p:spTree>
    <p:extLst>
      <p:ext uri="{BB962C8B-B14F-4D97-AF65-F5344CB8AC3E}">
        <p14:creationId xmlns:p14="http://schemas.microsoft.com/office/powerpoint/2010/main" val="42894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6347713" cy="6480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Хронология внедрения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1"/>
          <p:cNvSpPr>
            <a:spLocks noGrp="1"/>
          </p:cNvSpPr>
          <p:nvPr>
            <p:ph idx="1"/>
          </p:nvPr>
        </p:nvSpPr>
        <p:spPr>
          <a:xfrm>
            <a:off x="310184" y="764704"/>
            <a:ext cx="8833816" cy="5544616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Пройденные этапы: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решения для СЭД ИД ПФР – 2013 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Перевод СЭД ИД ПФР в состав АИС ПФР-2 в качестве самостоятельной 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подсистемы (ПЭД ИД ПФР) – 2014 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Опытная эксплуатация ПЭД ИД ПФР – 2014 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Доработка ПЭД ИД ПФР по итогам опытной эксплуатации – 01.-06.2015г.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Интеграция ПЭД ИД ПФР с системой МЭДО – 06.2015г.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Дальнейшие шаги: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6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Поэтапный запуск ПЭД ИД ПФР в промышленную эксплуатацию – 05.-12.2015г.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6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ПЭД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ОПФР – 05.-12.2015г.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6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Опытная эксплуатация ПЭД ОПФР – 01.-03.2016г.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6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 ПЭД во всех отделениях ПФР (84 отделения) – 2016-2017гг.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6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ПЭД УПФР – 2017г.</a:t>
            </a:r>
          </a:p>
          <a:p>
            <a:pPr marL="400050" indent="-400050">
              <a:spcBef>
                <a:spcPts val="500"/>
              </a:spcBef>
              <a:spcAft>
                <a:spcPts val="500"/>
              </a:spcAft>
              <a:buFont typeface="+mj-lt"/>
              <a:buAutoNum type="romanUcPeriod" startAt="6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ПЭД УПФР (более 2700 управлений) – 2017-2019гг. </a:t>
            </a:r>
          </a:p>
        </p:txBody>
      </p:sp>
    </p:spTree>
    <p:extLst>
      <p:ext uri="{BB962C8B-B14F-4D97-AF65-F5344CB8AC3E}">
        <p14:creationId xmlns:p14="http://schemas.microsoft.com/office/powerpoint/2010/main" val="27731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6347713" cy="6480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проблемы внедрения 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64704"/>
            <a:ext cx="7920880" cy="7368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+mj-lt"/>
              <a:buAutoNum type="romanUcPeriod"/>
            </a:pPr>
            <a:r>
              <a:rPr lang="ru-RU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оделирование бизнес-процессов электронного документооборота</a:t>
            </a:r>
          </a:p>
          <a:p>
            <a:pPr marL="357188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«базы знаний», имеющейся при внедрении готовых систем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ЭДО, требовало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детального моделирования будущих процессов обработки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документов. Недостаточно глубокое моделирование бизнес-процессов на этапе проектирования системы спровоцировало ряд проблем при ее внедрении, например:</a:t>
            </a:r>
          </a:p>
          <a:p>
            <a:pPr marL="642938" indent="-2857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производительности базы данных после изменения изначально спроектированной логики обработки документов в АРМ пользователей;</a:t>
            </a:r>
          </a:p>
          <a:p>
            <a:pPr marL="642938" indent="-2857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«нестыковки» процессов обработки документов, выявленные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на этапе опытной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эксплуатации.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+mj-lt"/>
              <a:buAutoNum type="romanUcPeriod" startAt="2"/>
            </a:pPr>
            <a:r>
              <a:rPr lang="ru-RU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ошибок в процессе работы</a:t>
            </a:r>
          </a:p>
          <a:p>
            <a:pPr marL="357188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 продолжительный период опытной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эксплуатации системы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(3-4 месяца) не позволил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идентифицировать все ошибки в работе системы.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ошибки, выявленные после окончания опытной эксплуатации, оказались критичными для реализации бизнес-процессов документооборота и потребовали приостановки перевода системы в промышленную эксплуатацию до их исправления.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+mj-lt"/>
              <a:buAutoNum type="romanUcPeriod" startAt="3"/>
            </a:pPr>
            <a:r>
              <a:rPr lang="ru-RU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централизованного архива для бумажных документов</a:t>
            </a:r>
            <a:br>
              <a:rPr lang="ru-RU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от движения бумажных документов между структурными подразделениями потребовал организацию структурированного архива для их хранения и написания соответствующих регламентов </a:t>
            </a:r>
          </a:p>
          <a:p>
            <a:pPr marL="400050" indent="-4000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+mj-lt"/>
              <a:buAutoNum type="romanUcPeriod" startAt="3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l" defTabSz="457200"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80000"/>
              <a:buFont typeface="+mj-lt"/>
              <a:buAutoNum type="romanUcPeriod" startAt="3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3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001000" cy="5235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показатели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467544" y="836712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9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001000" cy="5235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показатели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395536" y="764704"/>
          <a:ext cx="82089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170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Грань</vt:lpstr>
      <vt:lpstr>Создание подсистемы «Электронный документооборот» АИС ПФР-2 на базе свободного инфраструктурного и прикладного ПО</vt:lpstr>
      <vt:lpstr>Предпосылки для внедрения ЭДО</vt:lpstr>
      <vt:lpstr>Поставленные задачи</vt:lpstr>
      <vt:lpstr>Основные требования к ПЭД ПФР</vt:lpstr>
      <vt:lpstr>Преимущества ПЭД ПФР</vt:lpstr>
      <vt:lpstr>Хронология внедрения</vt:lpstr>
      <vt:lpstr>Основные проблемы внедрения </vt:lpstr>
      <vt:lpstr>Ключевые показатели</vt:lpstr>
      <vt:lpstr>Ключевые показатели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2015-08-14T21:40:28Z</dcterms:created>
  <dcterms:modified xsi:type="dcterms:W3CDTF">2015-09-09T04:58:14Z</dcterms:modified>
</cp:coreProperties>
</file>