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66" r:id="rId3"/>
    <p:sldId id="265" r:id="rId4"/>
    <p:sldId id="264" r:id="rId5"/>
    <p:sldId id="293" r:id="rId6"/>
    <p:sldId id="257" r:id="rId7"/>
    <p:sldId id="263" r:id="rId8"/>
    <p:sldId id="269" r:id="rId9"/>
    <p:sldId id="267" r:id="rId10"/>
    <p:sldId id="258" r:id="rId11"/>
    <p:sldId id="259" r:id="rId12"/>
    <p:sldId id="290" r:id="rId13"/>
    <p:sldId id="291" r:id="rId14"/>
    <p:sldId id="260" r:id="rId15"/>
    <p:sldId id="261" r:id="rId16"/>
    <p:sldId id="271" r:id="rId17"/>
    <p:sldId id="273" r:id="rId18"/>
    <p:sldId id="274" r:id="rId19"/>
    <p:sldId id="276" r:id="rId20"/>
    <p:sldId id="277" r:id="rId21"/>
    <p:sldId id="278" r:id="rId22"/>
    <p:sldId id="280" r:id="rId23"/>
    <p:sldId id="281" r:id="rId24"/>
    <p:sldId id="282" r:id="rId25"/>
    <p:sldId id="286" r:id="rId26"/>
    <p:sldId id="285" r:id="rId27"/>
    <p:sldId id="283" r:id="rId28"/>
    <p:sldId id="292" r:id="rId29"/>
  </p:sldIdLst>
  <p:sldSz cx="9144000" cy="5143500" type="screen16x9"/>
  <p:notesSz cx="6858000" cy="9144000"/>
  <p:defaultTextStyle>
    <a:defPPr>
      <a:defRPr lang="ru-RU"/>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767" autoAdjust="0"/>
  </p:normalViewPr>
  <p:slideViewPr>
    <p:cSldViewPr snapToGrid="0" snapToObjects="1">
      <p:cViewPr>
        <p:scale>
          <a:sx n="94" d="100"/>
          <a:sy n="94" d="100"/>
        </p:scale>
        <p:origin x="-1504" y="-368"/>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sergey:Desktop:kill:&#1050;&#1085;&#1080;&#1075;&#1072;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bar"/>
        <c:grouping val="clustered"/>
        <c:varyColors val="0"/>
        <c:ser>
          <c:idx val="0"/>
          <c:order val="0"/>
          <c:tx>
            <c:strRef>
              <c:f>Лист1!$D$5</c:f>
              <c:strCache>
                <c:ptCount val="1"/>
                <c:pt idx="0">
                  <c:v>IBM ECM</c:v>
                </c:pt>
              </c:strCache>
            </c:strRef>
          </c:tx>
          <c:invertIfNegative val="0"/>
          <c:cat>
            <c:strRef>
              <c:f>Лист1!$C$6:$C$10</c:f>
              <c:strCache>
                <c:ptCount val="5"/>
                <c:pt idx="0">
                  <c:v>3rd party App</c:v>
                </c:pt>
                <c:pt idx="1">
                  <c:v>Vendor App</c:v>
                </c:pt>
                <c:pt idx="2">
                  <c:v>Mobile Browser</c:v>
                </c:pt>
                <c:pt idx="3">
                  <c:v>Desktop Only</c:v>
                </c:pt>
                <c:pt idx="4">
                  <c:v>Browser</c:v>
                </c:pt>
              </c:strCache>
            </c:strRef>
          </c:cat>
          <c:val>
            <c:numRef>
              <c:f>Лист1!$D$6:$D$10</c:f>
              <c:numCache>
                <c:formatCode>0%</c:formatCode>
                <c:ptCount val="5"/>
                <c:pt idx="0">
                  <c:v>0.03</c:v>
                </c:pt>
                <c:pt idx="1">
                  <c:v>0.17</c:v>
                </c:pt>
                <c:pt idx="2">
                  <c:v>0.29</c:v>
                </c:pt>
                <c:pt idx="3">
                  <c:v>0.04</c:v>
                </c:pt>
                <c:pt idx="4">
                  <c:v>0.89</c:v>
                </c:pt>
              </c:numCache>
            </c:numRef>
          </c:val>
        </c:ser>
        <c:ser>
          <c:idx val="1"/>
          <c:order val="1"/>
          <c:tx>
            <c:strRef>
              <c:f>Лист1!$E$5</c:f>
              <c:strCache>
                <c:ptCount val="1"/>
                <c:pt idx="0">
                  <c:v>Other ECM apps</c:v>
                </c:pt>
              </c:strCache>
            </c:strRef>
          </c:tx>
          <c:invertIfNegative val="0"/>
          <c:cat>
            <c:strRef>
              <c:f>Лист1!$C$6:$C$10</c:f>
              <c:strCache>
                <c:ptCount val="5"/>
                <c:pt idx="0">
                  <c:v>3rd party App</c:v>
                </c:pt>
                <c:pt idx="1">
                  <c:v>Vendor App</c:v>
                </c:pt>
                <c:pt idx="2">
                  <c:v>Mobile Browser</c:v>
                </c:pt>
                <c:pt idx="3">
                  <c:v>Desktop Only</c:v>
                </c:pt>
                <c:pt idx="4">
                  <c:v>Browser</c:v>
                </c:pt>
              </c:strCache>
            </c:strRef>
          </c:cat>
          <c:val>
            <c:numRef>
              <c:f>Лист1!$E$6:$E$10</c:f>
              <c:numCache>
                <c:formatCode>0%</c:formatCode>
                <c:ptCount val="5"/>
                <c:pt idx="0">
                  <c:v>0.07</c:v>
                </c:pt>
                <c:pt idx="1">
                  <c:v>0.04</c:v>
                </c:pt>
                <c:pt idx="2">
                  <c:v>0.11</c:v>
                </c:pt>
                <c:pt idx="3">
                  <c:v>0.44</c:v>
                </c:pt>
                <c:pt idx="4">
                  <c:v>0.69</c:v>
                </c:pt>
              </c:numCache>
            </c:numRef>
          </c:val>
        </c:ser>
        <c:dLbls>
          <c:showLegendKey val="0"/>
          <c:showVal val="0"/>
          <c:showCatName val="0"/>
          <c:showSerName val="0"/>
          <c:showPercent val="0"/>
          <c:showBubbleSize val="0"/>
        </c:dLbls>
        <c:gapWidth val="150"/>
        <c:axId val="2129879144"/>
        <c:axId val="2129870536"/>
      </c:barChart>
      <c:catAx>
        <c:axId val="2129879144"/>
        <c:scaling>
          <c:orientation val="minMax"/>
        </c:scaling>
        <c:delete val="0"/>
        <c:axPos val="l"/>
        <c:majorTickMark val="out"/>
        <c:minorTickMark val="none"/>
        <c:tickLblPos val="nextTo"/>
        <c:crossAx val="2129870536"/>
        <c:crosses val="autoZero"/>
        <c:auto val="1"/>
        <c:lblAlgn val="ctr"/>
        <c:lblOffset val="100"/>
        <c:noMultiLvlLbl val="0"/>
      </c:catAx>
      <c:valAx>
        <c:axId val="2129870536"/>
        <c:scaling>
          <c:orientation val="minMax"/>
        </c:scaling>
        <c:delete val="0"/>
        <c:axPos val="b"/>
        <c:majorGridlines/>
        <c:numFmt formatCode="0%" sourceLinked="1"/>
        <c:majorTickMark val="out"/>
        <c:minorTickMark val="none"/>
        <c:tickLblPos val="nextTo"/>
        <c:crossAx val="2129879144"/>
        <c:crosses val="autoZero"/>
        <c:crossBetween val="between"/>
      </c:valAx>
    </c:plotArea>
    <c:legend>
      <c:legendPos val="r"/>
      <c:layout/>
      <c:overlay val="0"/>
    </c:legend>
    <c:plotVisOnly val="1"/>
    <c:dispBlanksAs val="gap"/>
    <c:showDLblsOverMax val="0"/>
  </c:chart>
  <c:txPr>
    <a:bodyPr/>
    <a:lstStyle/>
    <a:p>
      <a:pPr>
        <a:defRPr sz="1200"/>
      </a:pPr>
      <a:endParaRPr lang="ru-RU"/>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09CC92-4E92-3E44-9295-8D9706BA16B7}" type="datetimeFigureOut">
              <a:rPr lang="ru-RU" smtClean="0"/>
              <a:t>07/09/15</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803002-5910-A749-AFD3-B18FEA2AC1EB}" type="slidenum">
              <a:rPr lang="ru-RU" smtClean="0"/>
              <a:t>‹#›</a:t>
            </a:fld>
            <a:endParaRPr lang="ru-RU"/>
          </a:p>
        </p:txBody>
      </p:sp>
    </p:spTree>
    <p:extLst>
      <p:ext uri="{BB962C8B-B14F-4D97-AF65-F5344CB8AC3E}">
        <p14:creationId xmlns:p14="http://schemas.microsoft.com/office/powerpoint/2010/main" val="25912724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tabLst>
                <a:tab pos="723900" algn="l"/>
                <a:tab pos="1447800" algn="l"/>
                <a:tab pos="2171700" algn="l"/>
                <a:tab pos="2895600" algn="l"/>
              </a:tabLst>
              <a:defRPr sz="1200">
                <a:solidFill>
                  <a:srgbClr val="000000"/>
                </a:solidFill>
                <a:latin typeface="Times New Roman" charset="0"/>
                <a:ea typeface="Arial" charset="0"/>
              </a:defRPr>
            </a:lvl1pPr>
            <a:lvl2pPr>
              <a:tabLst>
                <a:tab pos="723900" algn="l"/>
                <a:tab pos="1447800" algn="l"/>
                <a:tab pos="2171700" algn="l"/>
                <a:tab pos="2895600" algn="l"/>
              </a:tabLst>
              <a:defRPr sz="1200">
                <a:solidFill>
                  <a:srgbClr val="000000"/>
                </a:solidFill>
                <a:latin typeface="Times New Roman" charset="0"/>
                <a:ea typeface="Arial" charset="0"/>
              </a:defRPr>
            </a:lvl2pPr>
            <a:lvl3pPr>
              <a:tabLst>
                <a:tab pos="723900" algn="l"/>
                <a:tab pos="1447800" algn="l"/>
                <a:tab pos="2171700" algn="l"/>
                <a:tab pos="2895600" algn="l"/>
              </a:tabLst>
              <a:defRPr sz="1200">
                <a:solidFill>
                  <a:srgbClr val="000000"/>
                </a:solidFill>
                <a:latin typeface="Times New Roman" charset="0"/>
                <a:ea typeface="Arial" charset="0"/>
              </a:defRPr>
            </a:lvl3pPr>
            <a:lvl4pPr>
              <a:tabLst>
                <a:tab pos="723900" algn="l"/>
                <a:tab pos="1447800" algn="l"/>
                <a:tab pos="2171700" algn="l"/>
                <a:tab pos="2895600" algn="l"/>
              </a:tabLst>
              <a:defRPr sz="1200">
                <a:solidFill>
                  <a:srgbClr val="000000"/>
                </a:solidFill>
                <a:latin typeface="Times New Roman" charset="0"/>
                <a:ea typeface="Arial" charset="0"/>
              </a:defRPr>
            </a:lvl4pPr>
            <a:lvl5pPr>
              <a:tabLst>
                <a:tab pos="723900" algn="l"/>
                <a:tab pos="1447800" algn="l"/>
                <a:tab pos="2171700" algn="l"/>
                <a:tab pos="2895600" algn="l"/>
              </a:tabLst>
              <a:defRPr sz="1200">
                <a:solidFill>
                  <a:srgbClr val="000000"/>
                </a:solidFill>
                <a:latin typeface="Times New Roman" charset="0"/>
                <a:ea typeface="Arial" charset="0"/>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Arial" charset="0"/>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Arial" charset="0"/>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Arial" charset="0"/>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Arial" charset="0"/>
              </a:defRPr>
            </a:lvl9pPr>
          </a:lstStyle>
          <a:p>
            <a:fld id="{393AE233-C179-8749-A6DB-C8DDCF1255CB}" type="slidenum">
              <a:rPr lang="en-US">
                <a:ea typeface="MS PGothic" charset="0"/>
              </a:rPr>
              <a:pPr/>
              <a:t>16</a:t>
            </a:fld>
            <a:endParaRPr lang="en-US">
              <a:ea typeface="MS PGothic" charset="0"/>
            </a:endParaRPr>
          </a:p>
        </p:txBody>
      </p:sp>
      <p:sp>
        <p:nvSpPr>
          <p:cNvPr id="33795" name="Rectangle 1"/>
          <p:cNvSpPr>
            <a:spLocks noGrp="1" noRot="1" noChangeAspect="1" noChangeArrowheads="1" noTextEdit="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6"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atin typeface="Times New Roman" charset="0"/>
              </a:rPr>
              <a:t>These numbers are from a couple of AIIM studies, and they show just how hard it is to work with documents – both paper and electronic….</a:t>
            </a:r>
          </a:p>
          <a:p>
            <a:endParaRPr lang="en-US">
              <a:latin typeface="Times New Roman" charset="0"/>
            </a:endParaRPr>
          </a:p>
          <a:p>
            <a:r>
              <a:rPr lang="en-US">
                <a:latin typeface="Times New Roman" charset="0"/>
              </a:rPr>
              <a:t>…. So if you are struggling in any of these areas, be assured, you are not alone.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tabLst>
                <a:tab pos="723900" algn="l"/>
                <a:tab pos="1447800" algn="l"/>
                <a:tab pos="2171700" algn="l"/>
                <a:tab pos="2895600" algn="l"/>
              </a:tabLst>
              <a:defRPr sz="1200">
                <a:solidFill>
                  <a:srgbClr val="000000"/>
                </a:solidFill>
                <a:latin typeface="Times New Roman" charset="0"/>
                <a:ea typeface="Arial" charset="0"/>
              </a:defRPr>
            </a:lvl1pPr>
            <a:lvl2pPr>
              <a:tabLst>
                <a:tab pos="723900" algn="l"/>
                <a:tab pos="1447800" algn="l"/>
                <a:tab pos="2171700" algn="l"/>
                <a:tab pos="2895600" algn="l"/>
              </a:tabLst>
              <a:defRPr sz="1200">
                <a:solidFill>
                  <a:srgbClr val="000000"/>
                </a:solidFill>
                <a:latin typeface="Times New Roman" charset="0"/>
                <a:ea typeface="Arial" charset="0"/>
              </a:defRPr>
            </a:lvl2pPr>
            <a:lvl3pPr>
              <a:tabLst>
                <a:tab pos="723900" algn="l"/>
                <a:tab pos="1447800" algn="l"/>
                <a:tab pos="2171700" algn="l"/>
                <a:tab pos="2895600" algn="l"/>
              </a:tabLst>
              <a:defRPr sz="1200">
                <a:solidFill>
                  <a:srgbClr val="000000"/>
                </a:solidFill>
                <a:latin typeface="Times New Roman" charset="0"/>
                <a:ea typeface="Arial" charset="0"/>
              </a:defRPr>
            </a:lvl3pPr>
            <a:lvl4pPr>
              <a:tabLst>
                <a:tab pos="723900" algn="l"/>
                <a:tab pos="1447800" algn="l"/>
                <a:tab pos="2171700" algn="l"/>
                <a:tab pos="2895600" algn="l"/>
              </a:tabLst>
              <a:defRPr sz="1200">
                <a:solidFill>
                  <a:srgbClr val="000000"/>
                </a:solidFill>
                <a:latin typeface="Times New Roman" charset="0"/>
                <a:ea typeface="Arial" charset="0"/>
              </a:defRPr>
            </a:lvl4pPr>
            <a:lvl5pPr>
              <a:tabLst>
                <a:tab pos="723900" algn="l"/>
                <a:tab pos="1447800" algn="l"/>
                <a:tab pos="2171700" algn="l"/>
                <a:tab pos="2895600" algn="l"/>
              </a:tabLst>
              <a:defRPr sz="1200">
                <a:solidFill>
                  <a:srgbClr val="000000"/>
                </a:solidFill>
                <a:latin typeface="Times New Roman" charset="0"/>
                <a:ea typeface="Arial" charset="0"/>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Arial" charset="0"/>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Arial" charset="0"/>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Arial" charset="0"/>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Arial" charset="0"/>
              </a:defRPr>
            </a:lvl9pPr>
          </a:lstStyle>
          <a:p>
            <a:fld id="{446F0ECD-BC5B-FB41-A05D-C42BC72E278F}" type="slidenum">
              <a:rPr lang="en-US">
                <a:ea typeface="MS PGothic" charset="0"/>
              </a:rPr>
              <a:pPr/>
              <a:t>25</a:t>
            </a:fld>
            <a:endParaRPr lang="en-US">
              <a:ea typeface="MS PGothic" charset="0"/>
            </a:endParaRPr>
          </a:p>
        </p:txBody>
      </p:sp>
      <p:sp>
        <p:nvSpPr>
          <p:cNvPr id="48131" name="Rectangle 1"/>
          <p:cNvSpPr>
            <a:spLocks noGrp="1" noRot="1" noChangeAspect="1" noChangeArrowheads="1" noTextEdit="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2" name="Text Box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nSpc>
                <a:spcPct val="80000"/>
              </a:lnSpc>
              <a:spcBef>
                <a:spcPts val="3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800">
                <a:latin typeface="Arial" charset="0"/>
                <a:ea typeface="MS PGothic" charset="0"/>
                <a:cs typeface="MS PGothic" charset="0"/>
              </a:rPr>
              <a:t>Everyone has heard of OCR – Optical Character Recognition – and it does two important things – helps index the document image so we can search and retrieve it – and pull out important business data for use by other systems. Manual data entry is one of the most expensive and error-prone aspects of document processing – OCR eliminates that.</a:t>
            </a:r>
          </a:p>
          <a:p>
            <a:pPr>
              <a:lnSpc>
                <a:spcPct val="80000"/>
              </a:lnSpc>
              <a:spcBef>
                <a:spcPts val="3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800">
              <a:latin typeface="Arial" charset="0"/>
              <a:ea typeface="MS PGothic" charset="0"/>
              <a:cs typeface="MS PGothic"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tabLst>
                <a:tab pos="723900" algn="l"/>
                <a:tab pos="1447800" algn="l"/>
                <a:tab pos="2171700" algn="l"/>
                <a:tab pos="2895600" algn="l"/>
              </a:tabLst>
              <a:defRPr sz="1200">
                <a:solidFill>
                  <a:srgbClr val="000000"/>
                </a:solidFill>
                <a:latin typeface="Times New Roman" charset="0"/>
                <a:ea typeface="Arial" charset="0"/>
              </a:defRPr>
            </a:lvl1pPr>
            <a:lvl2pPr>
              <a:tabLst>
                <a:tab pos="723900" algn="l"/>
                <a:tab pos="1447800" algn="l"/>
                <a:tab pos="2171700" algn="l"/>
                <a:tab pos="2895600" algn="l"/>
              </a:tabLst>
              <a:defRPr sz="1200">
                <a:solidFill>
                  <a:srgbClr val="000000"/>
                </a:solidFill>
                <a:latin typeface="Times New Roman" charset="0"/>
                <a:ea typeface="Arial" charset="0"/>
              </a:defRPr>
            </a:lvl2pPr>
            <a:lvl3pPr>
              <a:tabLst>
                <a:tab pos="723900" algn="l"/>
                <a:tab pos="1447800" algn="l"/>
                <a:tab pos="2171700" algn="l"/>
                <a:tab pos="2895600" algn="l"/>
              </a:tabLst>
              <a:defRPr sz="1200">
                <a:solidFill>
                  <a:srgbClr val="000000"/>
                </a:solidFill>
                <a:latin typeface="Times New Roman" charset="0"/>
                <a:ea typeface="Arial" charset="0"/>
              </a:defRPr>
            </a:lvl3pPr>
            <a:lvl4pPr>
              <a:tabLst>
                <a:tab pos="723900" algn="l"/>
                <a:tab pos="1447800" algn="l"/>
                <a:tab pos="2171700" algn="l"/>
                <a:tab pos="2895600" algn="l"/>
              </a:tabLst>
              <a:defRPr sz="1200">
                <a:solidFill>
                  <a:srgbClr val="000000"/>
                </a:solidFill>
                <a:latin typeface="Times New Roman" charset="0"/>
                <a:ea typeface="Arial" charset="0"/>
              </a:defRPr>
            </a:lvl4pPr>
            <a:lvl5pPr>
              <a:tabLst>
                <a:tab pos="723900" algn="l"/>
                <a:tab pos="1447800" algn="l"/>
                <a:tab pos="2171700" algn="l"/>
                <a:tab pos="2895600" algn="l"/>
              </a:tabLst>
              <a:defRPr sz="1200">
                <a:solidFill>
                  <a:srgbClr val="000000"/>
                </a:solidFill>
                <a:latin typeface="Times New Roman" charset="0"/>
                <a:ea typeface="Arial" charset="0"/>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Arial" charset="0"/>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Arial" charset="0"/>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Arial" charset="0"/>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Arial" charset="0"/>
              </a:defRPr>
            </a:lvl9pPr>
          </a:lstStyle>
          <a:p>
            <a:fld id="{85364725-4E39-614D-A0BB-F83E574B6E04}" type="slidenum">
              <a:rPr lang="en-US">
                <a:ea typeface="MS PGothic" charset="0"/>
              </a:rPr>
              <a:pPr/>
              <a:t>26</a:t>
            </a:fld>
            <a:endParaRPr lang="en-US">
              <a:ea typeface="MS PGothic" charset="0"/>
            </a:endParaRPr>
          </a:p>
        </p:txBody>
      </p:sp>
      <p:sp>
        <p:nvSpPr>
          <p:cNvPr id="47107" name="Rectangle 1"/>
          <p:cNvSpPr>
            <a:spLocks noGrp="1" noRot="1" noChangeAspect="1" noChangeArrowheads="1" noTextEdit="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8"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xfrm>
            <a:off x="384175" y="685800"/>
            <a:ext cx="6083300" cy="3422650"/>
          </a:xfrm>
          <a:ln/>
        </p:spPr>
      </p:sp>
      <p:sp>
        <p:nvSpPr>
          <p:cNvPr id="45059" name="Notes Placeholder 2"/>
          <p:cNvSpPr>
            <a:spLocks noGrp="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latin typeface="Times New Roman" charset="0"/>
              </a:rPr>
              <a:t>'How do I get this?". </a:t>
            </a:r>
          </a:p>
          <a:p>
            <a:endParaRPr lang="en-US">
              <a:latin typeface="Times New Roman" charset="0"/>
            </a:endParaRPr>
          </a:p>
          <a:p>
            <a:r>
              <a:rPr lang="en-US">
                <a:latin typeface="Times New Roman" charset="0"/>
              </a:rPr>
              <a:t>Easily. We deliver a ready-to-go client via App Store or Google Play"  - value: little training required, easy for users to access</a:t>
            </a:r>
          </a:p>
          <a:p>
            <a:endParaRPr lang="en-US">
              <a:latin typeface="Times New Roman" charset="0"/>
            </a:endParaRPr>
          </a:p>
          <a:p>
            <a:r>
              <a:rPr lang="en-US">
                <a:latin typeface="Times New Roman" charset="0"/>
              </a:rPr>
              <a:t>AND </a:t>
            </a:r>
          </a:p>
          <a:p>
            <a:endParaRPr lang="en-US">
              <a:latin typeface="Times New Roman" charset="0"/>
            </a:endParaRPr>
          </a:p>
          <a:p>
            <a:r>
              <a:rPr lang="en-US">
                <a:latin typeface="Times New Roman" charset="0"/>
              </a:rPr>
              <a:t>we also deliver a Software developer's kit  with the Datacap server. Value: This enables you to embed capture and document processing in your custom mobile apps with your look and feel/branding. Accelerates development.</a:t>
            </a:r>
          </a:p>
          <a:p>
            <a:endParaRPr lang="en-US">
              <a:latin typeface="Times New Roman" charset="0"/>
            </a:endParaRPr>
          </a:p>
        </p:txBody>
      </p:sp>
      <p:sp>
        <p:nvSpPr>
          <p:cNvPr id="45060" name="Slide Number Placeholder 3"/>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tabLst>
                <a:tab pos="723900" algn="l"/>
                <a:tab pos="1447800" algn="l"/>
                <a:tab pos="2171700" algn="l"/>
                <a:tab pos="2895600" algn="l"/>
              </a:tabLst>
              <a:defRPr sz="2200">
                <a:solidFill>
                  <a:schemeClr val="bg1"/>
                </a:solidFill>
                <a:latin typeface="Arial" charset="0"/>
                <a:ea typeface="MS PGothic" charset="0"/>
                <a:cs typeface="MS PGothic" charset="0"/>
              </a:defRPr>
            </a:lvl1pPr>
            <a:lvl2pPr>
              <a:tabLst>
                <a:tab pos="723900" algn="l"/>
                <a:tab pos="1447800" algn="l"/>
                <a:tab pos="2171700" algn="l"/>
                <a:tab pos="2895600" algn="l"/>
              </a:tabLst>
              <a:defRPr sz="2200">
                <a:solidFill>
                  <a:schemeClr val="bg1"/>
                </a:solidFill>
                <a:latin typeface="Arial" charset="0"/>
                <a:ea typeface="MS PGothic" charset="0"/>
                <a:cs typeface="MS PGothic" charset="0"/>
              </a:defRPr>
            </a:lvl2pPr>
            <a:lvl3pPr>
              <a:tabLst>
                <a:tab pos="723900" algn="l"/>
                <a:tab pos="1447800" algn="l"/>
                <a:tab pos="2171700" algn="l"/>
                <a:tab pos="2895600" algn="l"/>
              </a:tabLst>
              <a:defRPr sz="2200">
                <a:solidFill>
                  <a:schemeClr val="bg1"/>
                </a:solidFill>
                <a:latin typeface="Arial" charset="0"/>
                <a:ea typeface="MS PGothic" charset="0"/>
                <a:cs typeface="MS PGothic" charset="0"/>
              </a:defRPr>
            </a:lvl3pPr>
            <a:lvl4pPr>
              <a:tabLst>
                <a:tab pos="723900" algn="l"/>
                <a:tab pos="1447800" algn="l"/>
                <a:tab pos="2171700" algn="l"/>
                <a:tab pos="2895600" algn="l"/>
              </a:tabLst>
              <a:defRPr sz="2200">
                <a:solidFill>
                  <a:schemeClr val="bg1"/>
                </a:solidFill>
                <a:latin typeface="Arial" charset="0"/>
                <a:ea typeface="MS PGothic" charset="0"/>
                <a:cs typeface="MS PGothic" charset="0"/>
              </a:defRPr>
            </a:lvl4pPr>
            <a:lvl5pPr>
              <a:tabLst>
                <a:tab pos="723900" algn="l"/>
                <a:tab pos="1447800" algn="l"/>
                <a:tab pos="2171700" algn="l"/>
                <a:tab pos="2895600" algn="l"/>
              </a:tabLst>
              <a:defRPr sz="2200">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tabLst>
                <a:tab pos="723900" algn="l"/>
                <a:tab pos="1447800" algn="l"/>
                <a:tab pos="2171700" algn="l"/>
                <a:tab pos="2895600" algn="l"/>
              </a:tabLst>
              <a:defRPr sz="2200">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tabLst>
                <a:tab pos="723900" algn="l"/>
                <a:tab pos="1447800" algn="l"/>
                <a:tab pos="2171700" algn="l"/>
                <a:tab pos="2895600" algn="l"/>
              </a:tabLst>
              <a:defRPr sz="2200">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tabLst>
                <a:tab pos="723900" algn="l"/>
                <a:tab pos="1447800" algn="l"/>
                <a:tab pos="2171700" algn="l"/>
                <a:tab pos="2895600" algn="l"/>
              </a:tabLst>
              <a:defRPr sz="2200">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tabLst>
                <a:tab pos="723900" algn="l"/>
                <a:tab pos="1447800" algn="l"/>
                <a:tab pos="2171700" algn="l"/>
                <a:tab pos="2895600" algn="l"/>
              </a:tabLst>
              <a:defRPr sz="2200">
                <a:solidFill>
                  <a:schemeClr val="bg1"/>
                </a:solidFill>
                <a:latin typeface="Arial" charset="0"/>
                <a:ea typeface="MS PGothic" charset="0"/>
                <a:cs typeface="MS PGothic" charset="0"/>
              </a:defRPr>
            </a:lvl9pPr>
          </a:lstStyle>
          <a:p>
            <a:fld id="{2858FEFF-DB1D-CC41-AD99-C59F72EF3823}" type="slidenum">
              <a:rPr lang="en-US" sz="1200">
                <a:solidFill>
                  <a:srgbClr val="000000"/>
                </a:solidFill>
                <a:latin typeface="Times New Roman" charset="0"/>
              </a:rPr>
              <a:pPr/>
              <a:t>27</a:t>
            </a:fld>
            <a:endParaRPr lang="en-US" sz="1200">
              <a:solidFill>
                <a:srgbClr val="000000"/>
              </a:solidFill>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tabLst>
                <a:tab pos="723900" algn="l"/>
                <a:tab pos="1447800" algn="l"/>
                <a:tab pos="2171700" algn="l"/>
                <a:tab pos="2895600" algn="l"/>
              </a:tabLst>
              <a:defRPr sz="1200">
                <a:solidFill>
                  <a:srgbClr val="000000"/>
                </a:solidFill>
                <a:latin typeface="Times New Roman" charset="0"/>
                <a:ea typeface="Arial" charset="0"/>
              </a:defRPr>
            </a:lvl1pPr>
            <a:lvl2pPr>
              <a:tabLst>
                <a:tab pos="723900" algn="l"/>
                <a:tab pos="1447800" algn="l"/>
                <a:tab pos="2171700" algn="l"/>
                <a:tab pos="2895600" algn="l"/>
              </a:tabLst>
              <a:defRPr sz="1200">
                <a:solidFill>
                  <a:srgbClr val="000000"/>
                </a:solidFill>
                <a:latin typeface="Times New Roman" charset="0"/>
                <a:ea typeface="Arial" charset="0"/>
              </a:defRPr>
            </a:lvl2pPr>
            <a:lvl3pPr>
              <a:tabLst>
                <a:tab pos="723900" algn="l"/>
                <a:tab pos="1447800" algn="l"/>
                <a:tab pos="2171700" algn="l"/>
                <a:tab pos="2895600" algn="l"/>
              </a:tabLst>
              <a:defRPr sz="1200">
                <a:solidFill>
                  <a:srgbClr val="000000"/>
                </a:solidFill>
                <a:latin typeface="Times New Roman" charset="0"/>
                <a:ea typeface="Arial" charset="0"/>
              </a:defRPr>
            </a:lvl3pPr>
            <a:lvl4pPr>
              <a:tabLst>
                <a:tab pos="723900" algn="l"/>
                <a:tab pos="1447800" algn="l"/>
                <a:tab pos="2171700" algn="l"/>
                <a:tab pos="2895600" algn="l"/>
              </a:tabLst>
              <a:defRPr sz="1200">
                <a:solidFill>
                  <a:srgbClr val="000000"/>
                </a:solidFill>
                <a:latin typeface="Times New Roman" charset="0"/>
                <a:ea typeface="Arial" charset="0"/>
              </a:defRPr>
            </a:lvl4pPr>
            <a:lvl5pPr>
              <a:tabLst>
                <a:tab pos="723900" algn="l"/>
                <a:tab pos="1447800" algn="l"/>
                <a:tab pos="2171700" algn="l"/>
                <a:tab pos="2895600" algn="l"/>
              </a:tabLst>
              <a:defRPr sz="1200">
                <a:solidFill>
                  <a:srgbClr val="000000"/>
                </a:solidFill>
                <a:latin typeface="Times New Roman" charset="0"/>
                <a:ea typeface="Arial" charset="0"/>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Arial" charset="0"/>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Arial" charset="0"/>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Arial" charset="0"/>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Arial" charset="0"/>
              </a:defRPr>
            </a:lvl9pPr>
          </a:lstStyle>
          <a:p>
            <a:fld id="{3E61453E-F5B8-4D42-A319-F8B739383862}" type="slidenum">
              <a:rPr lang="en-US">
                <a:ea typeface="MS PGothic" charset="0"/>
              </a:rPr>
              <a:pPr/>
              <a:t>17</a:t>
            </a:fld>
            <a:endParaRPr lang="en-US">
              <a:ea typeface="MS PGothic" charset="0"/>
            </a:endParaRPr>
          </a:p>
        </p:txBody>
      </p:sp>
      <p:sp>
        <p:nvSpPr>
          <p:cNvPr id="35843" name="Rectangle 1"/>
          <p:cNvSpPr>
            <a:spLocks noGrp="1" noRot="1" noChangeAspect="1" noChangeArrowheads="1" noTextEdit="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4"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atin typeface="Times New Roman" charset="0"/>
              </a:rPr>
              <a:t>Well, because you can use mobile to….</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384175" y="685800"/>
            <a:ext cx="6083300" cy="3422650"/>
          </a:xfrm>
          <a:ln/>
        </p:spPr>
      </p:sp>
      <p:sp>
        <p:nvSpPr>
          <p:cNvPr id="36867" name="Notes Placeholder 2"/>
          <p:cNvSpPr>
            <a:spLocks noGrp="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latin typeface="Times New Roman" charset="0"/>
              </a:rPr>
              <a:t>A common process is on boarding a new customer or enrolling in a program. </a:t>
            </a:r>
          </a:p>
          <a:p>
            <a:endParaRPr lang="en-US">
              <a:latin typeface="Times New Roman" charset="0"/>
            </a:endParaRPr>
          </a:p>
          <a:p>
            <a:r>
              <a:rPr lang="en-US">
                <a:latin typeface="Times New Roman" charset="0"/>
              </a:rPr>
              <a:t>The primary challenge faced by customer service officers in delivering effective customer service is getting paper from the point of origination to the point of processing center. Typically the information gets captured on a physical application form. It then gets submitted to an office from where it gets sent to the processing center and then finally it gets processed, the data is extracted ,  classified and archived.  </a:t>
            </a:r>
          </a:p>
          <a:p>
            <a:endParaRPr lang="en-US">
              <a:latin typeface="Times New Roman" charset="0"/>
            </a:endParaRPr>
          </a:p>
          <a:p>
            <a:r>
              <a:rPr lang="en-US">
                <a:latin typeface="Times New Roman" charset="0"/>
              </a:rPr>
              <a:t>Issues involved in this cycle are typically:  </a:t>
            </a:r>
          </a:p>
          <a:p>
            <a:r>
              <a:rPr lang="en-US">
                <a:latin typeface="Times New Roman" charset="0"/>
              </a:rPr>
              <a:t>1) at point of origination: Improper filling, missing supporting documents and even loss in transition (post mail, fax , etc.) </a:t>
            </a:r>
          </a:p>
          <a:p>
            <a:r>
              <a:rPr lang="en-US">
                <a:latin typeface="Times New Roman" charset="0"/>
              </a:rPr>
              <a:t>2) At the process centers  that can also create data entry and classification mistakes and most likely that the information will be kept twice in physical and digital   </a:t>
            </a:r>
          </a:p>
          <a:p>
            <a:r>
              <a:rPr lang="en-US">
                <a:latin typeface="Times New Roman" charset="0"/>
              </a:rPr>
              <a:t>3) Costs of processing and handling </a:t>
            </a:r>
          </a:p>
          <a:p>
            <a:endParaRPr lang="en-US">
              <a:latin typeface="Times New Roman" charset="0"/>
            </a:endParaRPr>
          </a:p>
          <a:p>
            <a:r>
              <a:rPr lang="en-US">
                <a:latin typeface="Times New Roman" charset="0"/>
              </a:rPr>
              <a:t>Capturing Information at  the point of  origination can save precious time, reduce costs  and create efficient  documents life cycle, while maintaining  high level of customers satisfaction. With Mobile capture, you can engage with customers/citizens directly. They can complete online forms and submit supporting documents for processing on the device of their choice.</a:t>
            </a:r>
          </a:p>
        </p:txBody>
      </p:sp>
      <p:sp>
        <p:nvSpPr>
          <p:cNvPr id="36868" name="Slide Number Placeholder 3"/>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tabLst>
                <a:tab pos="723900" algn="l"/>
                <a:tab pos="1447800" algn="l"/>
                <a:tab pos="2171700" algn="l"/>
                <a:tab pos="2895600" algn="l"/>
              </a:tabLst>
              <a:defRPr sz="2200">
                <a:solidFill>
                  <a:schemeClr val="bg1"/>
                </a:solidFill>
                <a:latin typeface="Arial" charset="0"/>
                <a:ea typeface="MS PGothic" charset="0"/>
                <a:cs typeface="MS PGothic" charset="0"/>
              </a:defRPr>
            </a:lvl1pPr>
            <a:lvl2pPr>
              <a:tabLst>
                <a:tab pos="723900" algn="l"/>
                <a:tab pos="1447800" algn="l"/>
                <a:tab pos="2171700" algn="l"/>
                <a:tab pos="2895600" algn="l"/>
              </a:tabLst>
              <a:defRPr sz="2200">
                <a:solidFill>
                  <a:schemeClr val="bg1"/>
                </a:solidFill>
                <a:latin typeface="Arial" charset="0"/>
                <a:ea typeface="MS PGothic" charset="0"/>
                <a:cs typeface="MS PGothic" charset="0"/>
              </a:defRPr>
            </a:lvl2pPr>
            <a:lvl3pPr>
              <a:tabLst>
                <a:tab pos="723900" algn="l"/>
                <a:tab pos="1447800" algn="l"/>
                <a:tab pos="2171700" algn="l"/>
                <a:tab pos="2895600" algn="l"/>
              </a:tabLst>
              <a:defRPr sz="2200">
                <a:solidFill>
                  <a:schemeClr val="bg1"/>
                </a:solidFill>
                <a:latin typeface="Arial" charset="0"/>
                <a:ea typeface="MS PGothic" charset="0"/>
                <a:cs typeface="MS PGothic" charset="0"/>
              </a:defRPr>
            </a:lvl3pPr>
            <a:lvl4pPr>
              <a:tabLst>
                <a:tab pos="723900" algn="l"/>
                <a:tab pos="1447800" algn="l"/>
                <a:tab pos="2171700" algn="l"/>
                <a:tab pos="2895600" algn="l"/>
              </a:tabLst>
              <a:defRPr sz="2200">
                <a:solidFill>
                  <a:schemeClr val="bg1"/>
                </a:solidFill>
                <a:latin typeface="Arial" charset="0"/>
                <a:ea typeface="MS PGothic" charset="0"/>
                <a:cs typeface="MS PGothic" charset="0"/>
              </a:defRPr>
            </a:lvl4pPr>
            <a:lvl5pPr>
              <a:tabLst>
                <a:tab pos="723900" algn="l"/>
                <a:tab pos="1447800" algn="l"/>
                <a:tab pos="2171700" algn="l"/>
                <a:tab pos="2895600" algn="l"/>
              </a:tabLst>
              <a:defRPr sz="2200">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tabLst>
                <a:tab pos="723900" algn="l"/>
                <a:tab pos="1447800" algn="l"/>
                <a:tab pos="2171700" algn="l"/>
                <a:tab pos="2895600" algn="l"/>
              </a:tabLst>
              <a:defRPr sz="2200">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tabLst>
                <a:tab pos="723900" algn="l"/>
                <a:tab pos="1447800" algn="l"/>
                <a:tab pos="2171700" algn="l"/>
                <a:tab pos="2895600" algn="l"/>
              </a:tabLst>
              <a:defRPr sz="2200">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tabLst>
                <a:tab pos="723900" algn="l"/>
                <a:tab pos="1447800" algn="l"/>
                <a:tab pos="2171700" algn="l"/>
                <a:tab pos="2895600" algn="l"/>
              </a:tabLst>
              <a:defRPr sz="2200">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tabLst>
                <a:tab pos="723900" algn="l"/>
                <a:tab pos="1447800" algn="l"/>
                <a:tab pos="2171700" algn="l"/>
                <a:tab pos="2895600" algn="l"/>
              </a:tabLst>
              <a:defRPr sz="2200">
                <a:solidFill>
                  <a:schemeClr val="bg1"/>
                </a:solidFill>
                <a:latin typeface="Arial" charset="0"/>
                <a:ea typeface="MS PGothic" charset="0"/>
                <a:cs typeface="MS PGothic" charset="0"/>
              </a:defRPr>
            </a:lvl9pPr>
          </a:lstStyle>
          <a:p>
            <a:fld id="{D04B3DAF-1207-5147-9664-DC3E8CC59A66}" type="slidenum">
              <a:rPr lang="en-US" sz="1200">
                <a:solidFill>
                  <a:srgbClr val="000000"/>
                </a:solidFill>
                <a:latin typeface="Times New Roman" charset="0"/>
              </a:rPr>
              <a:pPr/>
              <a:t>18</a:t>
            </a:fld>
            <a:endParaRPr lang="en-US" sz="1200">
              <a:solidFill>
                <a:srgbClr val="000000"/>
              </a:solidFill>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tabLst>
                <a:tab pos="723900" algn="l"/>
                <a:tab pos="1447800" algn="l"/>
                <a:tab pos="2171700" algn="l"/>
                <a:tab pos="2895600" algn="l"/>
              </a:tabLst>
              <a:defRPr sz="1200">
                <a:solidFill>
                  <a:srgbClr val="000000"/>
                </a:solidFill>
                <a:latin typeface="Times New Roman" charset="0"/>
                <a:ea typeface="Arial" charset="0"/>
              </a:defRPr>
            </a:lvl1pPr>
            <a:lvl2pPr>
              <a:tabLst>
                <a:tab pos="723900" algn="l"/>
                <a:tab pos="1447800" algn="l"/>
                <a:tab pos="2171700" algn="l"/>
                <a:tab pos="2895600" algn="l"/>
              </a:tabLst>
              <a:defRPr sz="1200">
                <a:solidFill>
                  <a:srgbClr val="000000"/>
                </a:solidFill>
                <a:latin typeface="Times New Roman" charset="0"/>
                <a:ea typeface="Arial" charset="0"/>
              </a:defRPr>
            </a:lvl2pPr>
            <a:lvl3pPr>
              <a:tabLst>
                <a:tab pos="723900" algn="l"/>
                <a:tab pos="1447800" algn="l"/>
                <a:tab pos="2171700" algn="l"/>
                <a:tab pos="2895600" algn="l"/>
              </a:tabLst>
              <a:defRPr sz="1200">
                <a:solidFill>
                  <a:srgbClr val="000000"/>
                </a:solidFill>
                <a:latin typeface="Times New Roman" charset="0"/>
                <a:ea typeface="Arial" charset="0"/>
              </a:defRPr>
            </a:lvl3pPr>
            <a:lvl4pPr>
              <a:tabLst>
                <a:tab pos="723900" algn="l"/>
                <a:tab pos="1447800" algn="l"/>
                <a:tab pos="2171700" algn="l"/>
                <a:tab pos="2895600" algn="l"/>
              </a:tabLst>
              <a:defRPr sz="1200">
                <a:solidFill>
                  <a:srgbClr val="000000"/>
                </a:solidFill>
                <a:latin typeface="Times New Roman" charset="0"/>
                <a:ea typeface="Arial" charset="0"/>
              </a:defRPr>
            </a:lvl4pPr>
            <a:lvl5pPr>
              <a:tabLst>
                <a:tab pos="723900" algn="l"/>
                <a:tab pos="1447800" algn="l"/>
                <a:tab pos="2171700" algn="l"/>
                <a:tab pos="2895600" algn="l"/>
              </a:tabLst>
              <a:defRPr sz="1200">
                <a:solidFill>
                  <a:srgbClr val="000000"/>
                </a:solidFill>
                <a:latin typeface="Times New Roman" charset="0"/>
                <a:ea typeface="Arial" charset="0"/>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Arial" charset="0"/>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Arial" charset="0"/>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Arial" charset="0"/>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Arial" charset="0"/>
              </a:defRPr>
            </a:lvl9pPr>
          </a:lstStyle>
          <a:p>
            <a:fld id="{68CB6785-8B35-5349-80C1-831CF25142AF}" type="slidenum">
              <a:rPr lang="en-US">
                <a:ea typeface="MS PGothic" charset="0"/>
              </a:rPr>
              <a:pPr/>
              <a:t>19</a:t>
            </a:fld>
            <a:endParaRPr lang="en-US">
              <a:ea typeface="MS PGothic" charset="0"/>
            </a:endParaRPr>
          </a:p>
        </p:txBody>
      </p:sp>
      <p:sp>
        <p:nvSpPr>
          <p:cNvPr id="37891" name="Rectangle 1"/>
          <p:cNvSpPr>
            <a:spLocks noGrp="1" noRot="1" noChangeAspect="1" noChangeArrowheads="1" noTextEdit="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80" name="Text Box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latin typeface="Calibri" charset="0"/>
                <a:ea typeface="MS PGothic" charset="0"/>
                <a:cs typeface="MS PGothic" charset="0"/>
              </a:rPr>
              <a:t>Real Time Engagement @ Car Insurance example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latin typeface="Calibri" charset="0"/>
              <a:ea typeface="MS PGothic" charset="0"/>
              <a:cs typeface="MS PGothic"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atin typeface="Calibri" charset="0"/>
              </a:rPr>
              <a:t>If you drive, chances are that you will eventually be in an accident or have another incident that damages your car. You will need to follow certain steps to file a claim with your car insurance company to get reimbursement. That could be long and frustration process with collection of many documents  collect that  being passed by mail, fax and e-mail  back and forth until the insurance claim is resolved.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atin typeface="Calibri"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atin typeface="Calibri" charset="0"/>
              </a:rPr>
              <a:t>Datacap can help multiple personas in this scenario:</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atin typeface="Calibri"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atin typeface="Calibri" charset="0"/>
              </a:rPr>
              <a:t>The Driver: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latin typeface="Calibri" charset="0"/>
              <a:ea typeface="MS PGothic" charset="0"/>
              <a:cs typeface="MS PGothic"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atin typeface="Calibri" charset="0"/>
              </a:rPr>
              <a:t>Using a mobile application built with Datacap, an Insurance company app enables their customers (the drivers):</a:t>
            </a:r>
          </a:p>
          <a:p>
            <a:pPr>
              <a:spcBef>
                <a:spcPts val="450"/>
              </a:spcBef>
              <a:buClrTx/>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atin typeface="Calibri" charset="0"/>
              </a:rPr>
              <a:t>to capture damage  photos from the accident scene of his car or 3</a:t>
            </a:r>
            <a:r>
              <a:rPr lang="en-US" baseline="30000">
                <a:latin typeface="Calibri" charset="0"/>
              </a:rPr>
              <a:t>rd</a:t>
            </a:r>
            <a:r>
              <a:rPr lang="en-US">
                <a:latin typeface="Calibri" charset="0"/>
              </a:rPr>
              <a:t> party</a:t>
            </a:r>
          </a:p>
          <a:p>
            <a:pPr>
              <a:spcBef>
                <a:spcPts val="450"/>
              </a:spcBef>
              <a:buClrTx/>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atin typeface="Calibri" charset="0"/>
              </a:rPr>
              <a:t>to capture and exchange  insurance information.-</a:t>
            </a:r>
          </a:p>
          <a:p>
            <a:pPr>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atin typeface="Calibri" charset="0"/>
              </a:rPr>
              <a:t>to capture  all receipts and any other documentation he may receive to give to your insurance company as part of the r claim.</a:t>
            </a:r>
          </a:p>
          <a:p>
            <a:pPr>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atin typeface="Calibri" charset="0"/>
              </a:rPr>
              <a:t>to Provide any requested information the insurance company needs as part of its investigation</a:t>
            </a:r>
          </a:p>
          <a:p>
            <a:pPr>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atin typeface="Calibri" charset="0"/>
              </a:rPr>
              <a:t>Validate accuracy of documents in place . </a:t>
            </a:r>
          </a:p>
          <a:p>
            <a:pPr>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atin typeface="Calibri" charset="0"/>
              </a:rPr>
              <a:t>Be direct to relevant repair shop , in partners  network, based on damage and the parts that require immediate repair . </a:t>
            </a:r>
          </a:p>
          <a:p>
            <a:pP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atin typeface="Calibri" charset="0"/>
            </a:endParaRPr>
          </a:p>
          <a:p>
            <a:pP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atin typeface="Calibri" charset="0"/>
              </a:rPr>
              <a:t>The Insurance Adjustor:</a:t>
            </a:r>
          </a:p>
          <a:p>
            <a:pP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atin typeface="Calibri" charset="0"/>
              </a:rPr>
              <a:t>Datacap will also improve process by enabling the insurance adjuster to inspect and report incident damage evaluation in situ.  With Datacap Mobile, activities </a:t>
            </a:r>
            <a:r>
              <a:rPr lang="en-US">
                <a:latin typeface="Times New Roman" charset="0"/>
              </a:rPr>
              <a:t>like  capturing  photos of the damage , filing  reports and  forms and validation of  content  accuracy can be done on location and submitted immediately . That can save critical time and increase efficiency.</a:t>
            </a:r>
          </a:p>
          <a:p>
            <a:pP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atin typeface="Calibri" charset="0"/>
              <a:ea typeface="MS PGothic" charset="0"/>
              <a:cs typeface="MS PGothic" charset="0"/>
            </a:endParaRPr>
          </a:p>
          <a:p>
            <a:pP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atin typeface="Calibri" charset="0"/>
                <a:ea typeface="MS PGothic" charset="0"/>
                <a:cs typeface="MS PGothic" charset="0"/>
              </a:rPr>
              <a:t>The Repair Shop:</a:t>
            </a:r>
          </a:p>
          <a:p>
            <a:pP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atin typeface="Calibri" charset="0"/>
                <a:ea typeface="MS PGothic" charset="0"/>
                <a:cs typeface="MS PGothic" charset="0"/>
              </a:rPr>
              <a:t>Since Datacap supports multi-channel input, the repair shop can submit bills electronically, through fax, email or even their own mobile devices. Faster processing means faster payment</a:t>
            </a:r>
          </a:p>
          <a:p>
            <a:pP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atin typeface="Calibri" charset="0"/>
              <a:ea typeface="MS PGothic" charset="0"/>
              <a:cs typeface="MS PGothic" charset="0"/>
            </a:endParaRPr>
          </a:p>
        </p:txBody>
      </p:sp>
      <p:sp>
        <p:nvSpPr>
          <p:cNvPr id="37893"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Arial"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Arial" charset="0"/>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Arial" charset="0"/>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Arial" charset="0"/>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Arial" charset="0"/>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Arial" charset="0"/>
              </a:defRPr>
            </a:lvl9pPr>
          </a:lstStyle>
          <a:p>
            <a:pPr algn="r" eaLnBrk="1" hangingPunct="1">
              <a:buSzPct val="100000"/>
            </a:pPr>
            <a:fld id="{7A199AAB-AAD4-D140-AE6D-4434EDDDFD13}" type="slidenum">
              <a:rPr lang="en-US">
                <a:latin typeface="Arial" charset="0"/>
                <a:ea typeface="MS PGothic" charset="0"/>
              </a:rPr>
              <a:pPr algn="r" eaLnBrk="1" hangingPunct="1">
                <a:buSzPct val="100000"/>
              </a:pPr>
              <a:t>19</a:t>
            </a:fld>
            <a:endParaRPr lang="en-US">
              <a:latin typeface="Arial" charset="0"/>
              <a:ea typeface="MS PGothic"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xfrm>
            <a:off x="384175" y="685800"/>
            <a:ext cx="6083300" cy="3422650"/>
          </a:xfrm>
          <a:ln/>
        </p:spPr>
      </p:sp>
      <p:sp>
        <p:nvSpPr>
          <p:cNvPr id="3" name="Notes Placeholder 2"/>
          <p:cNvSpPr>
            <a:spLocks noGrp="1"/>
          </p:cNvSpPr>
          <p:nvPr>
            <p:ph type="body" idx="1"/>
          </p:nvPr>
        </p:nvSpPr>
        <p:spPr/>
        <p:txBody>
          <a:bodyPr/>
          <a:lstStyle/>
          <a:p>
            <a:pPr>
              <a:lnSpc>
                <a:spcPct val="200000"/>
              </a:lnSpc>
              <a:buFont typeface="Times New Roman" pitchFamily="18" charset="0"/>
              <a:buNone/>
              <a:defRPr/>
            </a:pPr>
            <a:r>
              <a:rPr lang="en-US" dirty="0" smtClean="0">
                <a:ea typeface="+mn-ea"/>
              </a:rPr>
              <a:t>Health Industry Example @ Healthcare industry </a:t>
            </a:r>
          </a:p>
          <a:p>
            <a:pPr>
              <a:lnSpc>
                <a:spcPct val="200000"/>
              </a:lnSpc>
              <a:buFont typeface="Times New Roman" pitchFamily="18" charset="0"/>
              <a:buNone/>
              <a:defRPr/>
            </a:pPr>
            <a:endParaRPr lang="en-US" dirty="0" smtClean="0">
              <a:ea typeface="+mn-ea"/>
            </a:endParaRPr>
          </a:p>
          <a:p>
            <a:pPr>
              <a:lnSpc>
                <a:spcPct val="200000"/>
              </a:lnSpc>
              <a:buFont typeface="Times New Roman" pitchFamily="18" charset="0"/>
              <a:buNone/>
              <a:defRPr/>
            </a:pPr>
            <a:r>
              <a:rPr lang="en-US" dirty="0" smtClean="0">
                <a:ea typeface="+mn-ea"/>
              </a:rPr>
              <a:t>Often, patients are asked to submit various forms as part of the healthcare process. For example:</a:t>
            </a:r>
          </a:p>
          <a:p>
            <a:pPr>
              <a:lnSpc>
                <a:spcPct val="200000"/>
              </a:lnSpc>
              <a:buFont typeface="Times New Roman" pitchFamily="18" charset="0"/>
              <a:buNone/>
              <a:defRPr/>
            </a:pPr>
            <a:r>
              <a:rPr lang="en-US" dirty="0" smtClean="0">
                <a:ea typeface="+mn-ea"/>
              </a:rPr>
              <a:t>Pre-appointment </a:t>
            </a:r>
          </a:p>
          <a:p>
            <a:pPr marL="171450" indent="-171450">
              <a:lnSpc>
                <a:spcPct val="200000"/>
              </a:lnSpc>
              <a:buFont typeface="Arial" panose="020B0604020202020204" pitchFamily="34" charset="0"/>
              <a:buChar char="•"/>
              <a:defRPr/>
            </a:pPr>
            <a:r>
              <a:rPr lang="en-US" dirty="0" smtClean="0">
                <a:ea typeface="+mn-ea"/>
              </a:rPr>
              <a:t>Health care provider letters, that summarizes patient medical condition.</a:t>
            </a:r>
          </a:p>
          <a:p>
            <a:pPr marL="171450" indent="-171450">
              <a:lnSpc>
                <a:spcPct val="200000"/>
              </a:lnSpc>
              <a:buFont typeface="Arial" panose="020B0604020202020204" pitchFamily="34" charset="0"/>
              <a:buChar char="•"/>
              <a:defRPr/>
            </a:pPr>
            <a:r>
              <a:rPr lang="en-US" dirty="0" smtClean="0">
                <a:ea typeface="+mn-ea"/>
              </a:rPr>
              <a:t>Proof of immunizations to date.</a:t>
            </a:r>
          </a:p>
          <a:p>
            <a:pPr marL="171450" indent="-171450">
              <a:lnSpc>
                <a:spcPct val="200000"/>
              </a:lnSpc>
              <a:buFont typeface="Arial" panose="020B0604020202020204" pitchFamily="34" charset="0"/>
              <a:buChar char="•"/>
              <a:defRPr/>
            </a:pPr>
            <a:r>
              <a:rPr lang="en-US" dirty="0" smtClean="0">
                <a:ea typeface="+mn-ea"/>
              </a:rPr>
              <a:t>Insurance forms &amp; employer forms and notes</a:t>
            </a:r>
          </a:p>
          <a:p>
            <a:pPr marL="171450" indent="-171450">
              <a:lnSpc>
                <a:spcPct val="200000"/>
              </a:lnSpc>
              <a:buFont typeface="Arial" panose="020B0604020202020204" pitchFamily="34" charset="0"/>
              <a:buChar char="•"/>
              <a:defRPr/>
            </a:pPr>
            <a:r>
              <a:rPr lang="en-US" dirty="0" smtClean="0">
                <a:ea typeface="+mn-ea"/>
              </a:rPr>
              <a:t>Various reports.</a:t>
            </a:r>
          </a:p>
          <a:p>
            <a:pPr>
              <a:lnSpc>
                <a:spcPct val="200000"/>
              </a:lnSpc>
              <a:buFont typeface="Times New Roman" pitchFamily="18" charset="0"/>
              <a:buNone/>
              <a:defRPr/>
            </a:pPr>
            <a:endParaRPr lang="en-US" dirty="0" smtClean="0">
              <a:ea typeface="+mn-ea"/>
            </a:endParaRPr>
          </a:p>
          <a:p>
            <a:pPr>
              <a:lnSpc>
                <a:spcPct val="200000"/>
              </a:lnSpc>
              <a:buFont typeface="Times New Roman" pitchFamily="18" charset="0"/>
              <a:buNone/>
              <a:defRPr/>
            </a:pPr>
            <a:r>
              <a:rPr lang="en-US" dirty="0" smtClean="0">
                <a:ea typeface="+mn-ea"/>
              </a:rPr>
              <a:t>During and after patient visit :</a:t>
            </a:r>
          </a:p>
          <a:p>
            <a:pPr>
              <a:lnSpc>
                <a:spcPct val="200000"/>
              </a:lnSpc>
              <a:buFont typeface="Times New Roman" pitchFamily="18" charset="0"/>
              <a:buNone/>
              <a:defRPr/>
            </a:pPr>
            <a:r>
              <a:rPr lang="en-US" dirty="0" smtClean="0">
                <a:ea typeface="+mn-ea"/>
              </a:rPr>
              <a:t>- Patient information &amp; registration forms</a:t>
            </a:r>
          </a:p>
          <a:p>
            <a:pPr>
              <a:lnSpc>
                <a:spcPct val="200000"/>
              </a:lnSpc>
              <a:buFont typeface="Times New Roman" pitchFamily="18" charset="0"/>
              <a:buNone/>
              <a:defRPr/>
            </a:pPr>
            <a:r>
              <a:rPr lang="en-US" dirty="0" smtClean="0">
                <a:ea typeface="+mn-ea"/>
              </a:rPr>
              <a:t>- Datacap can eliminate manual data entry, missing information &amp; mistakes by clinic staff </a:t>
            </a:r>
          </a:p>
          <a:p>
            <a:pPr>
              <a:lnSpc>
                <a:spcPct val="200000"/>
              </a:lnSpc>
              <a:buFont typeface="Times New Roman" pitchFamily="18" charset="0"/>
              <a:buNone/>
              <a:defRPr/>
            </a:pPr>
            <a:endParaRPr lang="en-US" dirty="0" smtClean="0">
              <a:ea typeface="+mn-ea"/>
            </a:endParaRPr>
          </a:p>
          <a:p>
            <a:pPr>
              <a:lnSpc>
                <a:spcPct val="200000"/>
              </a:lnSpc>
              <a:buFont typeface="Times New Roman" pitchFamily="18" charset="0"/>
              <a:buNone/>
              <a:defRPr/>
            </a:pPr>
            <a:r>
              <a:rPr lang="en-US" dirty="0" smtClean="0">
                <a:ea typeface="+mn-ea"/>
              </a:rPr>
              <a:t>Immediate benefits :</a:t>
            </a:r>
          </a:p>
          <a:p>
            <a:pPr>
              <a:lnSpc>
                <a:spcPct val="200000"/>
              </a:lnSpc>
              <a:buFont typeface="Times New Roman" pitchFamily="18" charset="0"/>
              <a:buNone/>
              <a:defRPr/>
            </a:pPr>
            <a:r>
              <a:rPr lang="en-US" dirty="0" smtClean="0">
                <a:ea typeface="+mn-ea"/>
              </a:rPr>
              <a:t>The ability to capture and move documents forward  using Datacap can </a:t>
            </a:r>
            <a:r>
              <a:rPr lang="en-US" b="1" dirty="0" smtClean="0">
                <a:ea typeface="+mn-ea"/>
              </a:rPr>
              <a:t>enhance quality and compliance </a:t>
            </a:r>
            <a:r>
              <a:rPr lang="en-US" dirty="0" smtClean="0">
                <a:ea typeface="+mn-ea"/>
              </a:rPr>
              <a:t>(reduce manual effort, reduce mistakes) and </a:t>
            </a:r>
            <a:r>
              <a:rPr lang="en-US" b="1" dirty="0" smtClean="0">
                <a:ea typeface="+mn-ea"/>
              </a:rPr>
              <a:t>enhance customer (patients) experience </a:t>
            </a:r>
            <a:r>
              <a:rPr lang="en-US" dirty="0" smtClean="0">
                <a:ea typeface="+mn-ea"/>
              </a:rPr>
              <a:t> as the physicians  and staff  can focus on patient care rather than document processing and handling .</a:t>
            </a:r>
            <a:r>
              <a:rPr lang="en-US" b="1" dirty="0" smtClean="0">
                <a:ea typeface="+mn-ea"/>
              </a:rPr>
              <a:t> </a:t>
            </a:r>
            <a:endParaRPr lang="en-US" dirty="0" smtClean="0">
              <a:ea typeface="+mn-ea"/>
            </a:endParaRPr>
          </a:p>
          <a:p>
            <a:pPr>
              <a:buFont typeface="Times New Roman" pitchFamily="18" charset="0"/>
              <a:buNone/>
              <a:defRPr/>
            </a:pPr>
            <a:endParaRPr lang="en-US" dirty="0">
              <a:ea typeface="+mn-ea"/>
            </a:endParaRPr>
          </a:p>
        </p:txBody>
      </p:sp>
      <p:sp>
        <p:nvSpPr>
          <p:cNvPr id="38916" name="Slide Number Placeholder 3"/>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tabLst>
                <a:tab pos="723900" algn="l"/>
                <a:tab pos="1447800" algn="l"/>
                <a:tab pos="2171700" algn="l"/>
                <a:tab pos="2895600" algn="l"/>
              </a:tabLst>
              <a:defRPr sz="2200">
                <a:solidFill>
                  <a:schemeClr val="bg1"/>
                </a:solidFill>
                <a:latin typeface="Arial" charset="0"/>
                <a:ea typeface="MS PGothic" charset="0"/>
                <a:cs typeface="MS PGothic" charset="0"/>
              </a:defRPr>
            </a:lvl1pPr>
            <a:lvl2pPr>
              <a:tabLst>
                <a:tab pos="723900" algn="l"/>
                <a:tab pos="1447800" algn="l"/>
                <a:tab pos="2171700" algn="l"/>
                <a:tab pos="2895600" algn="l"/>
              </a:tabLst>
              <a:defRPr sz="2200">
                <a:solidFill>
                  <a:schemeClr val="bg1"/>
                </a:solidFill>
                <a:latin typeface="Arial" charset="0"/>
                <a:ea typeface="MS PGothic" charset="0"/>
                <a:cs typeface="MS PGothic" charset="0"/>
              </a:defRPr>
            </a:lvl2pPr>
            <a:lvl3pPr>
              <a:tabLst>
                <a:tab pos="723900" algn="l"/>
                <a:tab pos="1447800" algn="l"/>
                <a:tab pos="2171700" algn="l"/>
                <a:tab pos="2895600" algn="l"/>
              </a:tabLst>
              <a:defRPr sz="2200">
                <a:solidFill>
                  <a:schemeClr val="bg1"/>
                </a:solidFill>
                <a:latin typeface="Arial" charset="0"/>
                <a:ea typeface="MS PGothic" charset="0"/>
                <a:cs typeface="MS PGothic" charset="0"/>
              </a:defRPr>
            </a:lvl3pPr>
            <a:lvl4pPr>
              <a:tabLst>
                <a:tab pos="723900" algn="l"/>
                <a:tab pos="1447800" algn="l"/>
                <a:tab pos="2171700" algn="l"/>
                <a:tab pos="2895600" algn="l"/>
              </a:tabLst>
              <a:defRPr sz="2200">
                <a:solidFill>
                  <a:schemeClr val="bg1"/>
                </a:solidFill>
                <a:latin typeface="Arial" charset="0"/>
                <a:ea typeface="MS PGothic" charset="0"/>
                <a:cs typeface="MS PGothic" charset="0"/>
              </a:defRPr>
            </a:lvl4pPr>
            <a:lvl5pPr>
              <a:tabLst>
                <a:tab pos="723900" algn="l"/>
                <a:tab pos="1447800" algn="l"/>
                <a:tab pos="2171700" algn="l"/>
                <a:tab pos="2895600" algn="l"/>
              </a:tabLst>
              <a:defRPr sz="2200">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tabLst>
                <a:tab pos="723900" algn="l"/>
                <a:tab pos="1447800" algn="l"/>
                <a:tab pos="2171700" algn="l"/>
                <a:tab pos="2895600" algn="l"/>
              </a:tabLst>
              <a:defRPr sz="2200">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tabLst>
                <a:tab pos="723900" algn="l"/>
                <a:tab pos="1447800" algn="l"/>
                <a:tab pos="2171700" algn="l"/>
                <a:tab pos="2895600" algn="l"/>
              </a:tabLst>
              <a:defRPr sz="2200">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tabLst>
                <a:tab pos="723900" algn="l"/>
                <a:tab pos="1447800" algn="l"/>
                <a:tab pos="2171700" algn="l"/>
                <a:tab pos="2895600" algn="l"/>
              </a:tabLst>
              <a:defRPr sz="2200">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tabLst>
                <a:tab pos="723900" algn="l"/>
                <a:tab pos="1447800" algn="l"/>
                <a:tab pos="2171700" algn="l"/>
                <a:tab pos="2895600" algn="l"/>
              </a:tabLst>
              <a:defRPr sz="2200">
                <a:solidFill>
                  <a:schemeClr val="bg1"/>
                </a:solidFill>
                <a:latin typeface="Arial" charset="0"/>
                <a:ea typeface="MS PGothic" charset="0"/>
                <a:cs typeface="MS PGothic" charset="0"/>
              </a:defRPr>
            </a:lvl9pPr>
          </a:lstStyle>
          <a:p>
            <a:fld id="{3CD3D37F-7F85-3249-8170-D9B82EE1995A}" type="slidenum">
              <a:rPr lang="en-US" sz="1200">
                <a:solidFill>
                  <a:srgbClr val="000000"/>
                </a:solidFill>
                <a:latin typeface="Times New Roman" charset="0"/>
              </a:rPr>
              <a:pPr/>
              <a:t>20</a:t>
            </a:fld>
            <a:endParaRPr lang="en-US" sz="1200">
              <a:solidFill>
                <a:srgbClr val="000000"/>
              </a:solidFill>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tabLst>
                <a:tab pos="723900" algn="l"/>
                <a:tab pos="1447800" algn="l"/>
                <a:tab pos="2171700" algn="l"/>
                <a:tab pos="2895600" algn="l"/>
              </a:tabLst>
              <a:defRPr sz="1200">
                <a:solidFill>
                  <a:srgbClr val="000000"/>
                </a:solidFill>
                <a:latin typeface="Times New Roman" charset="0"/>
                <a:ea typeface="Arial" charset="0"/>
              </a:defRPr>
            </a:lvl1pPr>
            <a:lvl2pPr>
              <a:tabLst>
                <a:tab pos="723900" algn="l"/>
                <a:tab pos="1447800" algn="l"/>
                <a:tab pos="2171700" algn="l"/>
                <a:tab pos="2895600" algn="l"/>
              </a:tabLst>
              <a:defRPr sz="1200">
                <a:solidFill>
                  <a:srgbClr val="000000"/>
                </a:solidFill>
                <a:latin typeface="Times New Roman" charset="0"/>
                <a:ea typeface="Arial" charset="0"/>
              </a:defRPr>
            </a:lvl2pPr>
            <a:lvl3pPr>
              <a:tabLst>
                <a:tab pos="723900" algn="l"/>
                <a:tab pos="1447800" algn="l"/>
                <a:tab pos="2171700" algn="l"/>
                <a:tab pos="2895600" algn="l"/>
              </a:tabLst>
              <a:defRPr sz="1200">
                <a:solidFill>
                  <a:srgbClr val="000000"/>
                </a:solidFill>
                <a:latin typeface="Times New Roman" charset="0"/>
                <a:ea typeface="Arial" charset="0"/>
              </a:defRPr>
            </a:lvl3pPr>
            <a:lvl4pPr>
              <a:tabLst>
                <a:tab pos="723900" algn="l"/>
                <a:tab pos="1447800" algn="l"/>
                <a:tab pos="2171700" algn="l"/>
                <a:tab pos="2895600" algn="l"/>
              </a:tabLst>
              <a:defRPr sz="1200">
                <a:solidFill>
                  <a:srgbClr val="000000"/>
                </a:solidFill>
                <a:latin typeface="Times New Roman" charset="0"/>
                <a:ea typeface="Arial" charset="0"/>
              </a:defRPr>
            </a:lvl4pPr>
            <a:lvl5pPr>
              <a:tabLst>
                <a:tab pos="723900" algn="l"/>
                <a:tab pos="1447800" algn="l"/>
                <a:tab pos="2171700" algn="l"/>
                <a:tab pos="2895600" algn="l"/>
              </a:tabLst>
              <a:defRPr sz="1200">
                <a:solidFill>
                  <a:srgbClr val="000000"/>
                </a:solidFill>
                <a:latin typeface="Times New Roman" charset="0"/>
                <a:ea typeface="Arial" charset="0"/>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Arial" charset="0"/>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Arial" charset="0"/>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Arial" charset="0"/>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Arial" charset="0"/>
              </a:defRPr>
            </a:lvl9pPr>
          </a:lstStyle>
          <a:p>
            <a:fld id="{A0CF7F43-F177-2D43-B7AC-0BF3DD5C6A57}" type="slidenum">
              <a:rPr lang="en-US">
                <a:ea typeface="MS PGothic" charset="0"/>
              </a:rPr>
              <a:pPr/>
              <a:t>21</a:t>
            </a:fld>
            <a:endParaRPr lang="en-US">
              <a:ea typeface="MS PGothic" charset="0"/>
            </a:endParaRPr>
          </a:p>
        </p:txBody>
      </p:sp>
      <p:sp>
        <p:nvSpPr>
          <p:cNvPr id="39939" name="Rectangle 1"/>
          <p:cNvSpPr>
            <a:spLocks noGrp="1" noRot="1" noChangeAspect="1" noChangeArrowheads="1" noTextEdit="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40"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tabLst>
                <a:tab pos="723900" algn="l"/>
                <a:tab pos="1447800" algn="l"/>
                <a:tab pos="2171700" algn="l"/>
                <a:tab pos="2895600" algn="l"/>
              </a:tabLst>
              <a:defRPr sz="1200">
                <a:solidFill>
                  <a:srgbClr val="000000"/>
                </a:solidFill>
                <a:latin typeface="Times New Roman" charset="0"/>
                <a:ea typeface="Arial" charset="0"/>
              </a:defRPr>
            </a:lvl1pPr>
            <a:lvl2pPr>
              <a:tabLst>
                <a:tab pos="723900" algn="l"/>
                <a:tab pos="1447800" algn="l"/>
                <a:tab pos="2171700" algn="l"/>
                <a:tab pos="2895600" algn="l"/>
              </a:tabLst>
              <a:defRPr sz="1200">
                <a:solidFill>
                  <a:srgbClr val="000000"/>
                </a:solidFill>
                <a:latin typeface="Times New Roman" charset="0"/>
                <a:ea typeface="Arial" charset="0"/>
              </a:defRPr>
            </a:lvl2pPr>
            <a:lvl3pPr>
              <a:tabLst>
                <a:tab pos="723900" algn="l"/>
                <a:tab pos="1447800" algn="l"/>
                <a:tab pos="2171700" algn="l"/>
                <a:tab pos="2895600" algn="l"/>
              </a:tabLst>
              <a:defRPr sz="1200">
                <a:solidFill>
                  <a:srgbClr val="000000"/>
                </a:solidFill>
                <a:latin typeface="Times New Roman" charset="0"/>
                <a:ea typeface="Arial" charset="0"/>
              </a:defRPr>
            </a:lvl3pPr>
            <a:lvl4pPr>
              <a:tabLst>
                <a:tab pos="723900" algn="l"/>
                <a:tab pos="1447800" algn="l"/>
                <a:tab pos="2171700" algn="l"/>
                <a:tab pos="2895600" algn="l"/>
              </a:tabLst>
              <a:defRPr sz="1200">
                <a:solidFill>
                  <a:srgbClr val="000000"/>
                </a:solidFill>
                <a:latin typeface="Times New Roman" charset="0"/>
                <a:ea typeface="Arial" charset="0"/>
              </a:defRPr>
            </a:lvl4pPr>
            <a:lvl5pPr>
              <a:tabLst>
                <a:tab pos="723900" algn="l"/>
                <a:tab pos="1447800" algn="l"/>
                <a:tab pos="2171700" algn="l"/>
                <a:tab pos="2895600" algn="l"/>
              </a:tabLst>
              <a:defRPr sz="1200">
                <a:solidFill>
                  <a:srgbClr val="000000"/>
                </a:solidFill>
                <a:latin typeface="Times New Roman" charset="0"/>
                <a:ea typeface="Arial" charset="0"/>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Arial" charset="0"/>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Arial" charset="0"/>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Arial" charset="0"/>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Arial" charset="0"/>
              </a:defRPr>
            </a:lvl9pPr>
          </a:lstStyle>
          <a:p>
            <a:fld id="{C6900496-08A5-7E49-97EB-51F8EE165500}" type="slidenum">
              <a:rPr lang="en-US">
                <a:ea typeface="MS PGothic" charset="0"/>
              </a:rPr>
              <a:pPr/>
              <a:t>22</a:t>
            </a:fld>
            <a:endParaRPr lang="en-US">
              <a:ea typeface="MS PGothic" charset="0"/>
            </a:endParaRPr>
          </a:p>
        </p:txBody>
      </p:sp>
      <p:sp>
        <p:nvSpPr>
          <p:cNvPr id="41987" name="Rectangle 1"/>
          <p:cNvSpPr>
            <a:spLocks noGrp="1" noRot="1" noChangeAspect="1" noChangeArrowheads="1" noTextEdit="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8" name="Text Box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atin typeface="Arial" charset="0"/>
                <a:ea typeface="MS PGothic" charset="0"/>
                <a:cs typeface="MS PGothic" charset="0"/>
              </a:rPr>
              <a:t>There are real costs to moving paper…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atin typeface="Arial" charset="0"/>
              <a:ea typeface="MS PGothic" charset="0"/>
              <a:cs typeface="MS PGothic" charset="0"/>
            </a:endParaRPr>
          </a:p>
          <a:p>
            <a:pPr>
              <a:spcBef>
                <a:spcPts val="450"/>
              </a:spcBef>
              <a:buFont typeface="Times New Roman" charset="0"/>
              <a:buAutoNum type="arabicPare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atin typeface="Arial" charset="0"/>
                <a:ea typeface="MS PGothic" charset="0"/>
                <a:cs typeface="MS PGothic" charset="0"/>
              </a:rPr>
              <a:t>The cost of physically moving.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atin typeface="Arial" charset="0"/>
              <a:ea typeface="MS PGothic" charset="0"/>
              <a:cs typeface="MS PGothic" charset="0"/>
            </a:endParaRPr>
          </a:p>
          <a:p>
            <a:pPr>
              <a:spcBef>
                <a:spcPts val="450"/>
              </a:spcBef>
              <a:buFont typeface="Times New Roman" charset="0"/>
              <a:buAutoNum type="arabicPare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atin typeface="Arial" charset="0"/>
                <a:ea typeface="MS PGothic" charset="0"/>
                <a:cs typeface="MS PGothic" charset="0"/>
              </a:rPr>
              <a:t>The cost of people to do the moving</a:t>
            </a:r>
          </a:p>
          <a:p>
            <a:pPr>
              <a:spcBef>
                <a:spcPts val="450"/>
              </a:spcBef>
              <a:buFont typeface="Times New Roman" charset="0"/>
              <a:buAutoNum type="arabicPare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atin typeface="Arial" charset="0"/>
                <a:ea typeface="MS PGothic" charset="0"/>
                <a:cs typeface="MS PGothic" charset="0"/>
              </a:rPr>
              <a:t>The cost of printing </a:t>
            </a:r>
          </a:p>
          <a:p>
            <a:pPr>
              <a:spcBef>
                <a:spcPts val="450"/>
              </a:spcBef>
              <a:buFont typeface="Times New Roman" charset="0"/>
              <a:buAutoNum type="arabicPare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atin typeface="Arial" charset="0"/>
                <a:ea typeface="MS PGothic" charset="0"/>
                <a:cs typeface="MS PGothic" charset="0"/>
              </a:rPr>
              <a:t>The cost of storing for x years</a:t>
            </a:r>
          </a:p>
          <a:p>
            <a:pPr>
              <a:spcBef>
                <a:spcPts val="450"/>
              </a:spcBef>
              <a:buFont typeface="Times New Roman" charset="0"/>
              <a:buAutoNum type="arabicPare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atin typeface="Arial" charset="0"/>
                <a:ea typeface="MS PGothic" charset="0"/>
                <a:cs typeface="MS PGothic" charset="0"/>
              </a:rPr>
              <a:t>The cost in lost competitiveness when you can's start a process because you are waiting on documents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atin typeface="Arial" charset="0"/>
              <a:ea typeface="MS PGothic" charset="0"/>
              <a:cs typeface="MS PGothic"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atin typeface="Arial" charset="0"/>
              <a:ea typeface="MS PGothic" charset="0"/>
              <a:cs typeface="MS PGothic" charset="0"/>
            </a:endParaRPr>
          </a:p>
        </p:txBody>
      </p:sp>
      <p:sp>
        <p:nvSpPr>
          <p:cNvPr id="41989"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Arial"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Arial" charset="0"/>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Arial" charset="0"/>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Arial" charset="0"/>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Arial" charset="0"/>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Arial" charset="0"/>
              </a:defRPr>
            </a:lvl9pPr>
          </a:lstStyle>
          <a:p>
            <a:pPr algn="r" eaLnBrk="1" hangingPunct="1">
              <a:buSzPct val="100000"/>
            </a:pPr>
            <a:fld id="{DBFA4330-674E-A349-8AF8-D50EE347A0BD}" type="slidenum">
              <a:rPr lang="en-US">
                <a:latin typeface="Arial" charset="0"/>
                <a:ea typeface="MS PGothic" charset="0"/>
              </a:rPr>
              <a:pPr algn="r" eaLnBrk="1" hangingPunct="1">
                <a:buSzPct val="100000"/>
              </a:pPr>
              <a:t>22</a:t>
            </a:fld>
            <a:endParaRPr lang="en-US">
              <a:latin typeface="Arial" charset="0"/>
              <a:ea typeface="MS PGothic"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tabLst>
                <a:tab pos="723900" algn="l"/>
                <a:tab pos="1447800" algn="l"/>
                <a:tab pos="2171700" algn="l"/>
                <a:tab pos="2895600" algn="l"/>
              </a:tabLst>
              <a:defRPr sz="1200">
                <a:solidFill>
                  <a:srgbClr val="000000"/>
                </a:solidFill>
                <a:latin typeface="Times New Roman" charset="0"/>
                <a:ea typeface="Arial" charset="0"/>
              </a:defRPr>
            </a:lvl1pPr>
            <a:lvl2pPr>
              <a:tabLst>
                <a:tab pos="723900" algn="l"/>
                <a:tab pos="1447800" algn="l"/>
                <a:tab pos="2171700" algn="l"/>
                <a:tab pos="2895600" algn="l"/>
              </a:tabLst>
              <a:defRPr sz="1200">
                <a:solidFill>
                  <a:srgbClr val="000000"/>
                </a:solidFill>
                <a:latin typeface="Times New Roman" charset="0"/>
                <a:ea typeface="Arial" charset="0"/>
              </a:defRPr>
            </a:lvl2pPr>
            <a:lvl3pPr>
              <a:tabLst>
                <a:tab pos="723900" algn="l"/>
                <a:tab pos="1447800" algn="l"/>
                <a:tab pos="2171700" algn="l"/>
                <a:tab pos="2895600" algn="l"/>
              </a:tabLst>
              <a:defRPr sz="1200">
                <a:solidFill>
                  <a:srgbClr val="000000"/>
                </a:solidFill>
                <a:latin typeface="Times New Roman" charset="0"/>
                <a:ea typeface="Arial" charset="0"/>
              </a:defRPr>
            </a:lvl3pPr>
            <a:lvl4pPr>
              <a:tabLst>
                <a:tab pos="723900" algn="l"/>
                <a:tab pos="1447800" algn="l"/>
                <a:tab pos="2171700" algn="l"/>
                <a:tab pos="2895600" algn="l"/>
              </a:tabLst>
              <a:defRPr sz="1200">
                <a:solidFill>
                  <a:srgbClr val="000000"/>
                </a:solidFill>
                <a:latin typeface="Times New Roman" charset="0"/>
                <a:ea typeface="Arial" charset="0"/>
              </a:defRPr>
            </a:lvl4pPr>
            <a:lvl5pPr>
              <a:tabLst>
                <a:tab pos="723900" algn="l"/>
                <a:tab pos="1447800" algn="l"/>
                <a:tab pos="2171700" algn="l"/>
                <a:tab pos="2895600" algn="l"/>
              </a:tabLst>
              <a:defRPr sz="1200">
                <a:solidFill>
                  <a:srgbClr val="000000"/>
                </a:solidFill>
                <a:latin typeface="Times New Roman" charset="0"/>
                <a:ea typeface="Arial" charset="0"/>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Arial" charset="0"/>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Arial" charset="0"/>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Arial" charset="0"/>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Arial" charset="0"/>
              </a:defRPr>
            </a:lvl9pPr>
          </a:lstStyle>
          <a:p>
            <a:fld id="{7F13F0A2-DD0B-C545-A604-3A7D57A7D034}" type="slidenum">
              <a:rPr lang="en-US">
                <a:ea typeface="MS PGothic" charset="0"/>
              </a:rPr>
              <a:pPr/>
              <a:t>23</a:t>
            </a:fld>
            <a:endParaRPr lang="en-US">
              <a:ea typeface="MS PGothic" charset="0"/>
            </a:endParaRPr>
          </a:p>
        </p:txBody>
      </p:sp>
      <p:sp>
        <p:nvSpPr>
          <p:cNvPr id="43011" name="Rectangle 1"/>
          <p:cNvSpPr>
            <a:spLocks noGrp="1" noRot="1" noChangeAspect="1" noChangeArrowheads="1" noTextEdit="1"/>
          </p:cNvSpPr>
          <p:nvPr>
            <p:ph type="sldImg"/>
          </p:nvPr>
        </p:nvSpPr>
        <p:spPr>
          <a:xfrm>
            <a:off x="382588" y="685800"/>
            <a:ext cx="6091237" cy="34274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2" name="Rectangle 2"/>
          <p:cNvSpPr>
            <a:spLocks noGrp="1" noChangeArrowheads="1"/>
          </p:cNvSpPr>
          <p:nvPr>
            <p:ph type="body" idx="1"/>
          </p:nvPr>
        </p:nvSpPr>
        <p:spPr>
          <a:xfrm>
            <a:off x="685800" y="4343400"/>
            <a:ext cx="5484813" cy="4113213"/>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tabLst>
                <a:tab pos="723900" algn="l"/>
                <a:tab pos="1447800" algn="l"/>
                <a:tab pos="2171700" algn="l"/>
                <a:tab pos="2895600" algn="l"/>
              </a:tabLst>
              <a:defRPr sz="1200">
                <a:solidFill>
                  <a:srgbClr val="000000"/>
                </a:solidFill>
                <a:latin typeface="Times New Roman" charset="0"/>
                <a:ea typeface="Arial" charset="0"/>
              </a:defRPr>
            </a:lvl1pPr>
            <a:lvl2pPr>
              <a:tabLst>
                <a:tab pos="723900" algn="l"/>
                <a:tab pos="1447800" algn="l"/>
                <a:tab pos="2171700" algn="l"/>
                <a:tab pos="2895600" algn="l"/>
              </a:tabLst>
              <a:defRPr sz="1200">
                <a:solidFill>
                  <a:srgbClr val="000000"/>
                </a:solidFill>
                <a:latin typeface="Times New Roman" charset="0"/>
                <a:ea typeface="Arial" charset="0"/>
              </a:defRPr>
            </a:lvl2pPr>
            <a:lvl3pPr>
              <a:tabLst>
                <a:tab pos="723900" algn="l"/>
                <a:tab pos="1447800" algn="l"/>
                <a:tab pos="2171700" algn="l"/>
                <a:tab pos="2895600" algn="l"/>
              </a:tabLst>
              <a:defRPr sz="1200">
                <a:solidFill>
                  <a:srgbClr val="000000"/>
                </a:solidFill>
                <a:latin typeface="Times New Roman" charset="0"/>
                <a:ea typeface="Arial" charset="0"/>
              </a:defRPr>
            </a:lvl3pPr>
            <a:lvl4pPr>
              <a:tabLst>
                <a:tab pos="723900" algn="l"/>
                <a:tab pos="1447800" algn="l"/>
                <a:tab pos="2171700" algn="l"/>
                <a:tab pos="2895600" algn="l"/>
              </a:tabLst>
              <a:defRPr sz="1200">
                <a:solidFill>
                  <a:srgbClr val="000000"/>
                </a:solidFill>
                <a:latin typeface="Times New Roman" charset="0"/>
                <a:ea typeface="Arial" charset="0"/>
              </a:defRPr>
            </a:lvl4pPr>
            <a:lvl5pPr>
              <a:tabLst>
                <a:tab pos="723900" algn="l"/>
                <a:tab pos="1447800" algn="l"/>
                <a:tab pos="2171700" algn="l"/>
                <a:tab pos="2895600" algn="l"/>
              </a:tabLst>
              <a:defRPr sz="1200">
                <a:solidFill>
                  <a:srgbClr val="000000"/>
                </a:solidFill>
                <a:latin typeface="Times New Roman" charset="0"/>
                <a:ea typeface="Arial" charset="0"/>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Arial" charset="0"/>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Arial" charset="0"/>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Arial" charset="0"/>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Arial" charset="0"/>
              </a:defRPr>
            </a:lvl9pPr>
          </a:lstStyle>
          <a:p>
            <a:fld id="{C6332B21-9520-BF41-BBFA-B1552BD84A5F}" type="slidenum">
              <a:rPr lang="en-US">
                <a:ea typeface="MS PGothic" charset="0"/>
              </a:rPr>
              <a:pPr/>
              <a:t>24</a:t>
            </a:fld>
            <a:endParaRPr lang="en-US">
              <a:ea typeface="MS PGothic" charset="0"/>
            </a:endParaRPr>
          </a:p>
        </p:txBody>
      </p:sp>
      <p:sp>
        <p:nvSpPr>
          <p:cNvPr id="44035" name="Rectangle 1"/>
          <p:cNvSpPr>
            <a:spLocks noGrp="1" noRot="1" noChangeAspect="1" noChangeArrowheads="1" noTextEdit="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6"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atin typeface="Times New Roman" charset="0"/>
                <a:cs typeface="Arial" charset="0"/>
              </a:rPr>
              <a:t>Image processing, classification, zonal OCR and indexing on board</a:t>
            </a:r>
          </a:p>
          <a:p>
            <a:endParaRPr lang="en-US">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Название 1"/>
          <p:cNvSpPr>
            <a:spLocks noGrp="1"/>
          </p:cNvSpPr>
          <p:nvPr>
            <p:ph type="ctrTitle"/>
          </p:nvPr>
        </p:nvSpPr>
        <p:spPr>
          <a:xfrm>
            <a:off x="685800" y="1597819"/>
            <a:ext cx="7772400" cy="1102519"/>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CC33C4E-4816-054F-B44D-E102667230D2}" type="datetimeFigureOut">
              <a:rPr lang="ru-RU" smtClean="0"/>
              <a:t>07/09/15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91209B-2724-FF44-8917-1C6C24F61AF3}" type="slidenum">
              <a:rPr lang="ru-RU" smtClean="0"/>
              <a:t>‹#›</a:t>
            </a:fld>
            <a:endParaRPr lang="ru-RU"/>
          </a:p>
        </p:txBody>
      </p:sp>
    </p:spTree>
    <p:extLst>
      <p:ext uri="{BB962C8B-B14F-4D97-AF65-F5344CB8AC3E}">
        <p14:creationId xmlns:p14="http://schemas.microsoft.com/office/powerpoint/2010/main" val="1662169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 текст">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ru-RU"/>
          </a:p>
        </p:txBody>
      </p:sp>
      <p:sp>
        <p:nvSpPr>
          <p:cNvPr id="4" name="Дата 3"/>
          <p:cNvSpPr>
            <a:spLocks noGrp="1"/>
          </p:cNvSpPr>
          <p:nvPr>
            <p:ph type="dt" sz="half" idx="10"/>
          </p:nvPr>
        </p:nvSpPr>
        <p:spPr/>
        <p:txBody>
          <a:bodyPr/>
          <a:lstStyle/>
          <a:p>
            <a:fld id="{4CC33C4E-4816-054F-B44D-E102667230D2}" type="datetimeFigureOut">
              <a:rPr lang="ru-RU" smtClean="0"/>
              <a:t>07/09/15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91209B-2724-FF44-8917-1C6C24F61AF3}" type="slidenum">
              <a:rPr lang="ru-RU" smtClean="0"/>
              <a:t>‹#›</a:t>
            </a:fld>
            <a:endParaRPr lang="ru-RU"/>
          </a:p>
        </p:txBody>
      </p:sp>
    </p:spTree>
    <p:extLst>
      <p:ext uri="{BB962C8B-B14F-4D97-AF65-F5344CB8AC3E}">
        <p14:creationId xmlns:p14="http://schemas.microsoft.com/office/powerpoint/2010/main" val="161093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 загол.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05979"/>
            <a:ext cx="2057400" cy="4388644"/>
          </a:xfrm>
        </p:spPr>
        <p:txBody>
          <a:bodyPr vert="eaVert"/>
          <a:lstStyle/>
          <a:p>
            <a:r>
              <a:rPr lang="en-US" smtClean="0"/>
              <a:t>Образец заголовка</a:t>
            </a:r>
            <a:endParaRPr lang="ru-RU"/>
          </a:p>
        </p:txBody>
      </p:sp>
      <p:sp>
        <p:nvSpPr>
          <p:cNvPr id="3" name="Вертикальный текст 2"/>
          <p:cNvSpPr>
            <a:spLocks noGrp="1"/>
          </p:cNvSpPr>
          <p:nvPr>
            <p:ph type="body" orient="vert" idx="1"/>
          </p:nvPr>
        </p:nvSpPr>
        <p:spPr>
          <a:xfrm>
            <a:off x="457200" y="205979"/>
            <a:ext cx="6019800" cy="4388644"/>
          </a:xfrm>
        </p:spPr>
        <p:txBody>
          <a:bodyPr vert="eaVert"/>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ru-RU"/>
          </a:p>
        </p:txBody>
      </p:sp>
      <p:sp>
        <p:nvSpPr>
          <p:cNvPr id="4" name="Дата 3"/>
          <p:cNvSpPr>
            <a:spLocks noGrp="1"/>
          </p:cNvSpPr>
          <p:nvPr>
            <p:ph type="dt" sz="half" idx="10"/>
          </p:nvPr>
        </p:nvSpPr>
        <p:spPr/>
        <p:txBody>
          <a:bodyPr/>
          <a:lstStyle/>
          <a:p>
            <a:fld id="{4CC33C4E-4816-054F-B44D-E102667230D2}" type="datetimeFigureOut">
              <a:rPr lang="ru-RU" smtClean="0"/>
              <a:t>07/09/15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91209B-2724-FF44-8917-1C6C24F61AF3}" type="slidenum">
              <a:rPr lang="ru-RU" smtClean="0"/>
              <a:t>‹#›</a:t>
            </a:fld>
            <a:endParaRPr lang="ru-RU"/>
          </a:p>
        </p:txBody>
      </p:sp>
    </p:spTree>
    <p:extLst>
      <p:ext uri="{BB962C8B-B14F-4D97-AF65-F5344CB8AC3E}">
        <p14:creationId xmlns:p14="http://schemas.microsoft.com/office/powerpoint/2010/main" val="1597102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CC33C4E-4816-054F-B44D-E102667230D2}" type="datetimeFigureOut">
              <a:rPr lang="ru-RU" smtClean="0"/>
              <a:t>07/09/15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91209B-2724-FF44-8917-1C6C24F61AF3}" type="slidenum">
              <a:rPr lang="ru-RU" smtClean="0"/>
              <a:t>‹#›</a:t>
            </a:fld>
            <a:endParaRPr lang="ru-RU"/>
          </a:p>
        </p:txBody>
      </p:sp>
    </p:spTree>
    <p:extLst>
      <p:ext uri="{BB962C8B-B14F-4D97-AF65-F5344CB8AC3E}">
        <p14:creationId xmlns:p14="http://schemas.microsoft.com/office/powerpoint/2010/main" val="2441133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Название 1"/>
          <p:cNvSpPr>
            <a:spLocks noGrp="1"/>
          </p:cNvSpPr>
          <p:nvPr>
            <p:ph type="title"/>
          </p:nvPr>
        </p:nvSpPr>
        <p:spPr>
          <a:xfrm>
            <a:off x="722313" y="3305176"/>
            <a:ext cx="7772400" cy="1021556"/>
          </a:xfrm>
        </p:spPr>
        <p:txBody>
          <a:bodyPr anchor="t"/>
          <a:lstStyle>
            <a:lvl1pPr algn="l">
              <a:defRPr sz="4000" b="1" cap="all"/>
            </a:lvl1pPr>
          </a:lstStyle>
          <a:p>
            <a:r>
              <a:rPr lang="en-US" smtClean="0"/>
              <a:t>Образец заголовка</a:t>
            </a:r>
            <a:endParaRPr lang="ru-RU"/>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Образец текста</a:t>
            </a:r>
          </a:p>
        </p:txBody>
      </p:sp>
      <p:sp>
        <p:nvSpPr>
          <p:cNvPr id="4" name="Дата 3"/>
          <p:cNvSpPr>
            <a:spLocks noGrp="1"/>
          </p:cNvSpPr>
          <p:nvPr>
            <p:ph type="dt" sz="half" idx="10"/>
          </p:nvPr>
        </p:nvSpPr>
        <p:spPr/>
        <p:txBody>
          <a:bodyPr/>
          <a:lstStyle/>
          <a:p>
            <a:fld id="{4CC33C4E-4816-054F-B44D-E102667230D2}" type="datetimeFigureOut">
              <a:rPr lang="ru-RU" smtClean="0"/>
              <a:t>07/09/15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91209B-2724-FF44-8917-1C6C24F61AF3}" type="slidenum">
              <a:rPr lang="ru-RU" smtClean="0"/>
              <a:t>‹#›</a:t>
            </a:fld>
            <a:endParaRPr lang="ru-RU"/>
          </a:p>
        </p:txBody>
      </p:sp>
    </p:spTree>
    <p:extLst>
      <p:ext uri="{BB962C8B-B14F-4D97-AF65-F5344CB8AC3E}">
        <p14:creationId xmlns:p14="http://schemas.microsoft.com/office/powerpoint/2010/main" val="3716766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smtClean="0"/>
              <a:t>Образец заголовка</a:t>
            </a:r>
            <a:endParaRPr lang="ru-RU"/>
          </a:p>
        </p:txBody>
      </p:sp>
      <p:sp>
        <p:nvSpPr>
          <p:cNvPr id="3" name="Содержимое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ru-RU"/>
          </a:p>
        </p:txBody>
      </p:sp>
      <p:sp>
        <p:nvSpPr>
          <p:cNvPr id="4" name="Содержимое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ru-RU"/>
          </a:p>
        </p:txBody>
      </p:sp>
      <p:sp>
        <p:nvSpPr>
          <p:cNvPr id="5" name="Дата 4"/>
          <p:cNvSpPr>
            <a:spLocks noGrp="1"/>
          </p:cNvSpPr>
          <p:nvPr>
            <p:ph type="dt" sz="half" idx="10"/>
          </p:nvPr>
        </p:nvSpPr>
        <p:spPr/>
        <p:txBody>
          <a:bodyPr/>
          <a:lstStyle/>
          <a:p>
            <a:fld id="{4CC33C4E-4816-054F-B44D-E102667230D2}" type="datetimeFigureOut">
              <a:rPr lang="ru-RU" smtClean="0"/>
              <a:t>07/09/15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91209B-2724-FF44-8917-1C6C24F61AF3}" type="slidenum">
              <a:rPr lang="ru-RU" smtClean="0"/>
              <a:t>‹#›</a:t>
            </a:fld>
            <a:endParaRPr lang="ru-RU"/>
          </a:p>
        </p:txBody>
      </p:sp>
    </p:spTree>
    <p:extLst>
      <p:ext uri="{BB962C8B-B14F-4D97-AF65-F5344CB8AC3E}">
        <p14:creationId xmlns:p14="http://schemas.microsoft.com/office/powerpoint/2010/main" val="92918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lvl1pPr>
              <a:defRPr/>
            </a:lvl1pPr>
          </a:lstStyle>
          <a:p>
            <a:r>
              <a:rPr lang="en-US" smtClean="0"/>
              <a:t>Образец заголовка</a:t>
            </a:r>
            <a:endParaRPr lang="ru-RU"/>
          </a:p>
        </p:txBody>
      </p:sp>
      <p:sp>
        <p:nvSpPr>
          <p:cNvPr id="3" name="Текст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Образец текста</a:t>
            </a:r>
          </a:p>
        </p:txBody>
      </p:sp>
      <p:sp>
        <p:nvSpPr>
          <p:cNvPr id="4" name="Содержимое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ru-RU"/>
          </a:p>
        </p:txBody>
      </p:sp>
      <p:sp>
        <p:nvSpPr>
          <p:cNvPr id="5" name="Текст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Образец текста</a:t>
            </a:r>
          </a:p>
        </p:txBody>
      </p:sp>
      <p:sp>
        <p:nvSpPr>
          <p:cNvPr id="6" name="Содержимое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ru-RU"/>
          </a:p>
        </p:txBody>
      </p:sp>
      <p:sp>
        <p:nvSpPr>
          <p:cNvPr id="7" name="Дата 6"/>
          <p:cNvSpPr>
            <a:spLocks noGrp="1"/>
          </p:cNvSpPr>
          <p:nvPr>
            <p:ph type="dt" sz="half" idx="10"/>
          </p:nvPr>
        </p:nvSpPr>
        <p:spPr/>
        <p:txBody>
          <a:bodyPr/>
          <a:lstStyle/>
          <a:p>
            <a:fld id="{4CC33C4E-4816-054F-B44D-E102667230D2}" type="datetimeFigureOut">
              <a:rPr lang="ru-RU" smtClean="0"/>
              <a:t>07/09/15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991209B-2724-FF44-8917-1C6C24F61AF3}" type="slidenum">
              <a:rPr lang="ru-RU" smtClean="0"/>
              <a:t>‹#›</a:t>
            </a:fld>
            <a:endParaRPr lang="ru-RU"/>
          </a:p>
        </p:txBody>
      </p:sp>
    </p:spTree>
    <p:extLst>
      <p:ext uri="{BB962C8B-B14F-4D97-AF65-F5344CB8AC3E}">
        <p14:creationId xmlns:p14="http://schemas.microsoft.com/office/powerpoint/2010/main" val="1187562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smtClean="0"/>
              <a:t>Образец заголовка</a:t>
            </a:r>
            <a:endParaRPr lang="ru-RU"/>
          </a:p>
        </p:txBody>
      </p:sp>
      <p:sp>
        <p:nvSpPr>
          <p:cNvPr id="3" name="Дата 2"/>
          <p:cNvSpPr>
            <a:spLocks noGrp="1"/>
          </p:cNvSpPr>
          <p:nvPr>
            <p:ph type="dt" sz="half" idx="10"/>
          </p:nvPr>
        </p:nvSpPr>
        <p:spPr/>
        <p:txBody>
          <a:bodyPr/>
          <a:lstStyle/>
          <a:p>
            <a:fld id="{4CC33C4E-4816-054F-B44D-E102667230D2}" type="datetimeFigureOut">
              <a:rPr lang="ru-RU" smtClean="0"/>
              <a:t>07/09/15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991209B-2724-FF44-8917-1C6C24F61AF3}" type="slidenum">
              <a:rPr lang="ru-RU" smtClean="0"/>
              <a:t>‹#›</a:t>
            </a:fld>
            <a:endParaRPr lang="ru-RU"/>
          </a:p>
        </p:txBody>
      </p:sp>
    </p:spTree>
    <p:extLst>
      <p:ext uri="{BB962C8B-B14F-4D97-AF65-F5344CB8AC3E}">
        <p14:creationId xmlns:p14="http://schemas.microsoft.com/office/powerpoint/2010/main" val="4266496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CC33C4E-4816-054F-B44D-E102667230D2}" type="datetimeFigureOut">
              <a:rPr lang="ru-RU" smtClean="0"/>
              <a:t>07/09/15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991209B-2724-FF44-8917-1C6C24F61AF3}" type="slidenum">
              <a:rPr lang="ru-RU" smtClean="0"/>
              <a:t>‹#›</a:t>
            </a:fld>
            <a:endParaRPr lang="ru-RU"/>
          </a:p>
        </p:txBody>
      </p:sp>
    </p:spTree>
    <p:extLst>
      <p:ext uri="{BB962C8B-B14F-4D97-AF65-F5344CB8AC3E}">
        <p14:creationId xmlns:p14="http://schemas.microsoft.com/office/powerpoint/2010/main" val="1627003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1" y="204787"/>
            <a:ext cx="3008313" cy="871538"/>
          </a:xfrm>
        </p:spPr>
        <p:txBody>
          <a:bodyPr anchor="b"/>
          <a:lstStyle>
            <a:lvl1pPr algn="l">
              <a:defRPr sz="2000" b="1"/>
            </a:lvl1pPr>
          </a:lstStyle>
          <a:p>
            <a:r>
              <a:rPr lang="en-US" smtClean="0"/>
              <a:t>Образец заголовка</a:t>
            </a:r>
            <a:endParaRPr lang="ru-RU"/>
          </a:p>
        </p:txBody>
      </p:sp>
      <p:sp>
        <p:nvSpPr>
          <p:cNvPr id="3" name="Содержимое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ru-RU"/>
          </a:p>
        </p:txBody>
      </p:sp>
      <p:sp>
        <p:nvSpPr>
          <p:cNvPr id="4" name="Текст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Образец текста</a:t>
            </a:r>
          </a:p>
        </p:txBody>
      </p:sp>
      <p:sp>
        <p:nvSpPr>
          <p:cNvPr id="5" name="Дата 4"/>
          <p:cNvSpPr>
            <a:spLocks noGrp="1"/>
          </p:cNvSpPr>
          <p:nvPr>
            <p:ph type="dt" sz="half" idx="10"/>
          </p:nvPr>
        </p:nvSpPr>
        <p:spPr/>
        <p:txBody>
          <a:bodyPr/>
          <a:lstStyle/>
          <a:p>
            <a:fld id="{4CC33C4E-4816-054F-B44D-E102667230D2}" type="datetimeFigureOut">
              <a:rPr lang="ru-RU" smtClean="0"/>
              <a:t>07/09/15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91209B-2724-FF44-8917-1C6C24F61AF3}" type="slidenum">
              <a:rPr lang="ru-RU" smtClean="0"/>
              <a:t>‹#›</a:t>
            </a:fld>
            <a:endParaRPr lang="ru-RU"/>
          </a:p>
        </p:txBody>
      </p:sp>
    </p:spTree>
    <p:extLst>
      <p:ext uri="{BB962C8B-B14F-4D97-AF65-F5344CB8AC3E}">
        <p14:creationId xmlns:p14="http://schemas.microsoft.com/office/powerpoint/2010/main" val="3242570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Название 1"/>
          <p:cNvSpPr>
            <a:spLocks noGrp="1"/>
          </p:cNvSpPr>
          <p:nvPr>
            <p:ph type="title"/>
          </p:nvPr>
        </p:nvSpPr>
        <p:spPr>
          <a:xfrm>
            <a:off x="1792288" y="3600450"/>
            <a:ext cx="5486400" cy="425054"/>
          </a:xfrm>
        </p:spPr>
        <p:txBody>
          <a:bodyPr anchor="b"/>
          <a:lstStyle>
            <a:lvl1pPr algn="l">
              <a:defRPr sz="2000" b="1"/>
            </a:lvl1pPr>
          </a:lstStyle>
          <a:p>
            <a:r>
              <a:rPr lang="en-US" smtClean="0"/>
              <a:t>Образец заголовка</a:t>
            </a:r>
            <a:endParaRPr lang="ru-RU"/>
          </a:p>
        </p:txBody>
      </p:sp>
      <p:sp>
        <p:nvSpPr>
          <p:cNvPr id="3" name="Рисунок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Образец текста</a:t>
            </a:r>
          </a:p>
        </p:txBody>
      </p:sp>
      <p:sp>
        <p:nvSpPr>
          <p:cNvPr id="5" name="Дата 4"/>
          <p:cNvSpPr>
            <a:spLocks noGrp="1"/>
          </p:cNvSpPr>
          <p:nvPr>
            <p:ph type="dt" sz="half" idx="10"/>
          </p:nvPr>
        </p:nvSpPr>
        <p:spPr/>
        <p:txBody>
          <a:bodyPr/>
          <a:lstStyle/>
          <a:p>
            <a:fld id="{4CC33C4E-4816-054F-B44D-E102667230D2}" type="datetimeFigureOut">
              <a:rPr lang="ru-RU" smtClean="0"/>
              <a:t>07/09/15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91209B-2724-FF44-8917-1C6C24F61AF3}" type="slidenum">
              <a:rPr lang="ru-RU" smtClean="0"/>
              <a:t>‹#›</a:t>
            </a:fld>
            <a:endParaRPr lang="ru-RU"/>
          </a:p>
        </p:txBody>
      </p:sp>
    </p:spTree>
    <p:extLst>
      <p:ext uri="{BB962C8B-B14F-4D97-AF65-F5344CB8AC3E}">
        <p14:creationId xmlns:p14="http://schemas.microsoft.com/office/powerpoint/2010/main" val="301187801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CC33C4E-4816-054F-B44D-E102667230D2}" type="datetimeFigureOut">
              <a:rPr lang="ru-RU" smtClean="0"/>
              <a:t>07/09/15</a:t>
            </a:fld>
            <a:endParaRPr lang="ru-RU"/>
          </a:p>
        </p:txBody>
      </p:sp>
      <p:sp>
        <p:nvSpPr>
          <p:cNvPr id="5" name="Нижний колонтитул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991209B-2724-FF44-8917-1C6C24F61AF3}" type="slidenum">
              <a:rPr lang="ru-RU" smtClean="0"/>
              <a:t>‹#›</a:t>
            </a:fld>
            <a:endParaRPr lang="ru-RU"/>
          </a:p>
        </p:txBody>
      </p:sp>
    </p:spTree>
    <p:extLst>
      <p:ext uri="{BB962C8B-B14F-4D97-AF65-F5344CB8AC3E}">
        <p14:creationId xmlns:p14="http://schemas.microsoft.com/office/powerpoint/2010/main" val="12964780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ru-RU"/>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16.jpeg"/><Relationship Id="rId1" Type="http://schemas.openxmlformats.org/officeDocument/2006/relationships/themeOverride" Target="../theme/themeOverride1.xml"/><Relationship Id="rId2"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17.jpeg"/><Relationship Id="rId5" Type="http://schemas.openxmlformats.org/officeDocument/2006/relationships/image" Target="../media/image18.emf"/><Relationship Id="rId1" Type="http://schemas.openxmlformats.org/officeDocument/2006/relationships/themeOverride" Target="../theme/themeOverride2.xml"/><Relationship Id="rId2"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19.png"/><Relationship Id="rId1" Type="http://schemas.openxmlformats.org/officeDocument/2006/relationships/themeOverride" Target="../theme/themeOverride3.xml"/><Relationship Id="rId2"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20.png"/><Relationship Id="rId1" Type="http://schemas.openxmlformats.org/officeDocument/2006/relationships/themeOverride" Target="../theme/themeOverride4.xml"/><Relationship Id="rId2"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21.png"/><Relationship Id="rId1" Type="http://schemas.openxmlformats.org/officeDocument/2006/relationships/themeOverride" Target="../theme/themeOverride5.xml"/><Relationship Id="rId2"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22.jpeg"/><Relationship Id="rId1" Type="http://schemas.openxmlformats.org/officeDocument/2006/relationships/themeOverride" Target="../theme/themeOverride6.xml"/><Relationship Id="rId2"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 Id="rId11"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0.pn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image" Target="../media/image46.png"/><Relationship Id="rId10"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jpeg"/><Relationship Id="rId5" Type="http://schemas.openxmlformats.org/officeDocument/2006/relationships/image" Target="../media/image50.png"/><Relationship Id="rId6" Type="http://schemas.openxmlformats.org/officeDocument/2006/relationships/image" Target="../media/image51.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microsoft.com/office/2007/relationships/hdphoto" Target="../media/hdphoto2.wdp"/><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Изображение 6"/>
          <p:cNvPicPr>
            <a:picLocks noChangeAspect="1"/>
          </p:cNvPicPr>
          <p:nvPr/>
        </p:nvPicPr>
        <p:blipFill rotWithShape="1">
          <a:blip r:embed="rId2"/>
          <a:srcRect t="13805" b="30303"/>
          <a:stretch/>
        </p:blipFill>
        <p:spPr>
          <a:xfrm>
            <a:off x="-58527" y="1"/>
            <a:ext cx="9202527" cy="5143500"/>
          </a:xfrm>
          <a:prstGeom prst="rect">
            <a:avLst/>
          </a:prstGeom>
        </p:spPr>
      </p:pic>
      <p:sp>
        <p:nvSpPr>
          <p:cNvPr id="8" name="Прямоугольник 7"/>
          <p:cNvSpPr/>
          <p:nvPr/>
        </p:nvSpPr>
        <p:spPr>
          <a:xfrm>
            <a:off x="-58527" y="495759"/>
            <a:ext cx="9202527" cy="3222434"/>
          </a:xfrm>
          <a:prstGeom prst="rect">
            <a:avLst/>
          </a:prstGeom>
          <a:solidFill>
            <a:schemeClr val="tx1">
              <a:alpha val="3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ru-RU"/>
          </a:p>
        </p:txBody>
      </p:sp>
      <p:sp>
        <p:nvSpPr>
          <p:cNvPr id="2" name="Название 1"/>
          <p:cNvSpPr>
            <a:spLocks noGrp="1"/>
          </p:cNvSpPr>
          <p:nvPr>
            <p:ph type="ctrTitle"/>
          </p:nvPr>
        </p:nvSpPr>
        <p:spPr/>
        <p:txBody>
          <a:bodyPr>
            <a:noAutofit/>
          </a:bodyPr>
          <a:lstStyle/>
          <a:p>
            <a:r>
              <a:rPr lang="ru-RU" sz="5400" b="1" dirty="0" smtClean="0">
                <a:solidFill>
                  <a:schemeClr val="bg1"/>
                </a:solidFill>
              </a:rPr>
              <a:t>Новые </a:t>
            </a:r>
            <a:r>
              <a:rPr lang="en-US" sz="5400" b="1" dirty="0" smtClean="0">
                <a:solidFill>
                  <a:schemeClr val="bg1"/>
                </a:solidFill>
              </a:rPr>
              <a:t>ECM </a:t>
            </a:r>
            <a:r>
              <a:rPr lang="ru-RU" sz="5400" b="1" dirty="0" smtClean="0">
                <a:solidFill>
                  <a:schemeClr val="bg1"/>
                </a:solidFill>
              </a:rPr>
              <a:t>сценарии использования мобильных технологий</a:t>
            </a:r>
            <a:r>
              <a:rPr lang="ru-RU" sz="5400" b="1" dirty="0">
                <a:solidFill>
                  <a:schemeClr val="bg1"/>
                </a:solidFill>
              </a:rPr>
              <a:t/>
            </a:r>
            <a:br>
              <a:rPr lang="ru-RU" sz="5400" b="1" dirty="0">
                <a:solidFill>
                  <a:schemeClr val="bg1"/>
                </a:solidFill>
              </a:rPr>
            </a:br>
            <a:endParaRPr lang="ru-RU" sz="5400" b="1" dirty="0">
              <a:solidFill>
                <a:schemeClr val="bg1"/>
              </a:solidFill>
            </a:endParaRPr>
          </a:p>
        </p:txBody>
      </p:sp>
      <p:sp>
        <p:nvSpPr>
          <p:cNvPr id="3" name="Подзаголовок 2"/>
          <p:cNvSpPr>
            <a:spLocks noGrp="1"/>
          </p:cNvSpPr>
          <p:nvPr>
            <p:ph type="subTitle" idx="1"/>
          </p:nvPr>
        </p:nvSpPr>
        <p:spPr/>
        <p:txBody>
          <a:bodyPr/>
          <a:lstStyle/>
          <a:p>
            <a:r>
              <a:rPr lang="en-US" dirty="0" err="1" smtClean="0">
                <a:solidFill>
                  <a:srgbClr val="FFFFFF"/>
                </a:solidFill>
              </a:rPr>
              <a:t>Yakimchuk@ru.ibm.com</a:t>
            </a:r>
            <a:endParaRPr lang="ru-RU" dirty="0">
              <a:solidFill>
                <a:srgbClr val="FFFFFF"/>
              </a:solidFill>
            </a:endParaRPr>
          </a:p>
        </p:txBody>
      </p:sp>
    </p:spTree>
    <p:extLst>
      <p:ext uri="{BB962C8B-B14F-4D97-AF65-F5344CB8AC3E}">
        <p14:creationId xmlns:p14="http://schemas.microsoft.com/office/powerpoint/2010/main" val="156431851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dirty="0" smtClean="0"/>
              <a:t>Результаты использования</a:t>
            </a:r>
            <a:endParaRPr lang="ru-RU" dirty="0"/>
          </a:p>
        </p:txBody>
      </p:sp>
      <p:pic>
        <p:nvPicPr>
          <p:cNvPr id="4" name="Содержимое 3"/>
          <p:cNvPicPr>
            <a:picLocks noGrp="1" noChangeAspect="1"/>
          </p:cNvPicPr>
          <p:nvPr>
            <p:ph idx="1"/>
          </p:nvPr>
        </p:nvPicPr>
        <p:blipFill rotWithShape="1">
          <a:blip r:embed="rId2"/>
          <a:srcRect l="-8616" t="26207" r="-8616" b="31338"/>
          <a:stretch/>
        </p:blipFill>
        <p:spPr>
          <a:xfrm>
            <a:off x="457200" y="1266940"/>
            <a:ext cx="8229600" cy="1441119"/>
          </a:xfrm>
        </p:spPr>
      </p:pic>
      <p:sp>
        <p:nvSpPr>
          <p:cNvPr id="5" name="TextBox 4"/>
          <p:cNvSpPr txBox="1"/>
          <p:nvPr/>
        </p:nvSpPr>
        <p:spPr>
          <a:xfrm>
            <a:off x="1177757" y="3172686"/>
            <a:ext cx="1549373" cy="369332"/>
          </a:xfrm>
          <a:prstGeom prst="rect">
            <a:avLst/>
          </a:prstGeom>
          <a:noFill/>
        </p:spPr>
        <p:txBody>
          <a:bodyPr wrap="none" rtlCol="0">
            <a:spAutoFit/>
          </a:bodyPr>
          <a:lstStyle/>
          <a:p>
            <a:r>
              <a:rPr lang="ru-RU" dirty="0" smtClean="0"/>
              <a:t>Прозрачность</a:t>
            </a:r>
            <a:endParaRPr lang="ru-RU" dirty="0"/>
          </a:p>
        </p:txBody>
      </p:sp>
      <p:sp>
        <p:nvSpPr>
          <p:cNvPr id="6" name="TextBox 5"/>
          <p:cNvSpPr txBox="1"/>
          <p:nvPr/>
        </p:nvSpPr>
        <p:spPr>
          <a:xfrm>
            <a:off x="3650679" y="3175581"/>
            <a:ext cx="1776824" cy="369332"/>
          </a:xfrm>
          <a:prstGeom prst="rect">
            <a:avLst/>
          </a:prstGeom>
          <a:noFill/>
        </p:spPr>
        <p:txBody>
          <a:bodyPr wrap="none" rtlCol="0">
            <a:spAutoFit/>
          </a:bodyPr>
          <a:lstStyle/>
          <a:p>
            <a:r>
              <a:rPr lang="ru-RU" dirty="0" smtClean="0"/>
              <a:t>Продуктивность</a:t>
            </a:r>
            <a:endParaRPr lang="ru-RU" dirty="0"/>
          </a:p>
        </p:txBody>
      </p:sp>
      <p:sp>
        <p:nvSpPr>
          <p:cNvPr id="7" name="TextBox 6"/>
          <p:cNvSpPr txBox="1"/>
          <p:nvPr/>
        </p:nvSpPr>
        <p:spPr>
          <a:xfrm>
            <a:off x="6496398" y="3136194"/>
            <a:ext cx="1803649" cy="369332"/>
          </a:xfrm>
          <a:prstGeom prst="rect">
            <a:avLst/>
          </a:prstGeom>
          <a:noFill/>
        </p:spPr>
        <p:txBody>
          <a:bodyPr wrap="none" rtlCol="0">
            <a:spAutoFit/>
          </a:bodyPr>
          <a:lstStyle/>
          <a:p>
            <a:r>
              <a:rPr lang="ru-RU" dirty="0" smtClean="0"/>
              <a:t>Беспрерывность</a:t>
            </a:r>
            <a:endParaRPr lang="ru-RU" dirty="0"/>
          </a:p>
        </p:txBody>
      </p:sp>
      <p:sp>
        <p:nvSpPr>
          <p:cNvPr id="8" name="TextBox 7"/>
          <p:cNvSpPr txBox="1"/>
          <p:nvPr/>
        </p:nvSpPr>
        <p:spPr>
          <a:xfrm>
            <a:off x="663399" y="3578510"/>
            <a:ext cx="2479247" cy="1169551"/>
          </a:xfrm>
          <a:prstGeom prst="rect">
            <a:avLst/>
          </a:prstGeom>
          <a:noFill/>
        </p:spPr>
        <p:txBody>
          <a:bodyPr wrap="square" rtlCol="0">
            <a:spAutoFit/>
          </a:bodyPr>
          <a:lstStyle/>
          <a:p>
            <a:r>
              <a:rPr lang="ru-RU" sz="1400" dirty="0" smtClean="0"/>
              <a:t>Управляемый контент в доверенном хранилище даёт уверенность, что сотрудники всегда работают с актуальной информацией.</a:t>
            </a:r>
            <a:endParaRPr lang="ru-RU" sz="1400" dirty="0"/>
          </a:p>
        </p:txBody>
      </p:sp>
      <p:sp>
        <p:nvSpPr>
          <p:cNvPr id="9" name="TextBox 8"/>
          <p:cNvSpPr txBox="1"/>
          <p:nvPr/>
        </p:nvSpPr>
        <p:spPr>
          <a:xfrm>
            <a:off x="3558162" y="3587223"/>
            <a:ext cx="2479247" cy="1169551"/>
          </a:xfrm>
          <a:prstGeom prst="rect">
            <a:avLst/>
          </a:prstGeom>
          <a:noFill/>
        </p:spPr>
        <p:txBody>
          <a:bodyPr wrap="square" rtlCol="0">
            <a:spAutoFit/>
          </a:bodyPr>
          <a:lstStyle/>
          <a:p>
            <a:r>
              <a:rPr lang="ru-RU" sz="1400" dirty="0" smtClean="0"/>
              <a:t>Совместная работа и обмен документами в системе с богатыми возможностями проверки документов и согласования работ.</a:t>
            </a:r>
            <a:endParaRPr lang="ru-RU" sz="1400" dirty="0"/>
          </a:p>
        </p:txBody>
      </p:sp>
      <p:sp>
        <p:nvSpPr>
          <p:cNvPr id="10" name="TextBox 9"/>
          <p:cNvSpPr txBox="1"/>
          <p:nvPr/>
        </p:nvSpPr>
        <p:spPr>
          <a:xfrm>
            <a:off x="6309846" y="3542018"/>
            <a:ext cx="2479247" cy="954107"/>
          </a:xfrm>
          <a:prstGeom prst="rect">
            <a:avLst/>
          </a:prstGeom>
          <a:noFill/>
        </p:spPr>
        <p:txBody>
          <a:bodyPr wrap="square" rtlCol="0">
            <a:spAutoFit/>
          </a:bodyPr>
          <a:lstStyle/>
          <a:p>
            <a:r>
              <a:rPr lang="ru-RU" sz="1400" dirty="0" smtClean="0"/>
              <a:t>Предоставление безопасного доступа к важной информации вашим сотрудникам в любом месте.</a:t>
            </a:r>
            <a:endParaRPr lang="ru-RU" sz="1400" dirty="0"/>
          </a:p>
        </p:txBody>
      </p:sp>
    </p:spTree>
    <p:extLst>
      <p:ext uri="{BB962C8B-B14F-4D97-AF65-F5344CB8AC3E}">
        <p14:creationId xmlns:p14="http://schemas.microsoft.com/office/powerpoint/2010/main" val="164776946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p:cNvPicPr>
            <a:picLocks noGrp="1" noChangeAspect="1"/>
          </p:cNvPicPr>
          <p:nvPr>
            <p:ph idx="1"/>
          </p:nvPr>
        </p:nvPicPr>
        <p:blipFill>
          <a:blip r:embed="rId2"/>
          <a:srcRect t="-992" b="-992"/>
          <a:stretch>
            <a:fillRect/>
          </a:stretch>
        </p:blipFill>
        <p:spPr>
          <a:xfrm>
            <a:off x="0" y="708868"/>
            <a:ext cx="9144000" cy="3771636"/>
          </a:xfrm>
        </p:spPr>
      </p:pic>
    </p:spTree>
    <p:extLst>
      <p:ext uri="{BB962C8B-B14F-4D97-AF65-F5344CB8AC3E}">
        <p14:creationId xmlns:p14="http://schemas.microsoft.com/office/powerpoint/2010/main" val="139279535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0652" y="1376075"/>
            <a:ext cx="3903812" cy="30227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Название 1"/>
          <p:cNvSpPr>
            <a:spLocks noGrp="1"/>
          </p:cNvSpPr>
          <p:nvPr>
            <p:ph type="title"/>
          </p:nvPr>
        </p:nvSpPr>
        <p:spPr>
          <a:xfrm>
            <a:off x="457200" y="125164"/>
            <a:ext cx="8229600" cy="857250"/>
          </a:xfrm>
        </p:spPr>
        <p:txBody>
          <a:bodyPr/>
          <a:lstStyle/>
          <a:p>
            <a:r>
              <a:rPr lang="en-US" dirty="0" smtClean="0"/>
              <a:t>Case Manager</a:t>
            </a:r>
            <a:r>
              <a:rPr lang="ru-RU" dirty="0" smtClean="0"/>
              <a:t> </a:t>
            </a:r>
            <a:r>
              <a:rPr lang="ru-RU" dirty="0"/>
              <a:t>– </a:t>
            </a:r>
            <a:r>
              <a:rPr lang="ru-RU" dirty="0" smtClean="0"/>
              <a:t>это: </a:t>
            </a:r>
            <a:endParaRPr lang="ru-RU" dirty="0"/>
          </a:p>
        </p:txBody>
      </p:sp>
      <p:sp>
        <p:nvSpPr>
          <p:cNvPr id="3" name="Содержимое 2"/>
          <p:cNvSpPr>
            <a:spLocks noGrp="1"/>
          </p:cNvSpPr>
          <p:nvPr>
            <p:ph idx="1"/>
          </p:nvPr>
        </p:nvSpPr>
        <p:spPr>
          <a:xfrm>
            <a:off x="219364" y="937348"/>
            <a:ext cx="4699000" cy="4206151"/>
          </a:xfrm>
        </p:spPr>
        <p:txBody>
          <a:bodyPr>
            <a:noAutofit/>
          </a:bodyPr>
          <a:lstStyle/>
          <a:p>
            <a:r>
              <a:rPr lang="ru-RU" sz="1600" dirty="0" smtClean="0"/>
              <a:t>быстрая разработка и развёртывание индивидуальных решений от уровня отдела до всего предприятия в целом</a:t>
            </a:r>
          </a:p>
          <a:p>
            <a:r>
              <a:rPr lang="ru-RU" sz="1600" dirty="0" smtClean="0"/>
              <a:t>участники процессов получают актуальную информацию из разных систем для улучшения качества обслуживания</a:t>
            </a:r>
          </a:p>
          <a:p>
            <a:r>
              <a:rPr lang="ru-RU" sz="1600" dirty="0" smtClean="0"/>
              <a:t>мощная аналитика контролирует каждый процесс, документ, </a:t>
            </a:r>
            <a:r>
              <a:rPr lang="en-US" sz="1600" dirty="0" smtClean="0"/>
              <a:t>case</a:t>
            </a:r>
            <a:r>
              <a:rPr lang="ru-RU" sz="1600" dirty="0" smtClean="0"/>
              <a:t> в реальном времени</a:t>
            </a:r>
          </a:p>
          <a:p>
            <a:r>
              <a:rPr lang="ru-RU" sz="1600" dirty="0" smtClean="0"/>
              <a:t>инструменты для администраторов повышают качество управления приложениями</a:t>
            </a:r>
          </a:p>
          <a:p>
            <a:r>
              <a:rPr lang="en-US" sz="1600" dirty="0" smtClean="0"/>
              <a:t>API </a:t>
            </a:r>
            <a:r>
              <a:rPr lang="ru-RU" sz="1600" dirty="0" smtClean="0"/>
              <a:t>расширяет </a:t>
            </a:r>
            <a:r>
              <a:rPr lang="en-US" sz="1600" dirty="0" smtClean="0"/>
              <a:t>Case</a:t>
            </a:r>
            <a:r>
              <a:rPr lang="ru-RU" sz="1600" dirty="0" smtClean="0"/>
              <a:t> </a:t>
            </a:r>
            <a:r>
              <a:rPr lang="en-US" sz="1600" dirty="0" smtClean="0"/>
              <a:t>Manager </a:t>
            </a:r>
            <a:r>
              <a:rPr lang="ru-RU" sz="1600" dirty="0" smtClean="0"/>
              <a:t>для удобства пользователей и снижения количество атомарных операций</a:t>
            </a:r>
          </a:p>
          <a:p>
            <a:r>
              <a:rPr lang="ru-RU" sz="1600" dirty="0" smtClean="0"/>
              <a:t>система с использованием лучших платформенных решений </a:t>
            </a:r>
            <a:r>
              <a:rPr lang="en-US" sz="1600" dirty="0" smtClean="0"/>
              <a:t>IBM</a:t>
            </a:r>
            <a:endParaRPr lang="ru-RU" sz="1600" dirty="0"/>
          </a:p>
        </p:txBody>
      </p:sp>
    </p:spTree>
    <p:extLst>
      <p:ext uri="{BB962C8B-B14F-4D97-AF65-F5344CB8AC3E}">
        <p14:creationId xmlns:p14="http://schemas.microsoft.com/office/powerpoint/2010/main" val="143993549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normAutofit fontScale="90000"/>
          </a:bodyPr>
          <a:lstStyle/>
          <a:p>
            <a:r>
              <a:rPr lang="ru-RU" dirty="0" smtClean="0"/>
              <a:t>Сценарии использования мобильного </a:t>
            </a:r>
            <a:r>
              <a:rPr lang="en-US" dirty="0" smtClean="0"/>
              <a:t>Case Manager</a:t>
            </a:r>
            <a:endParaRPr lang="ru-RU" dirty="0"/>
          </a:p>
        </p:txBody>
      </p:sp>
      <p:sp>
        <p:nvSpPr>
          <p:cNvPr id="3" name="Содержимое 2"/>
          <p:cNvSpPr>
            <a:spLocks noGrp="1"/>
          </p:cNvSpPr>
          <p:nvPr>
            <p:ph idx="1"/>
          </p:nvPr>
        </p:nvSpPr>
        <p:spPr/>
        <p:txBody>
          <a:bodyPr/>
          <a:lstStyle/>
          <a:p>
            <a:r>
              <a:rPr lang="ru-RU" dirty="0" smtClean="0"/>
              <a:t>Выездные агенты (банки и страховые, факторинг и телеком, инквизиция и многое другое), мобильные офисы </a:t>
            </a:r>
          </a:p>
          <a:p>
            <a:r>
              <a:rPr lang="ru-RU" dirty="0" smtClean="0"/>
              <a:t>Удобный доступ к согласующим, и принятие решении «на ходу», контроль и аналитика</a:t>
            </a:r>
          </a:p>
          <a:p>
            <a:endParaRPr lang="ru-RU" dirty="0"/>
          </a:p>
        </p:txBody>
      </p:sp>
    </p:spTree>
    <p:extLst>
      <p:ext uri="{BB962C8B-B14F-4D97-AF65-F5344CB8AC3E}">
        <p14:creationId xmlns:p14="http://schemas.microsoft.com/office/powerpoint/2010/main" val="163606932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dirty="0" smtClean="0"/>
              <a:t>Результаты использования</a:t>
            </a:r>
            <a:endParaRPr lang="ru-RU" dirty="0"/>
          </a:p>
        </p:txBody>
      </p:sp>
      <p:pic>
        <p:nvPicPr>
          <p:cNvPr id="4" name="Содержимое 3"/>
          <p:cNvPicPr>
            <a:picLocks noGrp="1" noChangeAspect="1"/>
          </p:cNvPicPr>
          <p:nvPr>
            <p:ph idx="1"/>
          </p:nvPr>
        </p:nvPicPr>
        <p:blipFill rotWithShape="1">
          <a:blip r:embed="rId2"/>
          <a:srcRect t="14941" b="27381"/>
          <a:stretch/>
        </p:blipFill>
        <p:spPr>
          <a:xfrm>
            <a:off x="522282" y="1063229"/>
            <a:ext cx="8042909" cy="1823697"/>
          </a:xfrm>
        </p:spPr>
      </p:pic>
      <p:sp>
        <p:nvSpPr>
          <p:cNvPr id="3" name="TextBox 2"/>
          <p:cNvSpPr txBox="1"/>
          <p:nvPr/>
        </p:nvSpPr>
        <p:spPr>
          <a:xfrm>
            <a:off x="1243070" y="2710689"/>
            <a:ext cx="1684288" cy="369332"/>
          </a:xfrm>
          <a:prstGeom prst="rect">
            <a:avLst/>
          </a:prstGeom>
          <a:noFill/>
        </p:spPr>
        <p:txBody>
          <a:bodyPr wrap="none" rtlCol="0">
            <a:spAutoFit/>
          </a:bodyPr>
          <a:lstStyle/>
          <a:p>
            <a:r>
              <a:rPr lang="ru-RU" dirty="0" smtClean="0"/>
              <a:t>Управляемость</a:t>
            </a:r>
            <a:endParaRPr lang="ru-RU" dirty="0"/>
          </a:p>
        </p:txBody>
      </p:sp>
      <p:sp>
        <p:nvSpPr>
          <p:cNvPr id="5" name="TextBox 4"/>
          <p:cNvSpPr txBox="1"/>
          <p:nvPr/>
        </p:nvSpPr>
        <p:spPr>
          <a:xfrm>
            <a:off x="643891" y="3219433"/>
            <a:ext cx="2283467" cy="1477328"/>
          </a:xfrm>
          <a:prstGeom prst="rect">
            <a:avLst/>
          </a:prstGeom>
          <a:noFill/>
        </p:spPr>
        <p:txBody>
          <a:bodyPr wrap="square" rtlCol="0">
            <a:spAutoFit/>
          </a:bodyPr>
          <a:lstStyle/>
          <a:p>
            <a:r>
              <a:rPr lang="ru-RU" dirty="0" smtClean="0"/>
              <a:t>Контроль принятия решений, задач, процессов и участников с любого устройства </a:t>
            </a:r>
            <a:endParaRPr lang="ru-RU" dirty="0"/>
          </a:p>
        </p:txBody>
      </p:sp>
      <p:sp>
        <p:nvSpPr>
          <p:cNvPr id="6" name="TextBox 5"/>
          <p:cNvSpPr txBox="1"/>
          <p:nvPr/>
        </p:nvSpPr>
        <p:spPr>
          <a:xfrm>
            <a:off x="4233640" y="2710689"/>
            <a:ext cx="1113744" cy="369332"/>
          </a:xfrm>
          <a:prstGeom prst="rect">
            <a:avLst/>
          </a:prstGeom>
          <a:noFill/>
        </p:spPr>
        <p:txBody>
          <a:bodyPr wrap="none" rtlCol="0">
            <a:spAutoFit/>
          </a:bodyPr>
          <a:lstStyle/>
          <a:p>
            <a:r>
              <a:rPr lang="ru-RU" dirty="0" smtClean="0"/>
              <a:t>Контроль</a:t>
            </a:r>
            <a:endParaRPr lang="ru-RU" dirty="0"/>
          </a:p>
        </p:txBody>
      </p:sp>
      <p:sp>
        <p:nvSpPr>
          <p:cNvPr id="7" name="TextBox 6"/>
          <p:cNvSpPr txBox="1"/>
          <p:nvPr/>
        </p:nvSpPr>
        <p:spPr>
          <a:xfrm>
            <a:off x="3319231" y="3219433"/>
            <a:ext cx="2855622" cy="1200329"/>
          </a:xfrm>
          <a:prstGeom prst="rect">
            <a:avLst/>
          </a:prstGeom>
          <a:noFill/>
        </p:spPr>
        <p:txBody>
          <a:bodyPr wrap="square" rtlCol="0">
            <a:spAutoFit/>
          </a:bodyPr>
          <a:lstStyle/>
          <a:p>
            <a:r>
              <a:rPr lang="ru-RU" dirty="0" smtClean="0"/>
              <a:t>Уверенность в текущих делах для всей команды,</a:t>
            </a:r>
            <a:r>
              <a:rPr lang="en-US" dirty="0" smtClean="0"/>
              <a:t> </a:t>
            </a:r>
            <a:r>
              <a:rPr lang="ru-RU" dirty="0" smtClean="0"/>
              <a:t>отслеживание прогресса по всему контенту </a:t>
            </a:r>
            <a:endParaRPr lang="ru-RU" dirty="0"/>
          </a:p>
        </p:txBody>
      </p:sp>
      <p:sp>
        <p:nvSpPr>
          <p:cNvPr id="8" name="TextBox 7"/>
          <p:cNvSpPr txBox="1"/>
          <p:nvPr/>
        </p:nvSpPr>
        <p:spPr>
          <a:xfrm>
            <a:off x="7120632" y="2710689"/>
            <a:ext cx="1205603" cy="369332"/>
          </a:xfrm>
          <a:prstGeom prst="rect">
            <a:avLst/>
          </a:prstGeom>
          <a:noFill/>
        </p:spPr>
        <p:txBody>
          <a:bodyPr wrap="none" rtlCol="0">
            <a:spAutoFit/>
          </a:bodyPr>
          <a:lstStyle/>
          <a:p>
            <a:r>
              <a:rPr lang="ru-RU" dirty="0" smtClean="0"/>
              <a:t>Движение</a:t>
            </a:r>
            <a:endParaRPr lang="ru-RU" dirty="0"/>
          </a:p>
        </p:txBody>
      </p:sp>
      <p:sp>
        <p:nvSpPr>
          <p:cNvPr id="9" name="TextBox 8"/>
          <p:cNvSpPr txBox="1"/>
          <p:nvPr/>
        </p:nvSpPr>
        <p:spPr>
          <a:xfrm>
            <a:off x="6174853" y="3219433"/>
            <a:ext cx="2811651" cy="1477328"/>
          </a:xfrm>
          <a:prstGeom prst="rect">
            <a:avLst/>
          </a:prstGeom>
          <a:noFill/>
        </p:spPr>
        <p:txBody>
          <a:bodyPr wrap="square" rtlCol="0">
            <a:spAutoFit/>
          </a:bodyPr>
          <a:lstStyle/>
          <a:p>
            <a:r>
              <a:rPr lang="ru-RU" dirty="0" smtClean="0"/>
              <a:t>Опережение в исполнении кейсов и движения от инициации до закрытия повышают уровень услуг </a:t>
            </a:r>
            <a:endParaRPr lang="ru-RU" dirty="0"/>
          </a:p>
        </p:txBody>
      </p:sp>
    </p:spTree>
    <p:extLst>
      <p:ext uri="{BB962C8B-B14F-4D97-AF65-F5344CB8AC3E}">
        <p14:creationId xmlns:p14="http://schemas.microsoft.com/office/powerpoint/2010/main" val="142021909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p:cNvPicPr>
            <a:picLocks noGrp="1" noChangeAspect="1"/>
          </p:cNvPicPr>
          <p:nvPr>
            <p:ph idx="1"/>
          </p:nvPr>
        </p:nvPicPr>
        <p:blipFill>
          <a:blip r:embed="rId2"/>
          <a:srcRect t="-3589" b="-3589"/>
          <a:stretch>
            <a:fillRect/>
          </a:stretch>
        </p:blipFill>
        <p:spPr>
          <a:xfrm>
            <a:off x="-1" y="828689"/>
            <a:ext cx="9146333" cy="3772598"/>
          </a:xfrm>
        </p:spPr>
      </p:pic>
    </p:spTree>
    <p:extLst>
      <p:ext uri="{BB962C8B-B14F-4D97-AF65-F5344CB8AC3E}">
        <p14:creationId xmlns:p14="http://schemas.microsoft.com/office/powerpoint/2010/main" val="425156409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242"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886200" cy="5143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243" name="Text Box 2"/>
          <p:cNvSpPr txBox="1">
            <a:spLocks noChangeArrowheads="1"/>
          </p:cNvSpPr>
          <p:nvPr/>
        </p:nvSpPr>
        <p:spPr bwMode="auto">
          <a:xfrm>
            <a:off x="5892800" y="2653995"/>
            <a:ext cx="3162300" cy="1081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9pPr>
          </a:lstStyle>
          <a:p>
            <a:pPr>
              <a:spcBef>
                <a:spcPts val="1125"/>
              </a:spcBef>
              <a:buSzPct val="100000"/>
            </a:pPr>
            <a:r>
              <a:rPr lang="ru-RU" sz="1800" dirty="0" smtClean="0">
                <a:solidFill>
                  <a:srgbClr val="FFFFFF"/>
                </a:solidFill>
              </a:rPr>
              <a:t>Называют главной проблемой работу с контентом из разных источников</a:t>
            </a:r>
          </a:p>
          <a:p>
            <a:pPr>
              <a:spcBef>
                <a:spcPts val="1125"/>
              </a:spcBef>
              <a:buSzPct val="100000"/>
            </a:pPr>
            <a:endParaRPr lang="en-US" sz="1800" dirty="0">
              <a:solidFill>
                <a:srgbClr val="FFFFFF"/>
              </a:solidFill>
            </a:endParaRPr>
          </a:p>
        </p:txBody>
      </p:sp>
      <p:sp>
        <p:nvSpPr>
          <p:cNvPr id="59395" name="Text Box 3"/>
          <p:cNvSpPr txBox="1">
            <a:spLocks noChangeArrowheads="1"/>
          </p:cNvSpPr>
          <p:nvPr/>
        </p:nvSpPr>
        <p:spPr bwMode="auto">
          <a:xfrm>
            <a:off x="4057650" y="57150"/>
            <a:ext cx="5010150" cy="12584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9pPr>
          </a:lstStyle>
          <a:p>
            <a:pPr>
              <a:spcBef>
                <a:spcPts val="1750"/>
              </a:spcBef>
              <a:buSzPct val="100000"/>
            </a:pPr>
            <a:r>
              <a:rPr lang="ru-RU" sz="3200" b="1" dirty="0" smtClean="0">
                <a:solidFill>
                  <a:srgbClr val="FFFFFF"/>
                </a:solidFill>
                <a:effectLst>
                  <a:outerShdw blurRad="38100" dist="38100" dir="2700000" algn="tl">
                    <a:srgbClr val="DDDDDD"/>
                  </a:outerShdw>
                </a:effectLst>
              </a:rPr>
              <a:t>Бизнес по прежнему </a:t>
            </a:r>
            <a:r>
              <a:rPr lang="ru-RU" sz="3200" b="1" dirty="0" smtClean="0">
                <a:solidFill>
                  <a:srgbClr val="FFFFFF"/>
                </a:solidFill>
                <a:effectLst>
                  <a:outerShdw blurRad="38100" dist="38100" dir="2700000" algn="tl">
                    <a:srgbClr val="DDDDDD"/>
                  </a:outerShdw>
                </a:effectLst>
              </a:rPr>
              <a:t>нуждается в </a:t>
            </a:r>
            <a:r>
              <a:rPr lang="ru-RU" sz="3200" b="1" dirty="0" smtClean="0">
                <a:solidFill>
                  <a:srgbClr val="FFFFFF"/>
                </a:solidFill>
                <a:effectLst>
                  <a:outerShdw blurRad="38100" dist="38100" dir="2700000" algn="tl">
                    <a:srgbClr val="DDDDDD"/>
                  </a:outerShdw>
                </a:effectLst>
              </a:rPr>
              <a:t>бумаге</a:t>
            </a:r>
            <a:endParaRPr lang="en-US" sz="3200" b="1" dirty="0">
              <a:solidFill>
                <a:srgbClr val="FFFFFF"/>
              </a:solidFill>
              <a:effectLst>
                <a:outerShdw blurRad="38100" dist="38100" dir="2700000" algn="tl">
                  <a:srgbClr val="DDDDDD"/>
                </a:outerShdw>
              </a:effectLst>
            </a:endParaRPr>
          </a:p>
        </p:txBody>
      </p:sp>
      <p:sp>
        <p:nvSpPr>
          <p:cNvPr id="10245" name="Text Box 4"/>
          <p:cNvSpPr txBox="1">
            <a:spLocks noChangeArrowheads="1"/>
          </p:cNvSpPr>
          <p:nvPr/>
        </p:nvSpPr>
        <p:spPr bwMode="auto">
          <a:xfrm>
            <a:off x="5892800" y="1666875"/>
            <a:ext cx="3162300" cy="57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9pPr>
          </a:lstStyle>
          <a:p>
            <a:pPr>
              <a:spcBef>
                <a:spcPts val="1125"/>
              </a:spcBef>
              <a:buSzPct val="100000"/>
            </a:pPr>
            <a:r>
              <a:rPr lang="ru-RU" sz="1800" dirty="0" smtClean="0">
                <a:solidFill>
                  <a:srgbClr val="FFFFFF"/>
                </a:solidFill>
              </a:rPr>
              <a:t>Отчитываются об увеличении бумажной работы</a:t>
            </a:r>
          </a:p>
        </p:txBody>
      </p:sp>
      <p:sp>
        <p:nvSpPr>
          <p:cNvPr id="10246" name="Text Box 5"/>
          <p:cNvSpPr txBox="1">
            <a:spLocks noChangeArrowheads="1"/>
          </p:cNvSpPr>
          <p:nvPr/>
        </p:nvSpPr>
        <p:spPr bwMode="auto">
          <a:xfrm>
            <a:off x="152400" y="4857750"/>
            <a:ext cx="3124200"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9pPr>
          </a:lstStyle>
          <a:p>
            <a:pPr>
              <a:spcBef>
                <a:spcPts val="563"/>
              </a:spcBef>
              <a:buSzPct val="100000"/>
            </a:pPr>
            <a:r>
              <a:rPr lang="en-US" sz="900">
                <a:solidFill>
                  <a:srgbClr val="7F7F7F"/>
                </a:solidFill>
              </a:rPr>
              <a:t>Source: AIIM "Paper Wars 2014-an update from battlefield  " &amp; "Case Management and Smart Business Process 2014"</a:t>
            </a:r>
          </a:p>
          <a:p>
            <a:pPr>
              <a:spcBef>
                <a:spcPts val="563"/>
              </a:spcBef>
              <a:buSzPct val="100000"/>
            </a:pPr>
            <a:endParaRPr lang="en-US" sz="900">
              <a:solidFill>
                <a:srgbClr val="7F7F7F"/>
              </a:solidFill>
            </a:endParaRPr>
          </a:p>
        </p:txBody>
      </p:sp>
      <p:sp>
        <p:nvSpPr>
          <p:cNvPr id="59398" name="Text Box 6"/>
          <p:cNvSpPr txBox="1">
            <a:spLocks noChangeArrowheads="1"/>
          </p:cNvSpPr>
          <p:nvPr/>
        </p:nvSpPr>
        <p:spPr bwMode="auto">
          <a:xfrm>
            <a:off x="4183063" y="1584722"/>
            <a:ext cx="1624911" cy="11101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9pPr>
          </a:lstStyle>
          <a:p>
            <a:pPr>
              <a:buSzPct val="100000"/>
            </a:pPr>
            <a:r>
              <a:rPr lang="en-US" sz="6600" b="1">
                <a:solidFill>
                  <a:srgbClr val="FFFFFF"/>
                </a:solidFill>
                <a:effectLst>
                  <a:outerShdw blurRad="38100" dist="38100" dir="2700000" algn="tl">
                    <a:srgbClr val="DDDDDD"/>
                  </a:outerShdw>
                </a:effectLst>
              </a:rPr>
              <a:t>25</a:t>
            </a:r>
            <a:r>
              <a:rPr lang="en-US" sz="6600" b="1" baseline="30000">
                <a:solidFill>
                  <a:srgbClr val="FFFFFF"/>
                </a:solidFill>
                <a:effectLst>
                  <a:outerShdw blurRad="38100" dist="38100" dir="2700000" algn="tl">
                    <a:srgbClr val="DDDDDD"/>
                  </a:outerShdw>
                </a:effectLst>
              </a:rPr>
              <a:t>%</a:t>
            </a:r>
          </a:p>
        </p:txBody>
      </p:sp>
      <p:sp>
        <p:nvSpPr>
          <p:cNvPr id="59399" name="Text Box 7"/>
          <p:cNvSpPr txBox="1">
            <a:spLocks noChangeArrowheads="1"/>
          </p:cNvSpPr>
          <p:nvPr/>
        </p:nvSpPr>
        <p:spPr bwMode="auto">
          <a:xfrm>
            <a:off x="4183063" y="2727722"/>
            <a:ext cx="1624911" cy="11101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9pPr>
          </a:lstStyle>
          <a:p>
            <a:pPr>
              <a:buSzPct val="100000"/>
            </a:pPr>
            <a:r>
              <a:rPr lang="en-US" sz="6600" b="1">
                <a:solidFill>
                  <a:srgbClr val="FFFFFF"/>
                </a:solidFill>
                <a:effectLst>
                  <a:outerShdw blurRad="38100" dist="38100" dir="2700000" algn="tl">
                    <a:srgbClr val="DDDDDD"/>
                  </a:outerShdw>
                </a:effectLst>
              </a:rPr>
              <a:t>47</a:t>
            </a:r>
            <a:r>
              <a:rPr lang="en-US" sz="6600" b="1" baseline="30000">
                <a:solidFill>
                  <a:srgbClr val="FFFFFF"/>
                </a:solidFill>
                <a:effectLst>
                  <a:outerShdw blurRad="38100" dist="38100" dir="2700000" algn="tl">
                    <a:srgbClr val="DDDDDD"/>
                  </a:outerShdw>
                </a:effectLst>
              </a:rPr>
              <a:t>%</a:t>
            </a:r>
          </a:p>
        </p:txBody>
      </p:sp>
      <p:sp>
        <p:nvSpPr>
          <p:cNvPr id="59400" name="Text Box 8"/>
          <p:cNvSpPr txBox="1">
            <a:spLocks noChangeArrowheads="1"/>
          </p:cNvSpPr>
          <p:nvPr/>
        </p:nvSpPr>
        <p:spPr bwMode="auto">
          <a:xfrm>
            <a:off x="4183063" y="3846910"/>
            <a:ext cx="1624911" cy="11101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9pPr>
          </a:lstStyle>
          <a:p>
            <a:pPr>
              <a:buSzPct val="100000"/>
            </a:pPr>
            <a:r>
              <a:rPr lang="en-US" sz="6600" b="1">
                <a:solidFill>
                  <a:srgbClr val="FFFFFF"/>
                </a:solidFill>
                <a:effectLst>
                  <a:outerShdw blurRad="38100" dist="38100" dir="2700000" algn="tl">
                    <a:srgbClr val="DDDDDD"/>
                  </a:outerShdw>
                </a:effectLst>
              </a:rPr>
              <a:t>19</a:t>
            </a:r>
            <a:r>
              <a:rPr lang="en-US" sz="6600" b="1" baseline="30000">
                <a:solidFill>
                  <a:srgbClr val="FFFFFF"/>
                </a:solidFill>
                <a:effectLst>
                  <a:outerShdw blurRad="38100" dist="38100" dir="2700000" algn="tl">
                    <a:srgbClr val="DDDDDD"/>
                  </a:outerShdw>
                </a:effectLst>
              </a:rPr>
              <a:t>%</a:t>
            </a:r>
          </a:p>
        </p:txBody>
      </p:sp>
      <p:sp>
        <p:nvSpPr>
          <p:cNvPr id="10250" name="Text Box 9"/>
          <p:cNvSpPr txBox="1">
            <a:spLocks noChangeArrowheads="1"/>
          </p:cNvSpPr>
          <p:nvPr/>
        </p:nvSpPr>
        <p:spPr bwMode="auto">
          <a:xfrm>
            <a:off x="5892801" y="3832623"/>
            <a:ext cx="3011367" cy="883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9pPr>
          </a:lstStyle>
          <a:p>
            <a:pPr>
              <a:spcBef>
                <a:spcPts val="1125"/>
              </a:spcBef>
              <a:buSzPct val="100000"/>
            </a:pPr>
            <a:r>
              <a:rPr lang="ru-RU" sz="1800" dirty="0" smtClean="0">
                <a:solidFill>
                  <a:srgbClr val="FFFFFF"/>
                </a:solidFill>
              </a:rPr>
              <a:t>Процессов в СЭД идёт с распечаткой документов и сканированием их обратно. </a:t>
            </a:r>
            <a:endParaRPr lang="en-US" sz="1800" dirty="0">
              <a:solidFill>
                <a:srgbClr val="FFFFFF"/>
              </a:solidFill>
            </a:endParaRPr>
          </a:p>
        </p:txBody>
      </p:sp>
    </p:spTree>
    <p:extLst>
      <p:ext uri="{BB962C8B-B14F-4D97-AF65-F5344CB8AC3E}">
        <p14:creationId xmlns:p14="http://schemas.microsoft.com/office/powerpoint/2010/main" val="3527493640"/>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290" name="Text Box 1"/>
          <p:cNvSpPr txBox="1">
            <a:spLocks noChangeArrowheads="1"/>
          </p:cNvSpPr>
          <p:nvPr/>
        </p:nvSpPr>
        <p:spPr bwMode="auto">
          <a:xfrm>
            <a:off x="5797550" y="1639674"/>
            <a:ext cx="2819400" cy="57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9pPr>
          </a:lstStyle>
          <a:p>
            <a:pPr>
              <a:spcBef>
                <a:spcPts val="875"/>
              </a:spcBef>
              <a:buSzPct val="100000"/>
            </a:pPr>
            <a:r>
              <a:rPr lang="ru-RU" sz="1800" b="1" dirty="0" smtClean="0">
                <a:solidFill>
                  <a:srgbClr val="595959"/>
                </a:solidFill>
              </a:rPr>
              <a:t>Вовлечение</a:t>
            </a:r>
            <a:r>
              <a:rPr lang="en-US" sz="1800" b="1" dirty="0">
                <a:solidFill>
                  <a:srgbClr val="595959"/>
                </a:solidFill>
              </a:rPr>
              <a:t/>
            </a:r>
            <a:br>
              <a:rPr lang="en-US" sz="1800" b="1" dirty="0">
                <a:solidFill>
                  <a:srgbClr val="595959"/>
                </a:solidFill>
              </a:rPr>
            </a:br>
            <a:r>
              <a:rPr lang="en-US" sz="1400" dirty="0">
                <a:solidFill>
                  <a:srgbClr val="595959"/>
                </a:solidFill>
              </a:rPr>
              <a:t>Communicate with customers effectively, immediately and over their preferred channel</a:t>
            </a:r>
          </a:p>
          <a:p>
            <a:pPr>
              <a:spcBef>
                <a:spcPts val="875"/>
              </a:spcBef>
              <a:buSzPct val="100000"/>
            </a:pPr>
            <a:endParaRPr lang="en-US" sz="1400" dirty="0">
              <a:solidFill>
                <a:srgbClr val="595959"/>
              </a:solidFill>
            </a:endParaRPr>
          </a:p>
        </p:txBody>
      </p:sp>
      <p:sp>
        <p:nvSpPr>
          <p:cNvPr id="80898" name="Text Box 2"/>
          <p:cNvSpPr txBox="1">
            <a:spLocks noChangeArrowheads="1"/>
          </p:cNvSpPr>
          <p:nvPr/>
        </p:nvSpPr>
        <p:spPr bwMode="auto">
          <a:xfrm>
            <a:off x="762000" y="314325"/>
            <a:ext cx="7543800"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9pPr>
          </a:lstStyle>
          <a:p>
            <a:pPr algn="ctr">
              <a:buSzPct val="100000"/>
            </a:pPr>
            <a:r>
              <a:rPr lang="ru-RU" sz="3400" b="1" dirty="0" smtClean="0">
                <a:solidFill>
                  <a:srgbClr val="FFFFFF"/>
                </a:solidFill>
                <a:effectLst>
                  <a:outerShdw blurRad="38100" dist="38100" dir="2700000" algn="tl">
                    <a:srgbClr val="DDDDDD"/>
                  </a:outerShdw>
                </a:effectLst>
              </a:rPr>
              <a:t>Новое поколение систем ввода данных</a:t>
            </a:r>
            <a:endParaRPr lang="en-US" sz="3400" b="1" dirty="0">
              <a:solidFill>
                <a:srgbClr val="FFFFFF"/>
              </a:solidFill>
              <a:effectLst>
                <a:outerShdw blurRad="38100" dist="38100" dir="2700000" algn="tl">
                  <a:srgbClr val="DDDDDD"/>
                </a:outerShdw>
              </a:effectLst>
            </a:endParaRPr>
          </a:p>
        </p:txBody>
      </p:sp>
      <p:pic>
        <p:nvPicPr>
          <p:cNvPr id="1229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91413"/>
            <a:ext cx="4419600" cy="37520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293" name="Text Box 4"/>
          <p:cNvSpPr txBox="1">
            <a:spLocks noChangeArrowheads="1"/>
          </p:cNvSpPr>
          <p:nvPr/>
        </p:nvSpPr>
        <p:spPr bwMode="auto">
          <a:xfrm>
            <a:off x="5797550" y="2758679"/>
            <a:ext cx="2819400" cy="57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9pPr>
          </a:lstStyle>
          <a:p>
            <a:pPr>
              <a:spcBef>
                <a:spcPts val="875"/>
              </a:spcBef>
              <a:buSzPct val="100000"/>
            </a:pPr>
            <a:r>
              <a:rPr lang="ru-RU" sz="1800" b="1" dirty="0" err="1" smtClean="0">
                <a:solidFill>
                  <a:srgbClr val="595959"/>
                </a:solidFill>
              </a:rPr>
              <a:t>Дигитализация</a:t>
            </a:r>
            <a:r>
              <a:rPr lang="en-US" sz="1400" b="1" dirty="0">
                <a:solidFill>
                  <a:srgbClr val="595959"/>
                </a:solidFill>
              </a:rPr>
              <a:t/>
            </a:r>
            <a:br>
              <a:rPr lang="en-US" sz="1400" b="1" dirty="0">
                <a:solidFill>
                  <a:srgbClr val="595959"/>
                </a:solidFill>
              </a:rPr>
            </a:br>
            <a:r>
              <a:rPr lang="en-US" sz="1400" dirty="0">
                <a:solidFill>
                  <a:srgbClr val="595959"/>
                </a:solidFill>
              </a:rPr>
              <a:t>Reducing manual processing results in major cost savings</a:t>
            </a:r>
          </a:p>
          <a:p>
            <a:pPr>
              <a:spcBef>
                <a:spcPts val="875"/>
              </a:spcBef>
              <a:buSzPct val="100000"/>
            </a:pPr>
            <a:endParaRPr lang="en-US" sz="1400" dirty="0">
              <a:solidFill>
                <a:srgbClr val="595959"/>
              </a:solidFill>
            </a:endParaRPr>
          </a:p>
          <a:p>
            <a:pPr>
              <a:spcBef>
                <a:spcPts val="875"/>
              </a:spcBef>
              <a:buSzPct val="100000"/>
            </a:pPr>
            <a:endParaRPr lang="en-US" sz="1400" dirty="0">
              <a:solidFill>
                <a:srgbClr val="595959"/>
              </a:solidFill>
            </a:endParaRPr>
          </a:p>
        </p:txBody>
      </p:sp>
      <p:sp>
        <p:nvSpPr>
          <p:cNvPr id="12294" name="Text Box 5"/>
          <p:cNvSpPr txBox="1">
            <a:spLocks noChangeArrowheads="1"/>
          </p:cNvSpPr>
          <p:nvPr/>
        </p:nvSpPr>
        <p:spPr bwMode="auto">
          <a:xfrm>
            <a:off x="5797550" y="3811328"/>
            <a:ext cx="2819400" cy="57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9pPr>
          </a:lstStyle>
          <a:p>
            <a:pPr>
              <a:spcBef>
                <a:spcPts val="875"/>
              </a:spcBef>
              <a:buSzPct val="100000"/>
            </a:pPr>
            <a:r>
              <a:rPr lang="ru-RU" sz="1800" b="1" dirty="0" smtClean="0">
                <a:solidFill>
                  <a:srgbClr val="595959"/>
                </a:solidFill>
              </a:rPr>
              <a:t>Ускорение</a:t>
            </a:r>
            <a:r>
              <a:rPr lang="en-US" sz="1800" b="1" dirty="0">
                <a:solidFill>
                  <a:srgbClr val="595959"/>
                </a:solidFill>
              </a:rPr>
              <a:t/>
            </a:r>
            <a:br>
              <a:rPr lang="en-US" sz="1800" b="1" dirty="0">
                <a:solidFill>
                  <a:srgbClr val="595959"/>
                </a:solidFill>
              </a:rPr>
            </a:br>
            <a:r>
              <a:rPr lang="en-US" sz="1400" dirty="0">
                <a:solidFill>
                  <a:srgbClr val="595959"/>
                </a:solidFill>
              </a:rPr>
              <a:t>Faster cycle times thrill customers, help the bottom line</a:t>
            </a:r>
          </a:p>
          <a:p>
            <a:pPr>
              <a:spcBef>
                <a:spcPts val="875"/>
              </a:spcBef>
              <a:buSzPct val="100000"/>
            </a:pPr>
            <a:endParaRPr lang="en-US" sz="1400" dirty="0">
              <a:solidFill>
                <a:srgbClr val="595959"/>
              </a:solidFill>
            </a:endParaRPr>
          </a:p>
        </p:txBody>
      </p:sp>
      <p:grpSp>
        <p:nvGrpSpPr>
          <p:cNvPr id="12295" name="Group 6"/>
          <p:cNvGrpSpPr>
            <a:grpSpLocks/>
          </p:cNvGrpSpPr>
          <p:nvPr/>
        </p:nvGrpSpPr>
        <p:grpSpPr bwMode="auto">
          <a:xfrm>
            <a:off x="4673600" y="1639674"/>
            <a:ext cx="908050" cy="681038"/>
            <a:chOff x="2940" y="1776"/>
            <a:chExt cx="572" cy="572"/>
          </a:xfrm>
        </p:grpSpPr>
        <p:sp>
          <p:nvSpPr>
            <p:cNvPr id="12349" name="Freeform 7"/>
            <p:cNvSpPr>
              <a:spLocks noChangeArrowheads="1"/>
            </p:cNvSpPr>
            <p:nvPr/>
          </p:nvSpPr>
          <p:spPr bwMode="auto">
            <a:xfrm>
              <a:off x="2940" y="1776"/>
              <a:ext cx="572" cy="57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10800"/>
                  </a:moveTo>
                  <a:cubicBezTo>
                    <a:pt x="21600" y="16765"/>
                    <a:pt x="16765" y="21600"/>
                    <a:pt x="10800" y="21600"/>
                  </a:cubicBezTo>
                  <a:cubicBezTo>
                    <a:pt x="4835" y="21600"/>
                    <a:pt x="0" y="16765"/>
                    <a:pt x="0" y="10800"/>
                  </a:cubicBezTo>
                  <a:cubicBezTo>
                    <a:pt x="0" y="4836"/>
                    <a:pt x="4835" y="0"/>
                    <a:pt x="10800" y="0"/>
                  </a:cubicBezTo>
                  <a:cubicBezTo>
                    <a:pt x="16765" y="0"/>
                    <a:pt x="21600" y="4836"/>
                    <a:pt x="21600" y="10800"/>
                  </a:cubicBezTo>
                </a:path>
              </a:pathLst>
            </a:custGeom>
            <a:solidFill>
              <a:srgbClr val="0089B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50" name="Freeform 8"/>
            <p:cNvSpPr>
              <a:spLocks noChangeArrowheads="1"/>
            </p:cNvSpPr>
            <p:nvPr/>
          </p:nvSpPr>
          <p:spPr bwMode="auto">
            <a:xfrm>
              <a:off x="3213" y="1982"/>
              <a:ext cx="231" cy="28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600">
                  <a:moveTo>
                    <a:pt x="12179" y="0"/>
                  </a:moveTo>
                  <a:cubicBezTo>
                    <a:pt x="7288" y="0"/>
                    <a:pt x="2881" y="2931"/>
                    <a:pt x="2153" y="6759"/>
                  </a:cubicBezTo>
                  <a:cubicBezTo>
                    <a:pt x="2094" y="6947"/>
                    <a:pt x="1704" y="9037"/>
                    <a:pt x="1704" y="9037"/>
                  </a:cubicBezTo>
                  <a:lnTo>
                    <a:pt x="0" y="12834"/>
                  </a:lnTo>
                  <a:lnTo>
                    <a:pt x="1704" y="13345"/>
                  </a:lnTo>
                  <a:lnTo>
                    <a:pt x="1704" y="16011"/>
                  </a:lnTo>
                  <a:cubicBezTo>
                    <a:pt x="1704" y="17441"/>
                    <a:pt x="4132" y="19302"/>
                    <a:pt x="6130" y="19302"/>
                  </a:cubicBezTo>
                  <a:lnTo>
                    <a:pt x="7327" y="19302"/>
                  </a:lnTo>
                  <a:lnTo>
                    <a:pt x="7327" y="21600"/>
                  </a:lnTo>
                  <a:lnTo>
                    <a:pt x="15765" y="21600"/>
                  </a:lnTo>
                  <a:lnTo>
                    <a:pt x="15765" y="15151"/>
                  </a:lnTo>
                  <a:cubicBezTo>
                    <a:pt x="19203" y="13842"/>
                    <a:pt x="21600" y="11130"/>
                    <a:pt x="21600" y="7994"/>
                  </a:cubicBezTo>
                  <a:cubicBezTo>
                    <a:pt x="21600" y="3579"/>
                    <a:pt x="17582" y="0"/>
                    <a:pt x="12179" y="0"/>
                  </a:cubicBez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51" name="Freeform 9"/>
            <p:cNvSpPr>
              <a:spLocks noChangeArrowheads="1"/>
            </p:cNvSpPr>
            <p:nvPr/>
          </p:nvSpPr>
          <p:spPr bwMode="auto">
            <a:xfrm>
              <a:off x="3213" y="1982"/>
              <a:ext cx="231" cy="28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600" h="21600">
                  <a:moveTo>
                    <a:pt x="12179" y="0"/>
                  </a:moveTo>
                  <a:cubicBezTo>
                    <a:pt x="7288" y="0"/>
                    <a:pt x="2881" y="2931"/>
                    <a:pt x="2153" y="6759"/>
                  </a:cubicBezTo>
                  <a:cubicBezTo>
                    <a:pt x="2094" y="6947"/>
                    <a:pt x="1704" y="9037"/>
                    <a:pt x="1704" y="9037"/>
                  </a:cubicBezTo>
                  <a:lnTo>
                    <a:pt x="0" y="12834"/>
                  </a:lnTo>
                  <a:lnTo>
                    <a:pt x="1704" y="13345"/>
                  </a:lnTo>
                  <a:lnTo>
                    <a:pt x="1704" y="16011"/>
                  </a:lnTo>
                  <a:cubicBezTo>
                    <a:pt x="1704" y="17441"/>
                    <a:pt x="4132" y="19302"/>
                    <a:pt x="6130" y="19302"/>
                  </a:cubicBezTo>
                  <a:lnTo>
                    <a:pt x="7327" y="19302"/>
                  </a:lnTo>
                  <a:lnTo>
                    <a:pt x="7327" y="21600"/>
                  </a:lnTo>
                  <a:lnTo>
                    <a:pt x="15765" y="21600"/>
                  </a:lnTo>
                  <a:lnTo>
                    <a:pt x="15765" y="15151"/>
                  </a:lnTo>
                  <a:cubicBezTo>
                    <a:pt x="19203" y="13842"/>
                    <a:pt x="21600" y="11130"/>
                    <a:pt x="21600" y="7994"/>
                  </a:cubicBezTo>
                  <a:cubicBezTo>
                    <a:pt x="21600" y="3579"/>
                    <a:pt x="17582" y="0"/>
                    <a:pt x="12179" y="0"/>
                  </a:cubicBezTo>
                  <a:close/>
                  <a:moveTo>
                    <a:pt x="12179" y="0"/>
                  </a:moveTo>
                </a:path>
              </a:pathLst>
            </a:custGeom>
            <a:noFill/>
            <a:ln w="18360" cap="flat">
              <a:solidFill>
                <a:srgbClr val="0089B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52" name="Freeform 10"/>
            <p:cNvSpPr>
              <a:spLocks noChangeArrowheads="1"/>
            </p:cNvSpPr>
            <p:nvPr/>
          </p:nvSpPr>
          <p:spPr bwMode="auto">
            <a:xfrm>
              <a:off x="3147" y="2002"/>
              <a:ext cx="113" cy="11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21600"/>
                  </a:moveTo>
                  <a:lnTo>
                    <a:pt x="0" y="21600"/>
                  </a:lnTo>
                  <a:lnTo>
                    <a:pt x="0" y="0"/>
                  </a:lnTo>
                  <a:lnTo>
                    <a:pt x="21600" y="0"/>
                  </a:lnTo>
                  <a:cubicBezTo>
                    <a:pt x="21600" y="0"/>
                    <a:pt x="21600" y="21600"/>
                    <a:pt x="21600" y="21600"/>
                  </a:cubicBezTo>
                  <a:close/>
                  <a:moveTo>
                    <a:pt x="21600" y="21600"/>
                  </a:moveTo>
                </a:path>
              </a:pathLst>
            </a:custGeom>
            <a:solidFill>
              <a:srgbClr val="00649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53" name="Freeform 11"/>
            <p:cNvSpPr>
              <a:spLocks noChangeArrowheads="1"/>
            </p:cNvSpPr>
            <p:nvPr/>
          </p:nvSpPr>
          <p:spPr bwMode="auto">
            <a:xfrm>
              <a:off x="3147" y="2002"/>
              <a:ext cx="113" cy="11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21600"/>
                  </a:moveTo>
                  <a:lnTo>
                    <a:pt x="0" y="21600"/>
                  </a:lnTo>
                  <a:lnTo>
                    <a:pt x="0" y="0"/>
                  </a:lnTo>
                  <a:lnTo>
                    <a:pt x="21600" y="0"/>
                  </a:lnTo>
                  <a:cubicBezTo>
                    <a:pt x="21600" y="0"/>
                    <a:pt x="21600" y="21600"/>
                    <a:pt x="21600" y="21600"/>
                  </a:cubicBezTo>
                  <a:close/>
                  <a:moveTo>
                    <a:pt x="21600" y="21600"/>
                  </a:moveTo>
                </a:path>
              </a:pathLst>
            </a:custGeom>
            <a:noFill/>
            <a:ln w="13680" cap="flat">
              <a:solidFill>
                <a:srgbClr val="0089B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54" name="Freeform 12"/>
            <p:cNvSpPr>
              <a:spLocks noChangeArrowheads="1"/>
            </p:cNvSpPr>
            <p:nvPr/>
          </p:nvSpPr>
          <p:spPr bwMode="auto">
            <a:xfrm>
              <a:off x="3069" y="1891"/>
              <a:ext cx="161" cy="113"/>
            </a:xfrm>
            <a:custGeom>
              <a:avLst/>
              <a:gdLst>
                <a:gd name="T0" fmla="*/ 0 w 21600"/>
                <a:gd name="T1" fmla="*/ 0 h 19678"/>
                <a:gd name="T2" fmla="*/ 0 w 21600"/>
                <a:gd name="T3" fmla="*/ 0 h 19678"/>
                <a:gd name="T4" fmla="*/ 0 w 21600"/>
                <a:gd name="T5" fmla="*/ 0 h 19678"/>
                <a:gd name="T6" fmla="*/ 0 w 21600"/>
                <a:gd name="T7" fmla="*/ 0 h 19678"/>
                <a:gd name="T8" fmla="*/ 0 w 21600"/>
                <a:gd name="T9" fmla="*/ 0 h 196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19678">
                  <a:moveTo>
                    <a:pt x="21600" y="5762"/>
                  </a:moveTo>
                  <a:cubicBezTo>
                    <a:pt x="15636" y="-1922"/>
                    <a:pt x="5964" y="-1920"/>
                    <a:pt x="0" y="5762"/>
                  </a:cubicBezTo>
                  <a:lnTo>
                    <a:pt x="10799" y="19678"/>
                  </a:lnTo>
                  <a:cubicBezTo>
                    <a:pt x="10799" y="19678"/>
                    <a:pt x="21600" y="5762"/>
                    <a:pt x="21600" y="5762"/>
                  </a:cubicBezTo>
                  <a:close/>
                  <a:moveTo>
                    <a:pt x="21600" y="5762"/>
                  </a:moveTo>
                </a:path>
              </a:pathLst>
            </a:custGeom>
            <a:solidFill>
              <a:srgbClr val="8CC63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55" name="Freeform 13"/>
            <p:cNvSpPr>
              <a:spLocks noChangeArrowheads="1"/>
            </p:cNvSpPr>
            <p:nvPr/>
          </p:nvSpPr>
          <p:spPr bwMode="auto">
            <a:xfrm>
              <a:off x="3069" y="2004"/>
              <a:ext cx="161" cy="113"/>
            </a:xfrm>
            <a:custGeom>
              <a:avLst/>
              <a:gdLst>
                <a:gd name="T0" fmla="*/ 0 w 21600"/>
                <a:gd name="T1" fmla="*/ 0 h 19679"/>
                <a:gd name="T2" fmla="*/ 0 w 21600"/>
                <a:gd name="T3" fmla="*/ 0 h 19679"/>
                <a:gd name="T4" fmla="*/ 0 w 21600"/>
                <a:gd name="T5" fmla="*/ 0 h 19679"/>
                <a:gd name="T6" fmla="*/ 0 w 21600"/>
                <a:gd name="T7" fmla="*/ 0 h 19679"/>
                <a:gd name="T8" fmla="*/ 0 w 21600"/>
                <a:gd name="T9" fmla="*/ 0 h 196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19679">
                  <a:moveTo>
                    <a:pt x="0" y="13916"/>
                  </a:moveTo>
                  <a:cubicBezTo>
                    <a:pt x="5964" y="21600"/>
                    <a:pt x="15636" y="21600"/>
                    <a:pt x="21600" y="13916"/>
                  </a:cubicBezTo>
                  <a:lnTo>
                    <a:pt x="10799" y="0"/>
                  </a:lnTo>
                  <a:cubicBezTo>
                    <a:pt x="10799" y="0"/>
                    <a:pt x="0" y="13916"/>
                    <a:pt x="0" y="13916"/>
                  </a:cubicBezTo>
                  <a:close/>
                  <a:moveTo>
                    <a:pt x="0" y="13916"/>
                  </a:moveTo>
                </a:path>
              </a:pathLst>
            </a:custGeom>
            <a:solidFill>
              <a:srgbClr val="00AFD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56" name="Freeform 14"/>
            <p:cNvSpPr>
              <a:spLocks noChangeArrowheads="1"/>
            </p:cNvSpPr>
            <p:nvPr/>
          </p:nvSpPr>
          <p:spPr bwMode="auto">
            <a:xfrm>
              <a:off x="3037" y="1925"/>
              <a:ext cx="113" cy="161"/>
            </a:xfrm>
            <a:custGeom>
              <a:avLst/>
              <a:gdLst>
                <a:gd name="T0" fmla="*/ 0 w 19678"/>
                <a:gd name="T1" fmla="*/ 0 h 21600"/>
                <a:gd name="T2" fmla="*/ 0 w 19678"/>
                <a:gd name="T3" fmla="*/ 0 h 21600"/>
                <a:gd name="T4" fmla="*/ 0 w 19678"/>
                <a:gd name="T5" fmla="*/ 0 h 21600"/>
                <a:gd name="T6" fmla="*/ 0 w 19678"/>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8" h="21600">
                  <a:moveTo>
                    <a:pt x="5765" y="21600"/>
                  </a:moveTo>
                  <a:lnTo>
                    <a:pt x="19678" y="10801"/>
                  </a:lnTo>
                  <a:lnTo>
                    <a:pt x="5765" y="0"/>
                  </a:lnTo>
                  <a:cubicBezTo>
                    <a:pt x="-1920" y="5966"/>
                    <a:pt x="-1922" y="15637"/>
                    <a:pt x="5765" y="21600"/>
                  </a:cubicBezTo>
                </a:path>
              </a:pathLst>
            </a:custGeom>
            <a:solidFill>
              <a:srgbClr val="FFCF0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57" name="Freeform 15"/>
            <p:cNvSpPr>
              <a:spLocks noChangeArrowheads="1"/>
            </p:cNvSpPr>
            <p:nvPr/>
          </p:nvSpPr>
          <p:spPr bwMode="auto">
            <a:xfrm>
              <a:off x="3153" y="1925"/>
              <a:ext cx="112" cy="161"/>
            </a:xfrm>
            <a:custGeom>
              <a:avLst/>
              <a:gdLst>
                <a:gd name="T0" fmla="*/ 0 w 19678"/>
                <a:gd name="T1" fmla="*/ 0 h 21600"/>
                <a:gd name="T2" fmla="*/ 0 w 19678"/>
                <a:gd name="T3" fmla="*/ 0 h 21600"/>
                <a:gd name="T4" fmla="*/ 0 w 19678"/>
                <a:gd name="T5" fmla="*/ 0 h 21600"/>
                <a:gd name="T6" fmla="*/ 0 w 19678"/>
                <a:gd name="T7" fmla="*/ 0 h 21600"/>
                <a:gd name="T8" fmla="*/ 0 w 19678"/>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78" h="21600">
                  <a:moveTo>
                    <a:pt x="13915" y="21600"/>
                  </a:moveTo>
                  <a:cubicBezTo>
                    <a:pt x="21598" y="15637"/>
                    <a:pt x="21600" y="5966"/>
                    <a:pt x="13915" y="0"/>
                  </a:cubicBezTo>
                  <a:lnTo>
                    <a:pt x="0" y="10801"/>
                  </a:lnTo>
                  <a:cubicBezTo>
                    <a:pt x="0" y="10801"/>
                    <a:pt x="13915" y="21600"/>
                    <a:pt x="13915" y="21600"/>
                  </a:cubicBezTo>
                  <a:close/>
                  <a:moveTo>
                    <a:pt x="13915" y="21600"/>
                  </a:moveTo>
                </a:path>
              </a:pathLst>
            </a:custGeom>
            <a:solidFill>
              <a:srgbClr val="16AF4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58" name="Freeform 16"/>
            <p:cNvSpPr>
              <a:spLocks noChangeArrowheads="1"/>
            </p:cNvSpPr>
            <p:nvPr/>
          </p:nvSpPr>
          <p:spPr bwMode="auto">
            <a:xfrm>
              <a:off x="3138" y="2002"/>
              <a:ext cx="14" cy="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0"/>
                  </a:moveTo>
                  <a:lnTo>
                    <a:pt x="21600" y="0"/>
                  </a:lnTo>
                  <a:lnTo>
                    <a:pt x="21600" y="21600"/>
                  </a:lnTo>
                  <a:lnTo>
                    <a:pt x="0" y="21600"/>
                  </a:lnTo>
                  <a:cubicBezTo>
                    <a:pt x="0" y="21600"/>
                    <a:pt x="0" y="0"/>
                    <a:pt x="0" y="0"/>
                  </a:cubicBezTo>
                  <a:close/>
                  <a:moveTo>
                    <a:pt x="0" y="0"/>
                  </a:moveTo>
                </a:path>
              </a:pathLst>
            </a:custGeom>
            <a:solidFill>
              <a:srgbClr val="00AFD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59" name="Freeform 17"/>
            <p:cNvSpPr>
              <a:spLocks noChangeArrowheads="1"/>
            </p:cNvSpPr>
            <p:nvPr/>
          </p:nvSpPr>
          <p:spPr bwMode="auto">
            <a:xfrm>
              <a:off x="3138" y="1993"/>
              <a:ext cx="22" cy="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21600" y="0"/>
                  </a:moveTo>
                  <a:lnTo>
                    <a:pt x="0" y="0"/>
                  </a:lnTo>
                  <a:lnTo>
                    <a:pt x="0" y="21600"/>
                  </a:lnTo>
                  <a:lnTo>
                    <a:pt x="21600" y="21600"/>
                  </a:lnTo>
                  <a:cubicBezTo>
                    <a:pt x="21600" y="21600"/>
                    <a:pt x="21600" y="0"/>
                    <a:pt x="21600" y="0"/>
                  </a:cubicBezTo>
                  <a:close/>
                  <a:moveTo>
                    <a:pt x="15123" y="15123"/>
                  </a:moveTo>
                  <a:lnTo>
                    <a:pt x="6469" y="15123"/>
                  </a:lnTo>
                  <a:lnTo>
                    <a:pt x="6469" y="6473"/>
                  </a:lnTo>
                  <a:lnTo>
                    <a:pt x="15123" y="6473"/>
                  </a:lnTo>
                  <a:cubicBezTo>
                    <a:pt x="15123" y="6473"/>
                    <a:pt x="15123" y="15123"/>
                    <a:pt x="15123" y="15123"/>
                  </a:cubicBezTo>
                  <a:close/>
                  <a:moveTo>
                    <a:pt x="15123" y="15123"/>
                  </a:moveTo>
                </a:path>
              </a:pathLst>
            </a:custGeom>
            <a:solidFill>
              <a:srgbClr val="00649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60" name="Freeform 18"/>
            <p:cNvSpPr>
              <a:spLocks noChangeArrowheads="1"/>
            </p:cNvSpPr>
            <p:nvPr/>
          </p:nvSpPr>
          <p:spPr bwMode="auto">
            <a:xfrm>
              <a:off x="2995" y="1964"/>
              <a:ext cx="85" cy="8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10798"/>
                  </a:moveTo>
                  <a:cubicBezTo>
                    <a:pt x="21600" y="16763"/>
                    <a:pt x="16762" y="21600"/>
                    <a:pt x="10799" y="21600"/>
                  </a:cubicBezTo>
                  <a:cubicBezTo>
                    <a:pt x="4836" y="21600"/>
                    <a:pt x="0" y="16763"/>
                    <a:pt x="0" y="10798"/>
                  </a:cubicBezTo>
                  <a:cubicBezTo>
                    <a:pt x="0" y="4837"/>
                    <a:pt x="4836" y="0"/>
                    <a:pt x="10799" y="0"/>
                  </a:cubicBezTo>
                  <a:cubicBezTo>
                    <a:pt x="16762" y="0"/>
                    <a:pt x="21600" y="4837"/>
                    <a:pt x="21600" y="10798"/>
                  </a:cubicBezTo>
                </a:path>
              </a:pathLst>
            </a:custGeom>
            <a:solidFill>
              <a:srgbClr val="EDEDE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61" name="Freeform 19"/>
            <p:cNvSpPr>
              <a:spLocks noChangeArrowheads="1"/>
            </p:cNvSpPr>
            <p:nvPr/>
          </p:nvSpPr>
          <p:spPr bwMode="auto">
            <a:xfrm>
              <a:off x="3014" y="1989"/>
              <a:ext cx="43" cy="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21600"/>
                  </a:moveTo>
                  <a:lnTo>
                    <a:pt x="0" y="21600"/>
                  </a:lnTo>
                  <a:lnTo>
                    <a:pt x="0" y="0"/>
                  </a:lnTo>
                  <a:lnTo>
                    <a:pt x="21600" y="0"/>
                  </a:lnTo>
                  <a:cubicBezTo>
                    <a:pt x="21600" y="0"/>
                    <a:pt x="21600" y="21600"/>
                    <a:pt x="21600" y="21600"/>
                  </a:cubicBezTo>
                  <a:close/>
                  <a:moveTo>
                    <a:pt x="21600" y="21600"/>
                  </a:moveTo>
                </a:path>
              </a:pathLst>
            </a:custGeom>
            <a:solidFill>
              <a:srgbClr val="00649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62" name="Freeform 20"/>
            <p:cNvSpPr>
              <a:spLocks noChangeArrowheads="1"/>
            </p:cNvSpPr>
            <p:nvPr/>
          </p:nvSpPr>
          <p:spPr bwMode="auto">
            <a:xfrm>
              <a:off x="3014" y="1989"/>
              <a:ext cx="19" cy="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21600"/>
                  </a:moveTo>
                  <a:lnTo>
                    <a:pt x="0" y="21600"/>
                  </a:lnTo>
                  <a:lnTo>
                    <a:pt x="0" y="0"/>
                  </a:lnTo>
                  <a:lnTo>
                    <a:pt x="21600" y="0"/>
                  </a:lnTo>
                  <a:cubicBezTo>
                    <a:pt x="21600" y="0"/>
                    <a:pt x="21600" y="21600"/>
                    <a:pt x="21600" y="21600"/>
                  </a:cubicBezTo>
                  <a:close/>
                  <a:moveTo>
                    <a:pt x="21600" y="21600"/>
                  </a:moveTo>
                </a:path>
              </a:pathLst>
            </a:custGeom>
            <a:solidFill>
              <a:srgbClr val="00AFD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63" name="Freeform 21"/>
            <p:cNvSpPr>
              <a:spLocks noChangeArrowheads="1"/>
            </p:cNvSpPr>
            <p:nvPr/>
          </p:nvSpPr>
          <p:spPr bwMode="auto">
            <a:xfrm>
              <a:off x="3014" y="2000"/>
              <a:ext cx="43" cy="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21600"/>
                  </a:moveTo>
                  <a:lnTo>
                    <a:pt x="0" y="21600"/>
                  </a:lnTo>
                  <a:lnTo>
                    <a:pt x="0" y="0"/>
                  </a:lnTo>
                  <a:lnTo>
                    <a:pt x="21600" y="0"/>
                  </a:lnTo>
                  <a:cubicBezTo>
                    <a:pt x="21600" y="0"/>
                    <a:pt x="21600" y="21600"/>
                    <a:pt x="21600" y="21600"/>
                  </a:cubicBezTo>
                  <a:close/>
                  <a:moveTo>
                    <a:pt x="21600" y="21600"/>
                  </a:moveTo>
                </a:path>
              </a:pathLst>
            </a:custGeom>
            <a:solidFill>
              <a:srgbClr val="FDB81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64" name="Freeform 22"/>
            <p:cNvSpPr>
              <a:spLocks noChangeArrowheads="1"/>
            </p:cNvSpPr>
            <p:nvPr/>
          </p:nvSpPr>
          <p:spPr bwMode="auto">
            <a:xfrm>
              <a:off x="3023" y="2000"/>
              <a:ext cx="33" cy="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21600"/>
                  </a:moveTo>
                  <a:lnTo>
                    <a:pt x="0" y="21600"/>
                  </a:lnTo>
                  <a:lnTo>
                    <a:pt x="0" y="0"/>
                  </a:lnTo>
                  <a:lnTo>
                    <a:pt x="21600" y="0"/>
                  </a:lnTo>
                  <a:cubicBezTo>
                    <a:pt x="21600" y="0"/>
                    <a:pt x="21600" y="21600"/>
                    <a:pt x="21600" y="21600"/>
                  </a:cubicBezTo>
                  <a:close/>
                  <a:moveTo>
                    <a:pt x="21600" y="21600"/>
                  </a:moveTo>
                </a:path>
              </a:pathLst>
            </a:custGeom>
            <a:solidFill>
              <a:srgbClr val="003F6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nvGrpSpPr>
            <p:cNvPr id="12365" name="Group 23"/>
            <p:cNvGrpSpPr>
              <a:grpSpLocks/>
            </p:cNvGrpSpPr>
            <p:nvPr/>
          </p:nvGrpSpPr>
          <p:grpSpPr bwMode="auto">
            <a:xfrm>
              <a:off x="3013" y="2016"/>
              <a:ext cx="43" cy="5"/>
              <a:chOff x="3013" y="2016"/>
              <a:chExt cx="43" cy="5"/>
            </a:xfrm>
          </p:grpSpPr>
          <p:sp>
            <p:nvSpPr>
              <p:cNvPr id="12374" name="Freeform 24"/>
              <p:cNvSpPr>
                <a:spLocks noChangeArrowheads="1"/>
              </p:cNvSpPr>
              <p:nvPr/>
            </p:nvSpPr>
            <p:spPr bwMode="auto">
              <a:xfrm>
                <a:off x="3013" y="2016"/>
                <a:ext cx="43" cy="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21600"/>
                    </a:moveTo>
                    <a:lnTo>
                      <a:pt x="0" y="21600"/>
                    </a:lnTo>
                    <a:lnTo>
                      <a:pt x="0" y="0"/>
                    </a:lnTo>
                    <a:lnTo>
                      <a:pt x="21600" y="0"/>
                    </a:lnTo>
                    <a:cubicBezTo>
                      <a:pt x="21600" y="0"/>
                      <a:pt x="21600" y="21600"/>
                      <a:pt x="21600" y="21600"/>
                    </a:cubicBezTo>
                    <a:close/>
                    <a:moveTo>
                      <a:pt x="21600" y="21600"/>
                    </a:moveTo>
                  </a:path>
                </a:pathLst>
              </a:custGeom>
              <a:solidFill>
                <a:srgbClr val="00AFD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75" name="Freeform 25"/>
              <p:cNvSpPr>
                <a:spLocks noChangeArrowheads="1"/>
              </p:cNvSpPr>
              <p:nvPr/>
            </p:nvSpPr>
            <p:spPr bwMode="auto">
              <a:xfrm>
                <a:off x="3014" y="2016"/>
                <a:ext cx="33" cy="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21600"/>
                    </a:moveTo>
                    <a:lnTo>
                      <a:pt x="0" y="21600"/>
                    </a:lnTo>
                    <a:lnTo>
                      <a:pt x="0" y="0"/>
                    </a:lnTo>
                    <a:lnTo>
                      <a:pt x="21600" y="0"/>
                    </a:lnTo>
                    <a:cubicBezTo>
                      <a:pt x="21600" y="0"/>
                      <a:pt x="21600" y="21600"/>
                      <a:pt x="21600" y="21600"/>
                    </a:cubicBezTo>
                    <a:close/>
                    <a:moveTo>
                      <a:pt x="21600" y="21600"/>
                    </a:moveTo>
                  </a:path>
                </a:pathLst>
              </a:custGeom>
              <a:solidFill>
                <a:srgbClr val="00649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12366" name="Freeform 26"/>
            <p:cNvSpPr>
              <a:spLocks noChangeArrowheads="1"/>
            </p:cNvSpPr>
            <p:nvPr/>
          </p:nvSpPr>
          <p:spPr bwMode="auto">
            <a:xfrm>
              <a:off x="3128" y="1861"/>
              <a:ext cx="51" cy="7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00" h="21600">
                  <a:moveTo>
                    <a:pt x="21600" y="20520"/>
                  </a:moveTo>
                  <a:cubicBezTo>
                    <a:pt x="21600" y="21114"/>
                    <a:pt x="20853" y="21600"/>
                    <a:pt x="19937" y="21600"/>
                  </a:cubicBezTo>
                  <a:lnTo>
                    <a:pt x="1663" y="21600"/>
                  </a:lnTo>
                  <a:cubicBezTo>
                    <a:pt x="747" y="21600"/>
                    <a:pt x="0" y="21114"/>
                    <a:pt x="0" y="20520"/>
                  </a:cubicBezTo>
                  <a:lnTo>
                    <a:pt x="0" y="1078"/>
                  </a:lnTo>
                  <a:cubicBezTo>
                    <a:pt x="0" y="485"/>
                    <a:pt x="747" y="0"/>
                    <a:pt x="1663" y="0"/>
                  </a:cubicBezTo>
                  <a:lnTo>
                    <a:pt x="19937" y="0"/>
                  </a:lnTo>
                  <a:cubicBezTo>
                    <a:pt x="20853" y="0"/>
                    <a:pt x="21600" y="485"/>
                    <a:pt x="21600" y="1078"/>
                  </a:cubicBezTo>
                  <a:cubicBezTo>
                    <a:pt x="21600" y="1078"/>
                    <a:pt x="21600" y="20520"/>
                    <a:pt x="21600" y="20520"/>
                  </a:cubicBezTo>
                  <a:close/>
                  <a:moveTo>
                    <a:pt x="21600" y="20520"/>
                  </a:moveTo>
                </a:path>
              </a:pathLst>
            </a:custGeom>
            <a:solidFill>
              <a:srgbClr val="EDEDE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67" name="Freeform 27"/>
            <p:cNvSpPr>
              <a:spLocks noChangeArrowheads="1"/>
            </p:cNvSpPr>
            <p:nvPr/>
          </p:nvSpPr>
          <p:spPr bwMode="auto">
            <a:xfrm>
              <a:off x="3151" y="1933"/>
              <a:ext cx="5" cy="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10806"/>
                  </a:moveTo>
                  <a:cubicBezTo>
                    <a:pt x="21600" y="16781"/>
                    <a:pt x="16776" y="21600"/>
                    <a:pt x="10788" y="21600"/>
                  </a:cubicBezTo>
                  <a:cubicBezTo>
                    <a:pt x="4824" y="21600"/>
                    <a:pt x="0" y="16781"/>
                    <a:pt x="0" y="10806"/>
                  </a:cubicBezTo>
                  <a:cubicBezTo>
                    <a:pt x="0" y="4842"/>
                    <a:pt x="4824" y="0"/>
                    <a:pt x="10788" y="0"/>
                  </a:cubicBezTo>
                  <a:cubicBezTo>
                    <a:pt x="16776" y="0"/>
                    <a:pt x="21600" y="4842"/>
                    <a:pt x="21600" y="10806"/>
                  </a:cubicBezTo>
                </a:path>
              </a:pathLst>
            </a:custGeom>
            <a:solidFill>
              <a:srgbClr val="00649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68" name="Freeform 28"/>
            <p:cNvSpPr>
              <a:spLocks noChangeArrowheads="1"/>
            </p:cNvSpPr>
            <p:nvPr/>
          </p:nvSpPr>
          <p:spPr bwMode="auto">
            <a:xfrm>
              <a:off x="3135" y="1880"/>
              <a:ext cx="37" cy="4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21600"/>
                  </a:moveTo>
                  <a:lnTo>
                    <a:pt x="0" y="21600"/>
                  </a:lnTo>
                  <a:lnTo>
                    <a:pt x="0" y="0"/>
                  </a:lnTo>
                  <a:lnTo>
                    <a:pt x="21600" y="0"/>
                  </a:lnTo>
                  <a:cubicBezTo>
                    <a:pt x="21600" y="0"/>
                    <a:pt x="21600" y="21600"/>
                    <a:pt x="21600" y="21600"/>
                  </a:cubicBezTo>
                  <a:close/>
                  <a:moveTo>
                    <a:pt x="21600" y="21600"/>
                  </a:moveTo>
                </a:path>
              </a:pathLst>
            </a:custGeom>
            <a:solidFill>
              <a:srgbClr val="00AFD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69" name="Line 29"/>
            <p:cNvSpPr>
              <a:spLocks noChangeShapeType="1"/>
            </p:cNvSpPr>
            <p:nvPr/>
          </p:nvSpPr>
          <p:spPr bwMode="auto">
            <a:xfrm flipH="1">
              <a:off x="3143" y="1871"/>
              <a:ext cx="21" cy="0"/>
            </a:xfrm>
            <a:prstGeom prst="line">
              <a:avLst/>
            </a:prstGeom>
            <a:noFill/>
            <a:ln w="5760" cap="sq">
              <a:solidFill>
                <a:srgbClr val="FDB813"/>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ru-RU"/>
            </a:p>
          </p:txBody>
        </p:sp>
        <p:sp>
          <p:nvSpPr>
            <p:cNvPr id="12370" name="Freeform 30"/>
            <p:cNvSpPr>
              <a:spLocks noChangeArrowheads="1"/>
            </p:cNvSpPr>
            <p:nvPr/>
          </p:nvSpPr>
          <p:spPr bwMode="auto">
            <a:xfrm>
              <a:off x="3119" y="2068"/>
              <a:ext cx="54" cy="7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600" h="21600">
                  <a:moveTo>
                    <a:pt x="0" y="0"/>
                  </a:moveTo>
                  <a:lnTo>
                    <a:pt x="0" y="21600"/>
                  </a:lnTo>
                  <a:lnTo>
                    <a:pt x="21600" y="21600"/>
                  </a:lnTo>
                  <a:lnTo>
                    <a:pt x="21600" y="6253"/>
                  </a:lnTo>
                  <a:lnTo>
                    <a:pt x="13112" y="0"/>
                  </a:lnTo>
                  <a:cubicBezTo>
                    <a:pt x="13112" y="0"/>
                    <a:pt x="0" y="0"/>
                    <a:pt x="0" y="0"/>
                  </a:cubicBezTo>
                  <a:close/>
                  <a:moveTo>
                    <a:pt x="0" y="0"/>
                  </a:moveTo>
                </a:path>
              </a:pathLst>
            </a:custGeom>
            <a:solidFill>
              <a:srgbClr val="EDEDE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71" name="Freeform 31"/>
            <p:cNvSpPr>
              <a:spLocks noChangeArrowheads="1"/>
            </p:cNvSpPr>
            <p:nvPr/>
          </p:nvSpPr>
          <p:spPr bwMode="auto">
            <a:xfrm>
              <a:off x="3157" y="2068"/>
              <a:ext cx="18" cy="1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21600"/>
                  </a:moveTo>
                  <a:lnTo>
                    <a:pt x="0" y="21600"/>
                  </a:lnTo>
                  <a:lnTo>
                    <a:pt x="0" y="0"/>
                  </a:lnTo>
                  <a:cubicBezTo>
                    <a:pt x="0" y="0"/>
                    <a:pt x="21600" y="21600"/>
                    <a:pt x="21600" y="21600"/>
                  </a:cubicBezTo>
                  <a:close/>
                  <a:moveTo>
                    <a:pt x="21600" y="21600"/>
                  </a:moveTo>
                </a:path>
              </a:pathLst>
            </a:custGeom>
            <a:solidFill>
              <a:srgbClr val="7CC6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72" name="Freeform 32"/>
            <p:cNvSpPr>
              <a:spLocks noChangeArrowheads="1"/>
            </p:cNvSpPr>
            <p:nvPr/>
          </p:nvSpPr>
          <p:spPr bwMode="auto">
            <a:xfrm>
              <a:off x="3141" y="2115"/>
              <a:ext cx="10" cy="1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0"/>
                  </a:moveTo>
                  <a:lnTo>
                    <a:pt x="21600" y="0"/>
                  </a:lnTo>
                  <a:lnTo>
                    <a:pt x="21600" y="21600"/>
                  </a:lnTo>
                  <a:lnTo>
                    <a:pt x="0" y="21600"/>
                  </a:lnTo>
                  <a:cubicBezTo>
                    <a:pt x="0" y="21600"/>
                    <a:pt x="0" y="0"/>
                    <a:pt x="0" y="0"/>
                  </a:cubicBezTo>
                  <a:close/>
                  <a:moveTo>
                    <a:pt x="0" y="0"/>
                  </a:moveTo>
                </a:path>
              </a:pathLst>
            </a:custGeom>
            <a:solidFill>
              <a:srgbClr val="00AFD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73" name="Freeform 33"/>
            <p:cNvSpPr>
              <a:spLocks noChangeArrowheads="1"/>
            </p:cNvSpPr>
            <p:nvPr/>
          </p:nvSpPr>
          <p:spPr bwMode="auto">
            <a:xfrm>
              <a:off x="3138" y="2115"/>
              <a:ext cx="16" cy="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21600" y="0"/>
                  </a:moveTo>
                  <a:lnTo>
                    <a:pt x="0" y="0"/>
                  </a:lnTo>
                  <a:lnTo>
                    <a:pt x="0" y="21600"/>
                  </a:lnTo>
                  <a:lnTo>
                    <a:pt x="21600" y="21600"/>
                  </a:lnTo>
                  <a:cubicBezTo>
                    <a:pt x="21600" y="21600"/>
                    <a:pt x="21600" y="0"/>
                    <a:pt x="21600" y="0"/>
                  </a:cubicBezTo>
                  <a:close/>
                  <a:moveTo>
                    <a:pt x="15121" y="15136"/>
                  </a:moveTo>
                  <a:lnTo>
                    <a:pt x="6479" y="15136"/>
                  </a:lnTo>
                  <a:lnTo>
                    <a:pt x="6479" y="6473"/>
                  </a:lnTo>
                  <a:lnTo>
                    <a:pt x="15121" y="6473"/>
                  </a:lnTo>
                  <a:cubicBezTo>
                    <a:pt x="15121" y="6473"/>
                    <a:pt x="15121" y="15136"/>
                    <a:pt x="15121" y="15136"/>
                  </a:cubicBezTo>
                  <a:close/>
                  <a:moveTo>
                    <a:pt x="15121" y="15136"/>
                  </a:moveTo>
                </a:path>
              </a:pathLst>
            </a:custGeom>
            <a:solidFill>
              <a:srgbClr val="00649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grpSp>
        <p:nvGrpSpPr>
          <p:cNvPr id="12296" name="Group 34"/>
          <p:cNvGrpSpPr>
            <a:grpSpLocks/>
          </p:cNvGrpSpPr>
          <p:nvPr/>
        </p:nvGrpSpPr>
        <p:grpSpPr bwMode="auto">
          <a:xfrm>
            <a:off x="4673600" y="2737247"/>
            <a:ext cx="908050" cy="681038"/>
            <a:chOff x="2940" y="2539"/>
            <a:chExt cx="572" cy="572"/>
          </a:xfrm>
        </p:grpSpPr>
        <p:sp>
          <p:nvSpPr>
            <p:cNvPr id="12298" name="Freeform 35"/>
            <p:cNvSpPr>
              <a:spLocks noChangeArrowheads="1"/>
            </p:cNvSpPr>
            <p:nvPr/>
          </p:nvSpPr>
          <p:spPr bwMode="auto">
            <a:xfrm>
              <a:off x="2940" y="2539"/>
              <a:ext cx="572" cy="57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10799"/>
                  </a:moveTo>
                  <a:cubicBezTo>
                    <a:pt x="21600" y="16765"/>
                    <a:pt x="16765" y="21600"/>
                    <a:pt x="10800" y="21600"/>
                  </a:cubicBezTo>
                  <a:cubicBezTo>
                    <a:pt x="4835" y="21600"/>
                    <a:pt x="0" y="16765"/>
                    <a:pt x="0" y="10799"/>
                  </a:cubicBezTo>
                  <a:cubicBezTo>
                    <a:pt x="0" y="4836"/>
                    <a:pt x="4835" y="0"/>
                    <a:pt x="10800" y="0"/>
                  </a:cubicBezTo>
                  <a:cubicBezTo>
                    <a:pt x="16765" y="0"/>
                    <a:pt x="21600" y="4836"/>
                    <a:pt x="21600" y="10799"/>
                  </a:cubicBezTo>
                </a:path>
              </a:pathLst>
            </a:custGeom>
            <a:solidFill>
              <a:srgbClr val="003F6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299" name="Freeform 36"/>
            <p:cNvSpPr>
              <a:spLocks noChangeArrowheads="1"/>
            </p:cNvSpPr>
            <p:nvPr/>
          </p:nvSpPr>
          <p:spPr bwMode="auto">
            <a:xfrm>
              <a:off x="3127" y="2613"/>
              <a:ext cx="205" cy="269"/>
            </a:xfrm>
            <a:custGeom>
              <a:avLst/>
              <a:gdLst>
                <a:gd name="T0" fmla="*/ 0 w 21789"/>
                <a:gd name="T1" fmla="*/ 0 h 26098"/>
                <a:gd name="T2" fmla="*/ 0 w 21789"/>
                <a:gd name="T3" fmla="*/ 0 h 26098"/>
                <a:gd name="T4" fmla="*/ 0 w 21789"/>
                <a:gd name="T5" fmla="*/ 0 h 26098"/>
                <a:gd name="T6" fmla="*/ 0 w 21789"/>
                <a:gd name="T7" fmla="*/ 0 h 26098"/>
                <a:gd name="T8" fmla="*/ 0 w 21789"/>
                <a:gd name="T9" fmla="*/ 0 h 26098"/>
                <a:gd name="T10" fmla="*/ 0 w 21789"/>
                <a:gd name="T11" fmla="*/ 0 h 26098"/>
                <a:gd name="T12" fmla="*/ 0 w 21789"/>
                <a:gd name="T13" fmla="*/ 0 h 260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789" h="26098">
                  <a:moveTo>
                    <a:pt x="189" y="0"/>
                  </a:moveTo>
                  <a:lnTo>
                    <a:pt x="0" y="26098"/>
                  </a:lnTo>
                  <a:lnTo>
                    <a:pt x="21600" y="26098"/>
                  </a:lnTo>
                  <a:lnTo>
                    <a:pt x="21789" y="7795"/>
                  </a:lnTo>
                  <a:lnTo>
                    <a:pt x="13304" y="0"/>
                  </a:lnTo>
                  <a:lnTo>
                    <a:pt x="189" y="0"/>
                  </a:lnTo>
                  <a:close/>
                  <a:moveTo>
                    <a:pt x="189" y="0"/>
                  </a:moveTo>
                </a:path>
              </a:pathLst>
            </a:custGeom>
            <a:solidFill>
              <a:srgbClr val="EDEDE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00" name="Freeform 37"/>
            <p:cNvSpPr>
              <a:spLocks noChangeArrowheads="1"/>
            </p:cNvSpPr>
            <p:nvPr/>
          </p:nvSpPr>
          <p:spPr bwMode="auto">
            <a:xfrm>
              <a:off x="3253" y="2610"/>
              <a:ext cx="77" cy="7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21600"/>
                  </a:moveTo>
                  <a:lnTo>
                    <a:pt x="0" y="21600"/>
                  </a:lnTo>
                  <a:lnTo>
                    <a:pt x="0" y="0"/>
                  </a:lnTo>
                  <a:cubicBezTo>
                    <a:pt x="0" y="0"/>
                    <a:pt x="21600" y="21600"/>
                    <a:pt x="21600" y="21600"/>
                  </a:cubicBezTo>
                  <a:close/>
                  <a:moveTo>
                    <a:pt x="21600" y="21600"/>
                  </a:moveTo>
                </a:path>
              </a:pathLst>
            </a:custGeom>
            <a:solidFill>
              <a:srgbClr val="59AAF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01" name="Freeform 38"/>
            <p:cNvSpPr>
              <a:spLocks noChangeArrowheads="1"/>
            </p:cNvSpPr>
            <p:nvPr/>
          </p:nvSpPr>
          <p:spPr bwMode="auto">
            <a:xfrm>
              <a:off x="3164" y="2709"/>
              <a:ext cx="132" cy="1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21600"/>
                  </a:moveTo>
                  <a:lnTo>
                    <a:pt x="0" y="21600"/>
                  </a:lnTo>
                  <a:lnTo>
                    <a:pt x="0" y="0"/>
                  </a:lnTo>
                  <a:lnTo>
                    <a:pt x="21600" y="0"/>
                  </a:lnTo>
                  <a:cubicBezTo>
                    <a:pt x="21600" y="0"/>
                    <a:pt x="21600" y="21600"/>
                    <a:pt x="21600" y="21600"/>
                  </a:cubicBezTo>
                  <a:close/>
                  <a:moveTo>
                    <a:pt x="21600" y="21600"/>
                  </a:moveTo>
                </a:path>
              </a:pathLst>
            </a:custGeom>
            <a:solidFill>
              <a:srgbClr val="00649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02" name="Freeform 39"/>
            <p:cNvSpPr>
              <a:spLocks noChangeArrowheads="1"/>
            </p:cNvSpPr>
            <p:nvPr/>
          </p:nvSpPr>
          <p:spPr bwMode="auto">
            <a:xfrm>
              <a:off x="3164" y="2742"/>
              <a:ext cx="132" cy="1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21600"/>
                  </a:moveTo>
                  <a:lnTo>
                    <a:pt x="0" y="21600"/>
                  </a:lnTo>
                  <a:lnTo>
                    <a:pt x="0" y="0"/>
                  </a:lnTo>
                  <a:lnTo>
                    <a:pt x="21600" y="0"/>
                  </a:lnTo>
                  <a:cubicBezTo>
                    <a:pt x="21600" y="0"/>
                    <a:pt x="21600" y="21600"/>
                    <a:pt x="21600" y="21600"/>
                  </a:cubicBezTo>
                  <a:close/>
                  <a:moveTo>
                    <a:pt x="21600" y="21600"/>
                  </a:moveTo>
                </a:path>
              </a:pathLst>
            </a:custGeom>
            <a:solidFill>
              <a:srgbClr val="00649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03" name="Freeform 40"/>
            <p:cNvSpPr>
              <a:spLocks noChangeArrowheads="1"/>
            </p:cNvSpPr>
            <p:nvPr/>
          </p:nvSpPr>
          <p:spPr bwMode="auto">
            <a:xfrm>
              <a:off x="3164" y="2775"/>
              <a:ext cx="132" cy="1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21600"/>
                  </a:moveTo>
                  <a:lnTo>
                    <a:pt x="0" y="21600"/>
                  </a:lnTo>
                  <a:lnTo>
                    <a:pt x="0" y="0"/>
                  </a:lnTo>
                  <a:lnTo>
                    <a:pt x="21600" y="0"/>
                  </a:lnTo>
                  <a:cubicBezTo>
                    <a:pt x="21600" y="0"/>
                    <a:pt x="21600" y="21600"/>
                    <a:pt x="21600" y="21600"/>
                  </a:cubicBezTo>
                  <a:close/>
                  <a:moveTo>
                    <a:pt x="21600" y="21600"/>
                  </a:moveTo>
                </a:path>
              </a:pathLst>
            </a:custGeom>
            <a:solidFill>
              <a:srgbClr val="00649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04" name="Freeform 41"/>
            <p:cNvSpPr>
              <a:spLocks noChangeArrowheads="1"/>
            </p:cNvSpPr>
            <p:nvPr/>
          </p:nvSpPr>
          <p:spPr bwMode="auto">
            <a:xfrm>
              <a:off x="3189" y="2916"/>
              <a:ext cx="83" cy="13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00" h="21600">
                  <a:moveTo>
                    <a:pt x="21600" y="20519"/>
                  </a:moveTo>
                  <a:cubicBezTo>
                    <a:pt x="21600" y="21114"/>
                    <a:pt x="20852" y="21600"/>
                    <a:pt x="19938" y="21600"/>
                  </a:cubicBezTo>
                  <a:lnTo>
                    <a:pt x="1659" y="21600"/>
                  </a:lnTo>
                  <a:cubicBezTo>
                    <a:pt x="747" y="21600"/>
                    <a:pt x="0" y="21114"/>
                    <a:pt x="0" y="20519"/>
                  </a:cubicBezTo>
                  <a:lnTo>
                    <a:pt x="0" y="1079"/>
                  </a:lnTo>
                  <a:cubicBezTo>
                    <a:pt x="0" y="488"/>
                    <a:pt x="747" y="0"/>
                    <a:pt x="1659" y="0"/>
                  </a:cubicBezTo>
                  <a:lnTo>
                    <a:pt x="19938" y="0"/>
                  </a:lnTo>
                  <a:cubicBezTo>
                    <a:pt x="20852" y="0"/>
                    <a:pt x="21600" y="488"/>
                    <a:pt x="21600" y="1079"/>
                  </a:cubicBezTo>
                  <a:cubicBezTo>
                    <a:pt x="21600" y="1079"/>
                    <a:pt x="21600" y="20519"/>
                    <a:pt x="21600" y="20519"/>
                  </a:cubicBezTo>
                  <a:close/>
                  <a:moveTo>
                    <a:pt x="21600" y="20519"/>
                  </a:moveTo>
                </a:path>
              </a:pathLst>
            </a:custGeom>
            <a:solidFill>
              <a:srgbClr val="FDFDF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05" name="Freeform 42"/>
            <p:cNvSpPr>
              <a:spLocks noChangeArrowheads="1"/>
            </p:cNvSpPr>
            <p:nvPr/>
          </p:nvSpPr>
          <p:spPr bwMode="auto">
            <a:xfrm>
              <a:off x="3226" y="3029"/>
              <a:ext cx="9" cy="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10785"/>
                  </a:moveTo>
                  <a:cubicBezTo>
                    <a:pt x="21600" y="16741"/>
                    <a:pt x="16756" y="21600"/>
                    <a:pt x="10774" y="21600"/>
                  </a:cubicBezTo>
                  <a:cubicBezTo>
                    <a:pt x="4822" y="21600"/>
                    <a:pt x="0" y="16741"/>
                    <a:pt x="0" y="10785"/>
                  </a:cubicBezTo>
                  <a:cubicBezTo>
                    <a:pt x="0" y="4859"/>
                    <a:pt x="4822" y="0"/>
                    <a:pt x="10774" y="0"/>
                  </a:cubicBezTo>
                  <a:cubicBezTo>
                    <a:pt x="16756" y="0"/>
                    <a:pt x="21600" y="4859"/>
                    <a:pt x="21600" y="10785"/>
                  </a:cubicBezTo>
                </a:path>
              </a:pathLst>
            </a:custGeom>
            <a:solidFill>
              <a:srgbClr val="00649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06" name="Freeform 43"/>
            <p:cNvSpPr>
              <a:spLocks noChangeArrowheads="1"/>
            </p:cNvSpPr>
            <p:nvPr/>
          </p:nvSpPr>
          <p:spPr bwMode="auto">
            <a:xfrm>
              <a:off x="3199" y="2934"/>
              <a:ext cx="63" cy="7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21600"/>
                  </a:moveTo>
                  <a:lnTo>
                    <a:pt x="0" y="21600"/>
                  </a:lnTo>
                  <a:lnTo>
                    <a:pt x="0" y="0"/>
                  </a:lnTo>
                  <a:lnTo>
                    <a:pt x="21600" y="0"/>
                  </a:lnTo>
                  <a:cubicBezTo>
                    <a:pt x="21600" y="0"/>
                    <a:pt x="21600" y="21600"/>
                    <a:pt x="21600" y="21600"/>
                  </a:cubicBezTo>
                  <a:close/>
                  <a:moveTo>
                    <a:pt x="21600" y="21600"/>
                  </a:moveTo>
                </a:path>
              </a:pathLst>
            </a:custGeom>
            <a:solidFill>
              <a:srgbClr val="00AFD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nvGrpSpPr>
            <p:cNvPr id="12307" name="Group 44"/>
            <p:cNvGrpSpPr>
              <a:grpSpLocks/>
            </p:cNvGrpSpPr>
            <p:nvPr/>
          </p:nvGrpSpPr>
          <p:grpSpPr bwMode="auto">
            <a:xfrm>
              <a:off x="3130" y="2812"/>
              <a:ext cx="201" cy="173"/>
              <a:chOff x="3130" y="2812"/>
              <a:chExt cx="201" cy="173"/>
            </a:xfrm>
          </p:grpSpPr>
          <p:sp>
            <p:nvSpPr>
              <p:cNvPr id="12308" name="Freeform 45"/>
              <p:cNvSpPr>
                <a:spLocks noChangeArrowheads="1"/>
              </p:cNvSpPr>
              <p:nvPr/>
            </p:nvSpPr>
            <p:spPr bwMode="auto">
              <a:xfrm>
                <a:off x="3130" y="2812"/>
                <a:ext cx="22" cy="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EDEDE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09" name="Freeform 46"/>
              <p:cNvSpPr>
                <a:spLocks noChangeArrowheads="1"/>
              </p:cNvSpPr>
              <p:nvPr/>
            </p:nvSpPr>
            <p:spPr bwMode="auto">
              <a:xfrm>
                <a:off x="3148" y="2812"/>
                <a:ext cx="22" cy="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BFE6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10" name="Freeform 47"/>
              <p:cNvSpPr>
                <a:spLocks noChangeArrowheads="1"/>
              </p:cNvSpPr>
              <p:nvPr/>
            </p:nvSpPr>
            <p:spPr bwMode="auto">
              <a:xfrm>
                <a:off x="3177" y="2812"/>
                <a:ext cx="22" cy="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EDEDE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11" name="Freeform 48"/>
              <p:cNvSpPr>
                <a:spLocks noChangeArrowheads="1"/>
              </p:cNvSpPr>
              <p:nvPr/>
            </p:nvSpPr>
            <p:spPr bwMode="auto">
              <a:xfrm>
                <a:off x="3205" y="2812"/>
                <a:ext cx="22" cy="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EDEDE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12" name="Freeform 49"/>
              <p:cNvSpPr>
                <a:spLocks noChangeArrowheads="1"/>
              </p:cNvSpPr>
              <p:nvPr/>
            </p:nvSpPr>
            <p:spPr bwMode="auto">
              <a:xfrm>
                <a:off x="3233" y="2812"/>
                <a:ext cx="23" cy="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BFE6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13" name="Freeform 50"/>
              <p:cNvSpPr>
                <a:spLocks noChangeArrowheads="1"/>
              </p:cNvSpPr>
              <p:nvPr/>
            </p:nvSpPr>
            <p:spPr bwMode="auto">
              <a:xfrm>
                <a:off x="3253" y="2812"/>
                <a:ext cx="21" cy="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EDEDE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14" name="Freeform 51"/>
              <p:cNvSpPr>
                <a:spLocks noChangeArrowheads="1"/>
              </p:cNvSpPr>
              <p:nvPr/>
            </p:nvSpPr>
            <p:spPr bwMode="auto">
              <a:xfrm>
                <a:off x="3281" y="2812"/>
                <a:ext cx="22" cy="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EDEDE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15" name="Freeform 52"/>
              <p:cNvSpPr>
                <a:spLocks noChangeArrowheads="1"/>
              </p:cNvSpPr>
              <p:nvPr/>
            </p:nvSpPr>
            <p:spPr bwMode="auto">
              <a:xfrm>
                <a:off x="3309" y="2812"/>
                <a:ext cx="22" cy="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EDEDE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16" name="Freeform 53"/>
              <p:cNvSpPr>
                <a:spLocks noChangeArrowheads="1"/>
              </p:cNvSpPr>
              <p:nvPr/>
            </p:nvSpPr>
            <p:spPr bwMode="auto">
              <a:xfrm>
                <a:off x="3130" y="2830"/>
                <a:ext cx="22" cy="2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BFE6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17" name="Freeform 54"/>
              <p:cNvSpPr>
                <a:spLocks noChangeArrowheads="1"/>
              </p:cNvSpPr>
              <p:nvPr/>
            </p:nvSpPr>
            <p:spPr bwMode="auto">
              <a:xfrm>
                <a:off x="3148" y="2830"/>
                <a:ext cx="22" cy="2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BFE6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18" name="Freeform 55"/>
              <p:cNvSpPr>
                <a:spLocks noChangeArrowheads="1"/>
              </p:cNvSpPr>
              <p:nvPr/>
            </p:nvSpPr>
            <p:spPr bwMode="auto">
              <a:xfrm>
                <a:off x="3177" y="2830"/>
                <a:ext cx="22" cy="2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EDEDE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19" name="Freeform 56"/>
              <p:cNvSpPr>
                <a:spLocks noChangeArrowheads="1"/>
              </p:cNvSpPr>
              <p:nvPr/>
            </p:nvSpPr>
            <p:spPr bwMode="auto">
              <a:xfrm>
                <a:off x="3205" y="2830"/>
                <a:ext cx="22" cy="2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BFE6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20" name="Freeform 57"/>
              <p:cNvSpPr>
                <a:spLocks noChangeArrowheads="1"/>
              </p:cNvSpPr>
              <p:nvPr/>
            </p:nvSpPr>
            <p:spPr bwMode="auto">
              <a:xfrm>
                <a:off x="3233" y="2830"/>
                <a:ext cx="23" cy="2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BFE6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21" name="Freeform 58"/>
              <p:cNvSpPr>
                <a:spLocks noChangeArrowheads="1"/>
              </p:cNvSpPr>
              <p:nvPr/>
            </p:nvSpPr>
            <p:spPr bwMode="auto">
              <a:xfrm>
                <a:off x="3253" y="2830"/>
                <a:ext cx="21" cy="2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BFE6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22" name="Freeform 59"/>
              <p:cNvSpPr>
                <a:spLocks noChangeArrowheads="1"/>
              </p:cNvSpPr>
              <p:nvPr/>
            </p:nvSpPr>
            <p:spPr bwMode="auto">
              <a:xfrm>
                <a:off x="3281" y="2830"/>
                <a:ext cx="22" cy="2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BFE6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23" name="Freeform 60"/>
              <p:cNvSpPr>
                <a:spLocks noChangeArrowheads="1"/>
              </p:cNvSpPr>
              <p:nvPr/>
            </p:nvSpPr>
            <p:spPr bwMode="auto">
              <a:xfrm>
                <a:off x="3309" y="2830"/>
                <a:ext cx="22" cy="2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EDEDE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24" name="Freeform 61"/>
              <p:cNvSpPr>
                <a:spLocks noChangeArrowheads="1"/>
              </p:cNvSpPr>
              <p:nvPr/>
            </p:nvSpPr>
            <p:spPr bwMode="auto">
              <a:xfrm>
                <a:off x="3130" y="2859"/>
                <a:ext cx="22" cy="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7CC6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25" name="Freeform 62"/>
              <p:cNvSpPr>
                <a:spLocks noChangeArrowheads="1"/>
              </p:cNvSpPr>
              <p:nvPr/>
            </p:nvSpPr>
            <p:spPr bwMode="auto">
              <a:xfrm>
                <a:off x="3148" y="2859"/>
                <a:ext cx="22" cy="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EDEDE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26" name="Freeform 63"/>
              <p:cNvSpPr>
                <a:spLocks noChangeArrowheads="1"/>
              </p:cNvSpPr>
              <p:nvPr/>
            </p:nvSpPr>
            <p:spPr bwMode="auto">
              <a:xfrm>
                <a:off x="3177" y="2859"/>
                <a:ext cx="22" cy="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7CC6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27" name="Freeform 64"/>
              <p:cNvSpPr>
                <a:spLocks noChangeArrowheads="1"/>
              </p:cNvSpPr>
              <p:nvPr/>
            </p:nvSpPr>
            <p:spPr bwMode="auto">
              <a:xfrm>
                <a:off x="3205" y="2859"/>
                <a:ext cx="22" cy="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7CC6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28" name="Freeform 65"/>
              <p:cNvSpPr>
                <a:spLocks noChangeArrowheads="1"/>
              </p:cNvSpPr>
              <p:nvPr/>
            </p:nvSpPr>
            <p:spPr bwMode="auto">
              <a:xfrm>
                <a:off x="3233" y="2859"/>
                <a:ext cx="23" cy="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BFE6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29" name="Freeform 66"/>
              <p:cNvSpPr>
                <a:spLocks noChangeArrowheads="1"/>
              </p:cNvSpPr>
              <p:nvPr/>
            </p:nvSpPr>
            <p:spPr bwMode="auto">
              <a:xfrm>
                <a:off x="3253" y="2859"/>
                <a:ext cx="21" cy="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BFE6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30" name="Freeform 67"/>
              <p:cNvSpPr>
                <a:spLocks noChangeArrowheads="1"/>
              </p:cNvSpPr>
              <p:nvPr/>
            </p:nvSpPr>
            <p:spPr bwMode="auto">
              <a:xfrm>
                <a:off x="3281" y="2859"/>
                <a:ext cx="22" cy="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7CC6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31" name="Freeform 68"/>
              <p:cNvSpPr>
                <a:spLocks noChangeArrowheads="1"/>
              </p:cNvSpPr>
              <p:nvPr/>
            </p:nvSpPr>
            <p:spPr bwMode="auto">
              <a:xfrm>
                <a:off x="3309" y="2859"/>
                <a:ext cx="22" cy="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7CC6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32" name="Freeform 69"/>
              <p:cNvSpPr>
                <a:spLocks noChangeArrowheads="1"/>
              </p:cNvSpPr>
              <p:nvPr/>
            </p:nvSpPr>
            <p:spPr bwMode="auto">
              <a:xfrm>
                <a:off x="3148" y="2888"/>
                <a:ext cx="22" cy="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59AAF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33" name="Freeform 70"/>
              <p:cNvSpPr>
                <a:spLocks noChangeArrowheads="1"/>
              </p:cNvSpPr>
              <p:nvPr/>
            </p:nvSpPr>
            <p:spPr bwMode="auto">
              <a:xfrm>
                <a:off x="3177" y="2888"/>
                <a:ext cx="22" cy="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BFE6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34" name="Freeform 71"/>
              <p:cNvSpPr>
                <a:spLocks noChangeArrowheads="1"/>
              </p:cNvSpPr>
              <p:nvPr/>
            </p:nvSpPr>
            <p:spPr bwMode="auto">
              <a:xfrm>
                <a:off x="3205" y="2888"/>
                <a:ext cx="22" cy="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59AAF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35" name="Freeform 72"/>
              <p:cNvSpPr>
                <a:spLocks noChangeArrowheads="1"/>
              </p:cNvSpPr>
              <p:nvPr/>
            </p:nvSpPr>
            <p:spPr bwMode="auto">
              <a:xfrm>
                <a:off x="3233" y="2888"/>
                <a:ext cx="23" cy="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59AAF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36" name="Freeform 73"/>
              <p:cNvSpPr>
                <a:spLocks noChangeArrowheads="1"/>
              </p:cNvSpPr>
              <p:nvPr/>
            </p:nvSpPr>
            <p:spPr bwMode="auto">
              <a:xfrm>
                <a:off x="3281" y="2888"/>
                <a:ext cx="22" cy="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59AAF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37" name="Freeform 74"/>
              <p:cNvSpPr>
                <a:spLocks noChangeArrowheads="1"/>
              </p:cNvSpPr>
              <p:nvPr/>
            </p:nvSpPr>
            <p:spPr bwMode="auto">
              <a:xfrm>
                <a:off x="3309" y="2888"/>
                <a:ext cx="22" cy="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59AAF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38" name="Freeform 75"/>
              <p:cNvSpPr>
                <a:spLocks noChangeArrowheads="1"/>
              </p:cNvSpPr>
              <p:nvPr/>
            </p:nvSpPr>
            <p:spPr bwMode="auto">
              <a:xfrm>
                <a:off x="3130" y="2916"/>
                <a:ext cx="22" cy="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5495E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39" name="Freeform 76"/>
              <p:cNvSpPr>
                <a:spLocks noChangeArrowheads="1"/>
              </p:cNvSpPr>
              <p:nvPr/>
            </p:nvSpPr>
            <p:spPr bwMode="auto">
              <a:xfrm>
                <a:off x="3177" y="2916"/>
                <a:ext cx="22" cy="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5495E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40" name="Freeform 77"/>
              <p:cNvSpPr>
                <a:spLocks noChangeArrowheads="1"/>
              </p:cNvSpPr>
              <p:nvPr/>
            </p:nvSpPr>
            <p:spPr bwMode="auto">
              <a:xfrm>
                <a:off x="3253" y="2916"/>
                <a:ext cx="21" cy="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5495E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41" name="Freeform 78"/>
              <p:cNvSpPr>
                <a:spLocks noChangeArrowheads="1"/>
              </p:cNvSpPr>
              <p:nvPr/>
            </p:nvSpPr>
            <p:spPr bwMode="auto">
              <a:xfrm>
                <a:off x="3281" y="2916"/>
                <a:ext cx="22" cy="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5495E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42" name="Freeform 79"/>
              <p:cNvSpPr>
                <a:spLocks noChangeArrowheads="1"/>
              </p:cNvSpPr>
              <p:nvPr/>
            </p:nvSpPr>
            <p:spPr bwMode="auto">
              <a:xfrm>
                <a:off x="3148" y="2935"/>
                <a:ext cx="22" cy="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4177B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43" name="Freeform 80"/>
              <p:cNvSpPr>
                <a:spLocks noChangeArrowheads="1"/>
              </p:cNvSpPr>
              <p:nvPr/>
            </p:nvSpPr>
            <p:spPr bwMode="auto">
              <a:xfrm>
                <a:off x="3281" y="2935"/>
                <a:ext cx="22" cy="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4177B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44" name="Line 81"/>
              <p:cNvSpPr>
                <a:spLocks noChangeShapeType="1"/>
              </p:cNvSpPr>
              <p:nvPr/>
            </p:nvSpPr>
            <p:spPr bwMode="auto">
              <a:xfrm flipH="1">
                <a:off x="3207" y="2916"/>
                <a:ext cx="32" cy="0"/>
              </a:xfrm>
              <a:prstGeom prst="line">
                <a:avLst/>
              </a:prstGeom>
              <a:noFill/>
              <a:ln w="9000" cap="sq">
                <a:solidFill>
                  <a:srgbClr val="FDB813"/>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ru-RU"/>
              </a:p>
            </p:txBody>
          </p:sp>
          <p:sp>
            <p:nvSpPr>
              <p:cNvPr id="12345" name="Freeform 82"/>
              <p:cNvSpPr>
                <a:spLocks noChangeArrowheads="1"/>
              </p:cNvSpPr>
              <p:nvPr/>
            </p:nvSpPr>
            <p:spPr bwMode="auto">
              <a:xfrm>
                <a:off x="3215" y="2906"/>
                <a:ext cx="22" cy="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5495E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46" name="Freeform 83"/>
              <p:cNvSpPr>
                <a:spLocks noChangeArrowheads="1"/>
              </p:cNvSpPr>
              <p:nvPr/>
            </p:nvSpPr>
            <p:spPr bwMode="auto">
              <a:xfrm>
                <a:off x="3196" y="2935"/>
                <a:ext cx="22" cy="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4177B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47" name="Freeform 84"/>
              <p:cNvSpPr>
                <a:spLocks noChangeArrowheads="1"/>
              </p:cNvSpPr>
              <p:nvPr/>
            </p:nvSpPr>
            <p:spPr bwMode="auto">
              <a:xfrm>
                <a:off x="3242" y="2935"/>
                <a:ext cx="23" cy="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4177B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48" name="Freeform 85"/>
              <p:cNvSpPr>
                <a:spLocks noChangeArrowheads="1"/>
              </p:cNvSpPr>
              <p:nvPr/>
            </p:nvSpPr>
            <p:spPr bwMode="auto">
              <a:xfrm>
                <a:off x="3215" y="2963"/>
                <a:ext cx="22" cy="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4177B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grpSp>
      <p:pic>
        <p:nvPicPr>
          <p:cNvPr id="12297" name="Picture 8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7250" y="3822502"/>
            <a:ext cx="914400" cy="685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72597410"/>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ext Box 1"/>
          <p:cNvSpPr txBox="1">
            <a:spLocks noChangeArrowheads="1"/>
          </p:cNvSpPr>
          <p:nvPr/>
        </p:nvSpPr>
        <p:spPr bwMode="auto">
          <a:xfrm>
            <a:off x="-33338" y="344961"/>
            <a:ext cx="9177338" cy="62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9pPr>
          </a:lstStyle>
          <a:p>
            <a:pPr algn="ctr">
              <a:spcBef>
                <a:spcPts val="2000"/>
              </a:spcBef>
              <a:buSzPct val="100000"/>
            </a:pPr>
            <a:r>
              <a:rPr lang="en-US" sz="3400" b="1" dirty="0">
                <a:solidFill>
                  <a:srgbClr val="FFFFFF"/>
                </a:solidFill>
                <a:effectLst>
                  <a:outerShdw blurRad="38100" dist="38100" dir="2700000" algn="tl">
                    <a:srgbClr val="DDDDDD"/>
                  </a:outerShdw>
                </a:effectLst>
              </a:rPr>
              <a:t>Real-time Customer Engagement </a:t>
            </a:r>
          </a:p>
        </p:txBody>
      </p:sp>
      <p:sp>
        <p:nvSpPr>
          <p:cNvPr id="6" name="TextBox 1"/>
          <p:cNvSpPr txBox="1">
            <a:spLocks noChangeArrowheads="1"/>
          </p:cNvSpPr>
          <p:nvPr/>
        </p:nvSpPr>
        <p:spPr bwMode="auto">
          <a:xfrm>
            <a:off x="0" y="855739"/>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a:effectLst>
                  <a:outerShdw blurRad="38100" dist="38100" dir="2700000" algn="tl">
                    <a:srgbClr val="DDDDDD"/>
                  </a:outerShdw>
                </a:effectLst>
              </a:rPr>
              <a:t>Customer Onboarding &amp; Citizen Enrollment</a:t>
            </a:r>
          </a:p>
        </p:txBody>
      </p:sp>
      <p:pic>
        <p:nvPicPr>
          <p:cNvPr id="13316" name="Picture 5" descr="C:\Users\IBM_ADMIN\Documents\Imaging\Pictures\DeathtoStock_Wired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85900"/>
            <a:ext cx="9144000" cy="4573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73451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3249" name="Text Box 1"/>
          <p:cNvSpPr txBox="1">
            <a:spLocks noChangeArrowheads="1"/>
          </p:cNvSpPr>
          <p:nvPr/>
        </p:nvSpPr>
        <p:spPr bwMode="auto">
          <a:xfrm>
            <a:off x="-33338" y="314325"/>
            <a:ext cx="9177338" cy="62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9pPr>
          </a:lstStyle>
          <a:p>
            <a:pPr algn="ctr">
              <a:spcBef>
                <a:spcPts val="2000"/>
              </a:spcBef>
              <a:buSzPct val="100000"/>
            </a:pPr>
            <a:r>
              <a:rPr lang="en-US" sz="3400" b="1">
                <a:solidFill>
                  <a:srgbClr val="FFFFFF"/>
                </a:solidFill>
                <a:effectLst>
                  <a:outerShdw blurRad="38100" dist="38100" dir="2700000" algn="tl">
                    <a:srgbClr val="DDDDDD"/>
                  </a:outerShdw>
                </a:effectLst>
              </a:rPr>
              <a:t>Real-time Customer Engagement </a:t>
            </a:r>
          </a:p>
        </p:txBody>
      </p:sp>
      <p:pic>
        <p:nvPicPr>
          <p:cNvPr id="1536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40656"/>
            <a:ext cx="9144000" cy="3771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 name="TextBox 1"/>
          <p:cNvSpPr txBox="1">
            <a:spLocks noChangeArrowheads="1"/>
          </p:cNvSpPr>
          <p:nvPr/>
        </p:nvSpPr>
        <p:spPr bwMode="auto">
          <a:xfrm>
            <a:off x="0" y="790576"/>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a:effectLst>
                  <a:outerShdw blurRad="38100" dist="38100" dir="2700000" algn="tl">
                    <a:srgbClr val="DDDDDD"/>
                  </a:outerShdw>
                </a:effectLst>
              </a:rPr>
              <a:t>Insurance Processing </a:t>
            </a:r>
          </a:p>
        </p:txBody>
      </p:sp>
    </p:spTree>
    <p:extLst>
      <p:ext uri="{BB962C8B-B14F-4D97-AF65-F5344CB8AC3E}">
        <p14:creationId xmlns:p14="http://schemas.microsoft.com/office/powerpoint/2010/main" val="3542689701"/>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dirty="0" smtClean="0"/>
              <a:t>Мобильные СЭД</a:t>
            </a:r>
            <a:endParaRPr lang="ru-RU" dirty="0"/>
          </a:p>
        </p:txBody>
      </p:sp>
      <p:sp>
        <p:nvSpPr>
          <p:cNvPr id="3" name="Содержимое 2"/>
          <p:cNvSpPr>
            <a:spLocks noGrp="1"/>
          </p:cNvSpPr>
          <p:nvPr>
            <p:ph idx="1"/>
          </p:nvPr>
        </p:nvSpPr>
        <p:spPr>
          <a:xfrm>
            <a:off x="457200" y="1200150"/>
            <a:ext cx="8229600" cy="3579667"/>
          </a:xfrm>
        </p:spPr>
        <p:txBody>
          <a:bodyPr>
            <a:normAutofit fontScale="92500" lnSpcReduction="10000"/>
          </a:bodyPr>
          <a:lstStyle/>
          <a:p>
            <a:r>
              <a:rPr lang="ru-RU" dirty="0" smtClean="0"/>
              <a:t>Большинство </a:t>
            </a:r>
            <a:r>
              <a:rPr lang="ru-RU" dirty="0" err="1" smtClean="0"/>
              <a:t>вендоров</a:t>
            </a:r>
            <a:r>
              <a:rPr lang="ru-RU" dirty="0" smtClean="0"/>
              <a:t> следуют за пожеланиями заказчиков и имеют в своём портфеле мобильные клиенты и различные «личные кабинеты руководителей</a:t>
            </a:r>
            <a:r>
              <a:rPr lang="ru-RU" dirty="0" smtClean="0"/>
              <a:t>».</a:t>
            </a:r>
            <a:endParaRPr lang="ru-RU" dirty="0" smtClean="0"/>
          </a:p>
          <a:p>
            <a:r>
              <a:rPr lang="ru-RU" dirty="0" smtClean="0"/>
              <a:t>Большинство решений создано для получения контента от </a:t>
            </a:r>
            <a:r>
              <a:rPr lang="ru-RU" dirty="0" smtClean="0"/>
              <a:t>систем</a:t>
            </a:r>
          </a:p>
          <a:p>
            <a:r>
              <a:rPr lang="ru-RU" dirty="0" smtClean="0"/>
              <a:t>Новый тренд – создание контента с устройства.</a:t>
            </a:r>
            <a:endParaRPr lang="ru-RU" dirty="0"/>
          </a:p>
        </p:txBody>
      </p:sp>
    </p:spTree>
    <p:extLst>
      <p:ext uri="{BB962C8B-B14F-4D97-AF65-F5344CB8AC3E}">
        <p14:creationId xmlns:p14="http://schemas.microsoft.com/office/powerpoint/2010/main" val="349717318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 Box 1"/>
          <p:cNvSpPr txBox="1">
            <a:spLocks noChangeArrowheads="1"/>
          </p:cNvSpPr>
          <p:nvPr/>
        </p:nvSpPr>
        <p:spPr bwMode="auto">
          <a:xfrm>
            <a:off x="-52388" y="214754"/>
            <a:ext cx="9177338" cy="62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9pPr>
          </a:lstStyle>
          <a:p>
            <a:pPr algn="ctr">
              <a:spcBef>
                <a:spcPts val="2000"/>
              </a:spcBef>
              <a:buSzPct val="100000"/>
            </a:pPr>
            <a:r>
              <a:rPr lang="en-US" sz="3400" b="1">
                <a:solidFill>
                  <a:srgbClr val="FFFFFF"/>
                </a:solidFill>
                <a:effectLst>
                  <a:outerShdw blurRad="38100" dist="38100" dir="2700000" algn="tl">
                    <a:srgbClr val="DDDDDD"/>
                  </a:outerShdw>
                </a:effectLst>
              </a:rPr>
              <a:t>Real-time Customer Engagement </a:t>
            </a:r>
          </a:p>
        </p:txBody>
      </p:sp>
      <p:sp>
        <p:nvSpPr>
          <p:cNvPr id="6" name="TextBox 1"/>
          <p:cNvSpPr txBox="1">
            <a:spLocks noChangeArrowheads="1"/>
          </p:cNvSpPr>
          <p:nvPr/>
        </p:nvSpPr>
        <p:spPr bwMode="auto">
          <a:xfrm>
            <a:off x="0" y="725532"/>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a:effectLst>
                  <a:outerShdw blurRad="38100" dist="38100" dir="2700000" algn="tl">
                    <a:srgbClr val="DDDDDD"/>
                  </a:outerShdw>
                </a:effectLst>
              </a:rPr>
              <a:t>Healthcare </a:t>
            </a:r>
          </a:p>
        </p:txBody>
      </p:sp>
      <p:pic>
        <p:nvPicPr>
          <p:cNvPr id="3" name="Изображение 2"/>
          <p:cNvPicPr>
            <a:picLocks noChangeAspect="1"/>
          </p:cNvPicPr>
          <p:nvPr/>
        </p:nvPicPr>
        <p:blipFill rotWithShape="1">
          <a:blip r:embed="rId4"/>
          <a:srcRect t="8599"/>
          <a:stretch/>
        </p:blipFill>
        <p:spPr>
          <a:xfrm>
            <a:off x="-309703" y="1353214"/>
            <a:ext cx="9835742" cy="5976870"/>
          </a:xfrm>
          <a:prstGeom prst="rect">
            <a:avLst/>
          </a:prstGeom>
        </p:spPr>
      </p:pic>
    </p:spTree>
    <p:extLst>
      <p:ext uri="{BB962C8B-B14F-4D97-AF65-F5344CB8AC3E}">
        <p14:creationId xmlns:p14="http://schemas.microsoft.com/office/powerpoint/2010/main" val="1733382674"/>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7410" name="Text Box 1"/>
          <p:cNvSpPr txBox="1">
            <a:spLocks noChangeArrowheads="1"/>
          </p:cNvSpPr>
          <p:nvPr/>
        </p:nvSpPr>
        <p:spPr bwMode="auto">
          <a:xfrm>
            <a:off x="5892800" y="2572941"/>
            <a:ext cx="3162300" cy="1081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Clr>
                <a:srgbClr val="000000"/>
              </a:buClr>
              <a:buSzPct val="100000"/>
              <a:buFont typeface="Times New Roman" charset="0"/>
              <a:buNone/>
            </a:pPr>
            <a:endParaRPr lang="en-US"/>
          </a:p>
        </p:txBody>
      </p:sp>
      <p:sp>
        <p:nvSpPr>
          <p:cNvPr id="17411" name="Text Box 2"/>
          <p:cNvSpPr txBox="1">
            <a:spLocks noChangeArrowheads="1"/>
          </p:cNvSpPr>
          <p:nvPr/>
        </p:nvSpPr>
        <p:spPr bwMode="auto">
          <a:xfrm>
            <a:off x="4251325" y="411956"/>
            <a:ext cx="4343400"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Clr>
                <a:srgbClr val="000000"/>
              </a:buClr>
              <a:buSzPct val="100000"/>
              <a:buFont typeface="Times New Roman" charset="0"/>
              <a:buNone/>
            </a:pPr>
            <a:endParaRPr lang="en-US"/>
          </a:p>
        </p:txBody>
      </p:sp>
      <p:sp>
        <p:nvSpPr>
          <p:cNvPr id="58371" name="Text Box 3"/>
          <p:cNvSpPr txBox="1">
            <a:spLocks noChangeArrowheads="1"/>
          </p:cNvSpPr>
          <p:nvPr/>
        </p:nvSpPr>
        <p:spPr bwMode="auto">
          <a:xfrm>
            <a:off x="3911600" y="285750"/>
            <a:ext cx="53340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168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9pPr>
          </a:lstStyle>
          <a:p>
            <a:pPr algn="ctr" eaLnBrk="1">
              <a:lnSpc>
                <a:spcPct val="93000"/>
              </a:lnSpc>
              <a:spcBef>
                <a:spcPts val="800"/>
              </a:spcBef>
              <a:buSzPct val="100000"/>
            </a:pPr>
            <a:r>
              <a:rPr lang="ru-RU" sz="2800" b="1" dirty="0" smtClean="0">
                <a:solidFill>
                  <a:srgbClr val="FFFFFF"/>
                </a:solidFill>
                <a:effectLst>
                  <a:outerShdw blurRad="38100" dist="38100" dir="2700000" algn="tl">
                    <a:srgbClr val="DDDDDD"/>
                  </a:outerShdw>
                </a:effectLst>
              </a:rPr>
              <a:t>Основные преимущества </a:t>
            </a:r>
            <a:r>
              <a:rPr lang="en-US" sz="2800" b="1" dirty="0" err="1" smtClean="0">
                <a:solidFill>
                  <a:srgbClr val="FFFFFF"/>
                </a:solidFill>
                <a:effectLst>
                  <a:outerShdw blurRad="38100" dist="38100" dir="2700000" algn="tl">
                    <a:srgbClr val="DDDDDD"/>
                  </a:outerShdw>
                </a:effectLst>
              </a:rPr>
              <a:t>Datacap</a:t>
            </a:r>
            <a:r>
              <a:rPr lang="en-US" sz="2800" b="1" dirty="0" smtClean="0">
                <a:solidFill>
                  <a:srgbClr val="FFFFFF"/>
                </a:solidFill>
                <a:effectLst>
                  <a:outerShdw blurRad="38100" dist="38100" dir="2700000" algn="tl">
                    <a:srgbClr val="DDDDDD"/>
                  </a:outerShdw>
                </a:effectLst>
              </a:rPr>
              <a:t> </a:t>
            </a:r>
            <a:r>
              <a:rPr lang="en-US" sz="2800" b="1" dirty="0">
                <a:solidFill>
                  <a:srgbClr val="FFFFFF"/>
                </a:solidFill>
                <a:effectLst>
                  <a:outerShdw blurRad="38100" dist="38100" dir="2700000" algn="tl">
                    <a:srgbClr val="DDDDDD"/>
                  </a:outerShdw>
                </a:effectLst>
              </a:rPr>
              <a:t>Mobile</a:t>
            </a:r>
          </a:p>
        </p:txBody>
      </p:sp>
      <p:sp>
        <p:nvSpPr>
          <p:cNvPr id="37893" name="Text Box 4"/>
          <p:cNvSpPr txBox="1">
            <a:spLocks noChangeArrowheads="1"/>
          </p:cNvSpPr>
          <p:nvPr/>
        </p:nvSpPr>
        <p:spPr bwMode="auto">
          <a:xfrm>
            <a:off x="4119563" y="1054209"/>
            <a:ext cx="4902200" cy="33754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212725" indent="-212725">
              <a:tabLst>
                <a:tab pos="212725"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defRPr sz="2200">
                <a:solidFill>
                  <a:schemeClr val="bg1"/>
                </a:solidFill>
                <a:latin typeface="Arial" charset="0"/>
                <a:ea typeface="MS PGothic" pitchFamily="34" charset="-128"/>
              </a:defRPr>
            </a:lvl1pPr>
            <a:lvl2pPr>
              <a:tabLst>
                <a:tab pos="212725"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defRPr sz="2200">
                <a:solidFill>
                  <a:schemeClr val="bg1"/>
                </a:solidFill>
                <a:latin typeface="Arial" charset="0"/>
                <a:ea typeface="MS PGothic" pitchFamily="34" charset="-128"/>
              </a:defRPr>
            </a:lvl2pPr>
            <a:lvl3pPr>
              <a:tabLst>
                <a:tab pos="212725"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defRPr sz="2200">
                <a:solidFill>
                  <a:schemeClr val="bg1"/>
                </a:solidFill>
                <a:latin typeface="Arial" charset="0"/>
                <a:ea typeface="MS PGothic" pitchFamily="34" charset="-128"/>
              </a:defRPr>
            </a:lvl3pPr>
            <a:lvl4pPr>
              <a:tabLst>
                <a:tab pos="212725"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defRPr sz="2200">
                <a:solidFill>
                  <a:schemeClr val="bg1"/>
                </a:solidFill>
                <a:latin typeface="Arial" charset="0"/>
                <a:ea typeface="MS PGothic" pitchFamily="34" charset="-128"/>
              </a:defRPr>
            </a:lvl4pPr>
            <a:lvl5pPr>
              <a:tabLst>
                <a:tab pos="212725"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defRPr sz="2200">
                <a:solidFill>
                  <a:schemeClr val="bg1"/>
                </a:solidFill>
                <a:latin typeface="Arial" charset="0"/>
                <a:ea typeface="MS PGothic" pitchFamily="34" charset="-128"/>
              </a:defRPr>
            </a:lvl5pPr>
            <a:lvl6pPr marL="2514600" indent="-228600" defTabSz="457200" eaLnBrk="0" fontAlgn="base" hangingPunct="0">
              <a:spcBef>
                <a:spcPct val="0"/>
              </a:spcBef>
              <a:spcAft>
                <a:spcPct val="0"/>
              </a:spcAft>
              <a:tabLst>
                <a:tab pos="212725"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defRPr sz="2200">
                <a:solidFill>
                  <a:schemeClr val="bg1"/>
                </a:solidFill>
                <a:latin typeface="Arial" charset="0"/>
                <a:ea typeface="MS PGothic" pitchFamily="34" charset="-128"/>
              </a:defRPr>
            </a:lvl6pPr>
            <a:lvl7pPr marL="2971800" indent="-228600" defTabSz="457200" eaLnBrk="0" fontAlgn="base" hangingPunct="0">
              <a:spcBef>
                <a:spcPct val="0"/>
              </a:spcBef>
              <a:spcAft>
                <a:spcPct val="0"/>
              </a:spcAft>
              <a:tabLst>
                <a:tab pos="212725"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defRPr sz="2200">
                <a:solidFill>
                  <a:schemeClr val="bg1"/>
                </a:solidFill>
                <a:latin typeface="Arial" charset="0"/>
                <a:ea typeface="MS PGothic" pitchFamily="34" charset="-128"/>
              </a:defRPr>
            </a:lvl7pPr>
            <a:lvl8pPr marL="3429000" indent="-228600" defTabSz="457200" eaLnBrk="0" fontAlgn="base" hangingPunct="0">
              <a:spcBef>
                <a:spcPct val="0"/>
              </a:spcBef>
              <a:spcAft>
                <a:spcPct val="0"/>
              </a:spcAft>
              <a:tabLst>
                <a:tab pos="212725"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defRPr sz="2200">
                <a:solidFill>
                  <a:schemeClr val="bg1"/>
                </a:solidFill>
                <a:latin typeface="Arial" charset="0"/>
                <a:ea typeface="MS PGothic" pitchFamily="34" charset="-128"/>
              </a:defRPr>
            </a:lvl8pPr>
            <a:lvl9pPr marL="3886200" indent="-228600" defTabSz="457200" eaLnBrk="0" fontAlgn="base" hangingPunct="0">
              <a:spcBef>
                <a:spcPct val="0"/>
              </a:spcBef>
              <a:spcAft>
                <a:spcPct val="0"/>
              </a:spcAft>
              <a:tabLst>
                <a:tab pos="212725"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defRPr sz="2200">
                <a:solidFill>
                  <a:schemeClr val="bg1"/>
                </a:solidFill>
                <a:latin typeface="Arial" charset="0"/>
                <a:ea typeface="MS PGothic" pitchFamily="34" charset="-128"/>
              </a:defRPr>
            </a:lvl9pPr>
          </a:lstStyle>
          <a:p>
            <a:pPr marL="0" indent="0" eaLnBrk="1">
              <a:lnSpc>
                <a:spcPct val="110000"/>
              </a:lnSpc>
              <a:spcBef>
                <a:spcPts val="1000"/>
              </a:spcBef>
              <a:buClr>
                <a:srgbClr val="FFFFFF"/>
              </a:buClr>
              <a:buSzPct val="45000"/>
              <a:defRPr/>
            </a:pPr>
            <a:r>
              <a:rPr lang="ru-RU" altLang="en-US" sz="2000" dirty="0" smtClean="0">
                <a:solidFill>
                  <a:srgbClr val="FFFFFF"/>
                </a:solidFill>
                <a:cs typeface="Arial" charset="0"/>
              </a:rPr>
              <a:t>Интуитивные приложения для </a:t>
            </a:r>
            <a:r>
              <a:rPr lang="en-US" altLang="en-US" sz="2000" dirty="0" err="1" smtClean="0">
                <a:solidFill>
                  <a:srgbClr val="FFFFFF"/>
                </a:solidFill>
                <a:cs typeface="Arial" charset="0"/>
              </a:rPr>
              <a:t>iOS</a:t>
            </a:r>
            <a:r>
              <a:rPr lang="en-US" altLang="en-US" sz="2000" dirty="0" smtClean="0">
                <a:solidFill>
                  <a:srgbClr val="FFFFFF"/>
                </a:solidFill>
                <a:cs typeface="Arial" charset="0"/>
              </a:rPr>
              <a:t> </a:t>
            </a:r>
            <a:r>
              <a:rPr lang="ru-RU" altLang="en-US" sz="2000" dirty="0" smtClean="0">
                <a:solidFill>
                  <a:srgbClr val="FFFFFF"/>
                </a:solidFill>
                <a:cs typeface="Arial" charset="0"/>
              </a:rPr>
              <a:t>и </a:t>
            </a:r>
            <a:r>
              <a:rPr lang="en-US" altLang="en-US" sz="2000" dirty="0" smtClean="0">
                <a:solidFill>
                  <a:srgbClr val="FFFFFF"/>
                </a:solidFill>
                <a:cs typeface="Arial" charset="0"/>
              </a:rPr>
              <a:t> </a:t>
            </a:r>
            <a:r>
              <a:rPr lang="en-US" altLang="en-US" sz="2000" dirty="0" smtClean="0">
                <a:solidFill>
                  <a:srgbClr val="FFFFFF"/>
                </a:solidFill>
                <a:cs typeface="Arial" charset="0"/>
              </a:rPr>
              <a:t>Android </a:t>
            </a:r>
            <a:r>
              <a:rPr lang="ru-RU" altLang="en-US" sz="2000" dirty="0" smtClean="0">
                <a:solidFill>
                  <a:srgbClr val="FFFFFF"/>
                </a:solidFill>
                <a:cs typeface="Arial" charset="0"/>
              </a:rPr>
              <a:t>доступны не только сотрудникам и агентам, но и клиентам и партнёрам</a:t>
            </a:r>
            <a:r>
              <a:rPr lang="en-US" altLang="en-US" sz="2000" dirty="0" smtClean="0">
                <a:solidFill>
                  <a:srgbClr val="FFFFFF"/>
                </a:solidFill>
                <a:cs typeface="Arial" charset="0"/>
              </a:rPr>
              <a:t>. </a:t>
            </a:r>
            <a:endParaRPr lang="en-US" altLang="en-US" sz="2000" dirty="0" smtClean="0">
              <a:solidFill>
                <a:srgbClr val="FFFFFF"/>
              </a:solidFill>
              <a:cs typeface="Arial" charset="0"/>
            </a:endParaRPr>
          </a:p>
          <a:p>
            <a:pPr eaLnBrk="1">
              <a:lnSpc>
                <a:spcPct val="110000"/>
              </a:lnSpc>
              <a:spcBef>
                <a:spcPts val="1000"/>
              </a:spcBef>
              <a:buClr>
                <a:srgbClr val="FFFFFF"/>
              </a:buClr>
              <a:buSzPct val="45000"/>
              <a:buFont typeface="Wingdings" pitchFamily="2" charset="2"/>
              <a:buChar char=""/>
              <a:defRPr/>
            </a:pPr>
            <a:r>
              <a:rPr lang="ru-RU" altLang="en-US" sz="2000" dirty="0" smtClean="0">
                <a:solidFill>
                  <a:srgbClr val="FFFFFF"/>
                </a:solidFill>
                <a:cs typeface="Arial" charset="0"/>
              </a:rPr>
              <a:t>Ускорение бизнес процессов за счет быстрого сбора и передачи документов</a:t>
            </a:r>
            <a:endParaRPr lang="en-US" altLang="en-US" sz="2000" dirty="0" smtClean="0">
              <a:solidFill>
                <a:srgbClr val="FFFFFF"/>
              </a:solidFill>
              <a:cs typeface="Arial" charset="0"/>
            </a:endParaRPr>
          </a:p>
          <a:p>
            <a:pPr eaLnBrk="1">
              <a:lnSpc>
                <a:spcPct val="110000"/>
              </a:lnSpc>
              <a:spcBef>
                <a:spcPts val="1000"/>
              </a:spcBef>
              <a:buClr>
                <a:srgbClr val="FFFFFF"/>
              </a:buClr>
              <a:buSzPct val="45000"/>
              <a:buFont typeface="Wingdings" pitchFamily="2" charset="2"/>
              <a:buChar char=""/>
              <a:defRPr/>
            </a:pPr>
            <a:r>
              <a:rPr lang="ru-RU" altLang="en-US" sz="2000" dirty="0" smtClean="0">
                <a:solidFill>
                  <a:srgbClr val="FFFFFF"/>
                </a:solidFill>
                <a:cs typeface="Arial" charset="0"/>
              </a:rPr>
              <a:t>Повышение уровня </a:t>
            </a:r>
            <a:r>
              <a:rPr lang="ru-RU" altLang="en-US" sz="2000" dirty="0" err="1" smtClean="0">
                <a:solidFill>
                  <a:srgbClr val="FFFFFF"/>
                </a:solidFill>
                <a:cs typeface="Arial" charset="0"/>
              </a:rPr>
              <a:t>ослуживания</a:t>
            </a:r>
            <a:r>
              <a:rPr lang="ru-RU" altLang="en-US" sz="2000" dirty="0" smtClean="0">
                <a:solidFill>
                  <a:srgbClr val="FFFFFF"/>
                </a:solidFill>
                <a:cs typeface="Arial" charset="0"/>
              </a:rPr>
              <a:t> за счет работы с контентом в контексте</a:t>
            </a:r>
          </a:p>
          <a:p>
            <a:pPr eaLnBrk="1">
              <a:lnSpc>
                <a:spcPct val="110000"/>
              </a:lnSpc>
              <a:spcBef>
                <a:spcPts val="1000"/>
              </a:spcBef>
              <a:buClr>
                <a:srgbClr val="FFFFFF"/>
              </a:buClr>
              <a:buSzPct val="45000"/>
              <a:buFont typeface="Wingdings" pitchFamily="2" charset="2"/>
              <a:buChar char=""/>
              <a:defRPr/>
            </a:pPr>
            <a:r>
              <a:rPr lang="ru-RU" altLang="en-US" sz="2000" dirty="0" smtClean="0">
                <a:solidFill>
                  <a:srgbClr val="FFFFFF"/>
                </a:solidFill>
                <a:cs typeface="Arial" charset="0"/>
              </a:rPr>
              <a:t>Автоматизация в соответствии с законом, регулятором и политикой</a:t>
            </a:r>
            <a:endParaRPr lang="en-US" altLang="en-US" sz="2000" dirty="0" smtClean="0">
              <a:solidFill>
                <a:srgbClr val="FFFFFF"/>
              </a:solidFill>
              <a:cs typeface="Arial" charset="0"/>
            </a:endParaRPr>
          </a:p>
        </p:txBody>
      </p:sp>
      <p:pic>
        <p:nvPicPr>
          <p:cNvPr id="17414" name="Picture 2" descr="C:\Users\IBM_ADMIN\Documents\Imaging\Pictures\People\75674589_22.jpg"/>
          <p:cNvPicPr>
            <a:picLocks noChangeAspect="1" noChangeArrowheads="1"/>
          </p:cNvPicPr>
          <p:nvPr/>
        </p:nvPicPr>
        <p:blipFill>
          <a:blip r:embed="rId4">
            <a:extLst>
              <a:ext uri="{28A0092B-C50C-407E-A947-70E740481C1C}">
                <a14:useLocalDpi xmlns:a14="http://schemas.microsoft.com/office/drawing/2010/main" val="0"/>
              </a:ext>
            </a:extLst>
          </a:blip>
          <a:srcRect l="23074" r="38795"/>
          <a:stretch>
            <a:fillRect/>
          </a:stretch>
        </p:blipFill>
        <p:spPr bwMode="auto">
          <a:xfrm>
            <a:off x="1" y="1"/>
            <a:ext cx="3903663" cy="513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5610366"/>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1"/>
          <p:cNvSpPr txBox="1">
            <a:spLocks noChangeArrowheads="1"/>
          </p:cNvSpPr>
          <p:nvPr/>
        </p:nvSpPr>
        <p:spPr bwMode="auto">
          <a:xfrm>
            <a:off x="457200" y="263907"/>
            <a:ext cx="8305800" cy="62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9pPr>
          </a:lstStyle>
          <a:p>
            <a:pPr algn="ctr">
              <a:spcBef>
                <a:spcPts val="1750"/>
              </a:spcBef>
              <a:buSzPct val="100000"/>
            </a:pPr>
            <a:r>
              <a:rPr lang="ru-RU" sz="3400" b="1" dirty="0" smtClean="0">
                <a:solidFill>
                  <a:schemeClr val="accent1"/>
                </a:solidFill>
                <a:effectLst>
                  <a:outerShdw blurRad="38100" dist="38100" dir="2700000" algn="tl">
                    <a:srgbClr val="DDDDDD"/>
                  </a:outerShdw>
                </a:effectLst>
              </a:rPr>
              <a:t>Стоимость бумажной работы</a:t>
            </a:r>
            <a:endParaRPr lang="en-US" sz="3400" b="1" dirty="0">
              <a:solidFill>
                <a:schemeClr val="accent1"/>
              </a:solidFill>
              <a:effectLst>
                <a:outerShdw blurRad="38100" dist="38100" dir="2700000" algn="tl">
                  <a:srgbClr val="DDDDDD"/>
                </a:outerShdw>
              </a:effectLst>
            </a:endParaRPr>
          </a:p>
        </p:txBody>
      </p:sp>
      <p:cxnSp>
        <p:nvCxnSpPr>
          <p:cNvPr id="19459" name="AutoShape 2"/>
          <p:cNvCxnSpPr>
            <a:cxnSpLocks noChangeShapeType="1"/>
          </p:cNvCxnSpPr>
          <p:nvPr/>
        </p:nvCxnSpPr>
        <p:spPr bwMode="auto">
          <a:xfrm>
            <a:off x="2062164" y="1740282"/>
            <a:ext cx="1228725" cy="304800"/>
          </a:xfrm>
          <a:prstGeom prst="straightConnector1">
            <a:avLst/>
          </a:prstGeom>
          <a:noFill/>
          <a:ln w="25560" cap="sq">
            <a:solidFill>
              <a:srgbClr val="0077B3"/>
            </a:solidFill>
            <a:miter lim="800000"/>
            <a:headEnd/>
            <a:tailEnd type="arrow" w="med" len="med"/>
          </a:ln>
          <a:effectLst>
            <a:outerShdw blurRad="63500" dist="20160" dir="5400000" algn="ctr" rotWithShape="0">
              <a:srgbClr val="000000">
                <a:alpha val="38033"/>
              </a:srgbClr>
            </a:outerShdw>
          </a:effectLst>
          <a:extLst>
            <a:ext uri="{909E8E84-426E-40dd-AFC4-6F175D3DCCD1}">
              <a14:hiddenFill xmlns:a14="http://schemas.microsoft.com/office/drawing/2010/main">
                <a:noFill/>
              </a14:hiddenFill>
            </a:ext>
          </a:extLst>
        </p:spPr>
      </p:cxnSp>
      <p:cxnSp>
        <p:nvCxnSpPr>
          <p:cNvPr id="19460" name="AutoShape 3"/>
          <p:cNvCxnSpPr>
            <a:cxnSpLocks noChangeShapeType="1"/>
          </p:cNvCxnSpPr>
          <p:nvPr/>
        </p:nvCxnSpPr>
        <p:spPr bwMode="auto">
          <a:xfrm flipV="1">
            <a:off x="1957388" y="3360723"/>
            <a:ext cx="1543050" cy="781050"/>
          </a:xfrm>
          <a:prstGeom prst="straightConnector1">
            <a:avLst/>
          </a:prstGeom>
          <a:noFill/>
          <a:ln w="25560" cap="sq">
            <a:solidFill>
              <a:srgbClr val="0077B3"/>
            </a:solidFill>
            <a:miter lim="800000"/>
            <a:headEnd/>
            <a:tailEnd type="arrow" w="med" len="med"/>
          </a:ln>
          <a:effectLst>
            <a:outerShdw blurRad="63500" dist="20160" dir="5400000" algn="ctr" rotWithShape="0">
              <a:srgbClr val="000000">
                <a:alpha val="38033"/>
              </a:srgbClr>
            </a:outerShdw>
          </a:effectLst>
          <a:extLst>
            <a:ext uri="{909E8E84-426E-40dd-AFC4-6F175D3DCCD1}">
              <a14:hiddenFill xmlns:a14="http://schemas.microsoft.com/office/drawing/2010/main">
                <a:noFill/>
              </a14:hiddenFill>
            </a:ext>
          </a:extLst>
        </p:spPr>
      </p:cxnSp>
      <p:cxnSp>
        <p:nvCxnSpPr>
          <p:cNvPr id="19461" name="AutoShape 4"/>
          <p:cNvCxnSpPr>
            <a:cxnSpLocks noChangeShapeType="1"/>
          </p:cNvCxnSpPr>
          <p:nvPr/>
        </p:nvCxnSpPr>
        <p:spPr bwMode="auto">
          <a:xfrm flipH="1">
            <a:off x="5707064" y="1941499"/>
            <a:ext cx="1933575" cy="563165"/>
          </a:xfrm>
          <a:prstGeom prst="straightConnector1">
            <a:avLst/>
          </a:prstGeom>
          <a:noFill/>
          <a:ln w="25560" cap="sq">
            <a:solidFill>
              <a:srgbClr val="0077B3"/>
            </a:solidFill>
            <a:miter lim="800000"/>
            <a:headEnd/>
            <a:tailEnd type="arrow" w="med" len="med"/>
          </a:ln>
          <a:effectLst>
            <a:outerShdw blurRad="63500" dist="20160" dir="5400000" algn="ctr" rotWithShape="0">
              <a:srgbClr val="000000">
                <a:alpha val="38033"/>
              </a:srgbClr>
            </a:outerShdw>
          </a:effectLst>
          <a:extLst>
            <a:ext uri="{909E8E84-426E-40dd-AFC4-6F175D3DCCD1}">
              <a14:hiddenFill xmlns:a14="http://schemas.microsoft.com/office/drawing/2010/main">
                <a:noFill/>
              </a14:hiddenFill>
            </a:ext>
          </a:extLst>
        </p:spPr>
      </p:cxnSp>
      <p:sp>
        <p:nvSpPr>
          <p:cNvPr id="19462" name="Text Box 5"/>
          <p:cNvSpPr txBox="1">
            <a:spLocks noChangeArrowheads="1"/>
          </p:cNvSpPr>
          <p:nvPr/>
        </p:nvSpPr>
        <p:spPr bwMode="auto">
          <a:xfrm>
            <a:off x="419100" y="2270111"/>
            <a:ext cx="2010872" cy="309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595959"/>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595959"/>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595959"/>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FFFFFF"/>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FFFFFF"/>
                </a:solidFill>
                <a:latin typeface="Arial" charset="0"/>
                <a:ea typeface="MS PGothic" charset="0"/>
                <a:cs typeface="MS PGothic" charset="0"/>
              </a:defRPr>
            </a:lvl5pPr>
            <a:lvl6pPr defTabSz="457200" eaLnBrk="0" fontAlgn="base" hangingPunct="0">
              <a:spcBef>
                <a:spcPts val="4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FFFFFF"/>
                </a:solidFill>
                <a:latin typeface="Arial" charset="0"/>
                <a:ea typeface="MS PGothic" charset="0"/>
                <a:cs typeface="MS PGothic" charset="0"/>
              </a:defRPr>
            </a:lvl6pPr>
            <a:lvl7pPr defTabSz="457200" eaLnBrk="0" fontAlgn="base" hangingPunct="0">
              <a:spcBef>
                <a:spcPts val="4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FFFFFF"/>
                </a:solidFill>
                <a:latin typeface="Arial" charset="0"/>
                <a:ea typeface="MS PGothic" charset="0"/>
                <a:cs typeface="MS PGothic" charset="0"/>
              </a:defRPr>
            </a:lvl7pPr>
            <a:lvl8pPr defTabSz="457200" eaLnBrk="0" fontAlgn="base" hangingPunct="0">
              <a:spcBef>
                <a:spcPts val="4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FFFFFF"/>
                </a:solidFill>
                <a:latin typeface="Arial" charset="0"/>
                <a:ea typeface="MS PGothic" charset="0"/>
                <a:cs typeface="MS PGothic" charset="0"/>
              </a:defRPr>
            </a:lvl8pPr>
            <a:lvl9pPr defTabSz="457200" eaLnBrk="0" fontAlgn="base" hangingPunct="0">
              <a:spcBef>
                <a:spcPts val="4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FFFFFF"/>
                </a:solidFill>
                <a:latin typeface="Arial" charset="0"/>
                <a:ea typeface="MS PGothic" charset="0"/>
                <a:cs typeface="MS PGothic" charset="0"/>
              </a:defRPr>
            </a:lvl9pPr>
          </a:lstStyle>
          <a:p>
            <a:pPr>
              <a:buSzPct val="100000"/>
            </a:pPr>
            <a:r>
              <a:rPr lang="en-US" sz="1400" b="1">
                <a:solidFill>
                  <a:srgbClr val="004F80"/>
                </a:solidFill>
              </a:rPr>
              <a:t>Plants &amp; Warehouses</a:t>
            </a:r>
          </a:p>
        </p:txBody>
      </p:sp>
      <p:grpSp>
        <p:nvGrpSpPr>
          <p:cNvPr id="19463" name="Group 6"/>
          <p:cNvGrpSpPr>
            <a:grpSpLocks/>
          </p:cNvGrpSpPr>
          <p:nvPr/>
        </p:nvGrpSpPr>
        <p:grpSpPr bwMode="auto">
          <a:xfrm>
            <a:off x="846139" y="3452402"/>
            <a:ext cx="1587500" cy="1241823"/>
            <a:chOff x="533" y="3206"/>
            <a:chExt cx="1000" cy="1043"/>
          </a:xfrm>
        </p:grpSpPr>
        <p:pic>
          <p:nvPicPr>
            <p:cNvPr id="194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 y="3206"/>
              <a:ext cx="955" cy="8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80" name="Text Box 8"/>
            <p:cNvSpPr txBox="1">
              <a:spLocks noChangeArrowheads="1"/>
            </p:cNvSpPr>
            <p:nvPr/>
          </p:nvSpPr>
          <p:spPr bwMode="auto">
            <a:xfrm>
              <a:off x="586" y="3989"/>
              <a:ext cx="947" cy="2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595959"/>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595959"/>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595959"/>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FFFFFF"/>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FFFFFF"/>
                  </a:solidFill>
                  <a:latin typeface="Arial" charset="0"/>
                  <a:ea typeface="MS PGothic" charset="0"/>
                  <a:cs typeface="MS PGothic" charset="0"/>
                </a:defRPr>
              </a:lvl5pPr>
              <a:lvl6pPr defTabSz="457200" eaLnBrk="0" fontAlgn="base" hangingPunct="0">
                <a:spcBef>
                  <a:spcPts val="4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FFFFFF"/>
                  </a:solidFill>
                  <a:latin typeface="Arial" charset="0"/>
                  <a:ea typeface="MS PGothic" charset="0"/>
                  <a:cs typeface="MS PGothic" charset="0"/>
                </a:defRPr>
              </a:lvl6pPr>
              <a:lvl7pPr defTabSz="457200" eaLnBrk="0" fontAlgn="base" hangingPunct="0">
                <a:spcBef>
                  <a:spcPts val="4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FFFFFF"/>
                  </a:solidFill>
                  <a:latin typeface="Arial" charset="0"/>
                  <a:ea typeface="MS PGothic" charset="0"/>
                  <a:cs typeface="MS PGothic" charset="0"/>
                </a:defRPr>
              </a:lvl7pPr>
              <a:lvl8pPr defTabSz="457200" eaLnBrk="0" fontAlgn="base" hangingPunct="0">
                <a:spcBef>
                  <a:spcPts val="4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FFFFFF"/>
                  </a:solidFill>
                  <a:latin typeface="Arial" charset="0"/>
                  <a:ea typeface="MS PGothic" charset="0"/>
                  <a:cs typeface="MS PGothic" charset="0"/>
                </a:defRPr>
              </a:lvl8pPr>
              <a:lvl9pPr defTabSz="457200" eaLnBrk="0" fontAlgn="base" hangingPunct="0">
                <a:spcBef>
                  <a:spcPts val="4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FFFFFF"/>
                  </a:solidFill>
                  <a:latin typeface="Arial" charset="0"/>
                  <a:ea typeface="MS PGothic" charset="0"/>
                  <a:cs typeface="MS PGothic" charset="0"/>
                </a:defRPr>
              </a:lvl9pPr>
            </a:lstStyle>
            <a:p>
              <a:pPr>
                <a:buSzPct val="100000"/>
              </a:pPr>
              <a:r>
                <a:rPr lang="en-US" sz="1400" b="1">
                  <a:solidFill>
                    <a:srgbClr val="004F80"/>
                  </a:solidFill>
                </a:rPr>
                <a:t>Regional Office</a:t>
              </a:r>
            </a:p>
          </p:txBody>
        </p:sp>
      </p:grpSp>
      <p:sp>
        <p:nvSpPr>
          <p:cNvPr id="19464" name="Text Box 9"/>
          <p:cNvSpPr txBox="1">
            <a:spLocks noChangeArrowheads="1"/>
          </p:cNvSpPr>
          <p:nvPr/>
        </p:nvSpPr>
        <p:spPr bwMode="auto">
          <a:xfrm>
            <a:off x="7640639" y="2273682"/>
            <a:ext cx="1000016" cy="309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595959"/>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595959"/>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595959"/>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FFFFFF"/>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FFFFFF"/>
                </a:solidFill>
                <a:latin typeface="Arial" charset="0"/>
                <a:ea typeface="MS PGothic" charset="0"/>
                <a:cs typeface="MS PGothic" charset="0"/>
              </a:defRPr>
            </a:lvl5pPr>
            <a:lvl6pPr defTabSz="457200" eaLnBrk="0" fontAlgn="base" hangingPunct="0">
              <a:spcBef>
                <a:spcPts val="4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FFFFFF"/>
                </a:solidFill>
                <a:latin typeface="Arial" charset="0"/>
                <a:ea typeface="MS PGothic" charset="0"/>
                <a:cs typeface="MS PGothic" charset="0"/>
              </a:defRPr>
            </a:lvl6pPr>
            <a:lvl7pPr defTabSz="457200" eaLnBrk="0" fontAlgn="base" hangingPunct="0">
              <a:spcBef>
                <a:spcPts val="4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FFFFFF"/>
                </a:solidFill>
                <a:latin typeface="Arial" charset="0"/>
                <a:ea typeface="MS PGothic" charset="0"/>
                <a:cs typeface="MS PGothic" charset="0"/>
              </a:defRPr>
            </a:lvl7pPr>
            <a:lvl8pPr defTabSz="457200" eaLnBrk="0" fontAlgn="base" hangingPunct="0">
              <a:spcBef>
                <a:spcPts val="4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FFFFFF"/>
                </a:solidFill>
                <a:latin typeface="Arial" charset="0"/>
                <a:ea typeface="MS PGothic" charset="0"/>
                <a:cs typeface="MS PGothic" charset="0"/>
              </a:defRPr>
            </a:lvl8pPr>
            <a:lvl9pPr defTabSz="457200" eaLnBrk="0" fontAlgn="base" hangingPunct="0">
              <a:spcBef>
                <a:spcPts val="4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FFFFFF"/>
                </a:solidFill>
                <a:latin typeface="Arial" charset="0"/>
                <a:ea typeface="MS PGothic" charset="0"/>
                <a:cs typeface="MS PGothic" charset="0"/>
              </a:defRPr>
            </a:lvl9pPr>
          </a:lstStyle>
          <a:p>
            <a:pPr>
              <a:buSzPct val="100000"/>
            </a:pPr>
            <a:r>
              <a:rPr lang="en-US" sz="1400" b="1">
                <a:solidFill>
                  <a:srgbClr val="004F80"/>
                </a:solidFill>
              </a:rPr>
              <a:t>Branches</a:t>
            </a:r>
          </a:p>
        </p:txBody>
      </p:sp>
      <p:sp>
        <p:nvSpPr>
          <p:cNvPr id="19465" name="Text Box 10"/>
          <p:cNvSpPr txBox="1">
            <a:spLocks noChangeArrowheads="1"/>
          </p:cNvSpPr>
          <p:nvPr/>
        </p:nvSpPr>
        <p:spPr bwMode="auto">
          <a:xfrm>
            <a:off x="3798889" y="1185451"/>
            <a:ext cx="1339189" cy="309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595959"/>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595959"/>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595959"/>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FFFFFF"/>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FFFFFF"/>
                </a:solidFill>
                <a:latin typeface="Arial" charset="0"/>
                <a:ea typeface="MS PGothic" charset="0"/>
                <a:cs typeface="MS PGothic" charset="0"/>
              </a:defRPr>
            </a:lvl5pPr>
            <a:lvl6pPr defTabSz="457200" eaLnBrk="0" fontAlgn="base" hangingPunct="0">
              <a:spcBef>
                <a:spcPts val="4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FFFFFF"/>
                </a:solidFill>
                <a:latin typeface="Arial" charset="0"/>
                <a:ea typeface="MS PGothic" charset="0"/>
                <a:cs typeface="MS PGothic" charset="0"/>
              </a:defRPr>
            </a:lvl6pPr>
            <a:lvl7pPr defTabSz="457200" eaLnBrk="0" fontAlgn="base" hangingPunct="0">
              <a:spcBef>
                <a:spcPts val="4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FFFFFF"/>
                </a:solidFill>
                <a:latin typeface="Arial" charset="0"/>
                <a:ea typeface="MS PGothic" charset="0"/>
                <a:cs typeface="MS PGothic" charset="0"/>
              </a:defRPr>
            </a:lvl7pPr>
            <a:lvl8pPr defTabSz="457200" eaLnBrk="0" fontAlgn="base" hangingPunct="0">
              <a:spcBef>
                <a:spcPts val="4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FFFFFF"/>
                </a:solidFill>
                <a:latin typeface="Arial" charset="0"/>
                <a:ea typeface="MS PGothic" charset="0"/>
                <a:cs typeface="MS PGothic" charset="0"/>
              </a:defRPr>
            </a:lvl8pPr>
            <a:lvl9pPr defTabSz="457200" eaLnBrk="0" fontAlgn="base" hangingPunct="0">
              <a:spcBef>
                <a:spcPts val="4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FFFFFF"/>
                </a:solidFill>
                <a:latin typeface="Arial" charset="0"/>
                <a:ea typeface="MS PGothic" charset="0"/>
                <a:cs typeface="MS PGothic" charset="0"/>
              </a:defRPr>
            </a:lvl9pPr>
          </a:lstStyle>
          <a:p>
            <a:pPr>
              <a:buSzPct val="100000"/>
            </a:pPr>
            <a:r>
              <a:rPr lang="en-US" sz="1400" b="1">
                <a:solidFill>
                  <a:srgbClr val="004F80"/>
                </a:solidFill>
              </a:rPr>
              <a:t>Headquarters</a:t>
            </a:r>
          </a:p>
        </p:txBody>
      </p:sp>
      <p:pic>
        <p:nvPicPr>
          <p:cNvPr id="19466"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5088" y="1818863"/>
            <a:ext cx="838200" cy="628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9467"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9525" y="3361913"/>
            <a:ext cx="838200" cy="628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68" name="Text Box 13"/>
          <p:cNvSpPr txBox="1">
            <a:spLocks noChangeArrowheads="1"/>
          </p:cNvSpPr>
          <p:nvPr/>
        </p:nvSpPr>
        <p:spPr bwMode="auto">
          <a:xfrm>
            <a:off x="6414157" y="3681687"/>
            <a:ext cx="2466318" cy="10370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595959"/>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595959"/>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595959"/>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FFFFFF"/>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FFFFFF"/>
                </a:solidFill>
                <a:latin typeface="Arial" charset="0"/>
                <a:ea typeface="MS PGothic" charset="0"/>
                <a:cs typeface="MS PGothic" charset="0"/>
              </a:defRPr>
            </a:lvl5pPr>
            <a:lvl6pPr defTabSz="457200" eaLnBrk="0" fontAlgn="base" hangingPunct="0">
              <a:spcBef>
                <a:spcPts val="4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FFFFFF"/>
                </a:solidFill>
                <a:latin typeface="Arial" charset="0"/>
                <a:ea typeface="MS PGothic" charset="0"/>
                <a:cs typeface="MS PGothic" charset="0"/>
              </a:defRPr>
            </a:lvl6pPr>
            <a:lvl7pPr defTabSz="457200" eaLnBrk="0" fontAlgn="base" hangingPunct="0">
              <a:spcBef>
                <a:spcPts val="4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FFFFFF"/>
                </a:solidFill>
                <a:latin typeface="Arial" charset="0"/>
                <a:ea typeface="MS PGothic" charset="0"/>
                <a:cs typeface="MS PGothic" charset="0"/>
              </a:defRPr>
            </a:lvl7pPr>
            <a:lvl8pPr defTabSz="457200" eaLnBrk="0" fontAlgn="base" hangingPunct="0">
              <a:spcBef>
                <a:spcPts val="4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FFFFFF"/>
                </a:solidFill>
                <a:latin typeface="Arial" charset="0"/>
                <a:ea typeface="MS PGothic" charset="0"/>
                <a:cs typeface="MS PGothic" charset="0"/>
              </a:defRPr>
            </a:lvl8pPr>
            <a:lvl9pPr defTabSz="457200" eaLnBrk="0" fontAlgn="base" hangingPunct="0">
              <a:spcBef>
                <a:spcPts val="4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FFFFFF"/>
                </a:solidFill>
                <a:latin typeface="Arial" charset="0"/>
                <a:ea typeface="MS PGothic" charset="0"/>
                <a:cs typeface="MS PGothic" charset="0"/>
              </a:defRPr>
            </a:lvl9pPr>
          </a:lstStyle>
          <a:p>
            <a:pPr>
              <a:lnSpc>
                <a:spcPct val="110000"/>
              </a:lnSpc>
              <a:buSzPct val="100000"/>
            </a:pPr>
            <a:r>
              <a:rPr lang="en-US" dirty="0">
                <a:solidFill>
                  <a:srgbClr val="004F80"/>
                </a:solidFill>
              </a:rPr>
              <a:t>$40 US per day per remote office</a:t>
            </a:r>
          </a:p>
          <a:p>
            <a:pPr>
              <a:lnSpc>
                <a:spcPct val="110000"/>
              </a:lnSpc>
              <a:buSzPct val="100000"/>
            </a:pPr>
            <a:r>
              <a:rPr lang="en-US" dirty="0">
                <a:solidFill>
                  <a:srgbClr val="004F80"/>
                </a:solidFill>
              </a:rPr>
              <a:t>X 250 days per year</a:t>
            </a:r>
          </a:p>
          <a:p>
            <a:pPr>
              <a:lnSpc>
                <a:spcPct val="110000"/>
              </a:lnSpc>
              <a:buSzPct val="100000"/>
            </a:pPr>
            <a:r>
              <a:rPr lang="en-US" u="sng" dirty="0">
                <a:solidFill>
                  <a:srgbClr val="004F80"/>
                </a:solidFill>
              </a:rPr>
              <a:t>X 500 locations </a:t>
            </a:r>
          </a:p>
          <a:p>
            <a:pPr>
              <a:lnSpc>
                <a:spcPct val="110000"/>
              </a:lnSpc>
              <a:buSzPct val="100000"/>
            </a:pPr>
            <a:r>
              <a:rPr lang="en-US" b="1" dirty="0">
                <a:solidFill>
                  <a:srgbClr val="004F80"/>
                </a:solidFill>
              </a:rPr>
              <a:t>= $5,000,000 per year</a:t>
            </a:r>
          </a:p>
        </p:txBody>
      </p:sp>
      <p:grpSp>
        <p:nvGrpSpPr>
          <p:cNvPr id="19469" name="Group 14"/>
          <p:cNvGrpSpPr>
            <a:grpSpLocks/>
          </p:cNvGrpSpPr>
          <p:nvPr/>
        </p:nvGrpSpPr>
        <p:grpSpPr bwMode="auto">
          <a:xfrm>
            <a:off x="3187701" y="1802195"/>
            <a:ext cx="2352675" cy="1741885"/>
            <a:chOff x="2008" y="1820"/>
            <a:chExt cx="1482" cy="1463"/>
          </a:xfrm>
        </p:grpSpPr>
        <p:pic>
          <p:nvPicPr>
            <p:cNvPr id="19477"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8" y="1820"/>
              <a:ext cx="1482" cy="1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78" name="Text Box 16"/>
            <p:cNvSpPr txBox="1">
              <a:spLocks noChangeArrowheads="1"/>
            </p:cNvSpPr>
            <p:nvPr/>
          </p:nvSpPr>
          <p:spPr bwMode="auto">
            <a:xfrm>
              <a:off x="2236" y="2045"/>
              <a:ext cx="1030" cy="10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Clr>
                  <a:srgbClr val="000000"/>
                </a:buClr>
                <a:buSzPct val="100000"/>
                <a:buFont typeface="Times New Roman" charset="0"/>
                <a:buNone/>
              </a:pPr>
              <a:endParaRPr lang="en-US"/>
            </a:p>
          </p:txBody>
        </p:sp>
      </p:grpSp>
      <p:pic>
        <p:nvPicPr>
          <p:cNvPr id="19470"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1464" y="1259270"/>
            <a:ext cx="1057275" cy="17942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9471"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0176" y="2566576"/>
            <a:ext cx="1325563" cy="14239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9472"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82800" y="2033176"/>
            <a:ext cx="1906588" cy="1328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9473" name="Picture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7614" y="2803511"/>
            <a:ext cx="1004887" cy="5584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9474" name="Picture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9100" y="1154495"/>
            <a:ext cx="1741488" cy="1171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9475" name="Picture 2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00925" y="1081867"/>
            <a:ext cx="1479550" cy="1109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9476"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5838" y="1504538"/>
            <a:ext cx="838200" cy="628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79949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1"/>
          <p:cNvSpPr txBox="1">
            <a:spLocks noChangeArrowheads="1"/>
          </p:cNvSpPr>
          <p:nvPr/>
        </p:nvSpPr>
        <p:spPr bwMode="auto">
          <a:xfrm>
            <a:off x="457200" y="284926"/>
            <a:ext cx="8504238"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Clr>
                <a:srgbClr val="000000"/>
              </a:buClr>
              <a:buSzPct val="100000"/>
              <a:buFont typeface="Times New Roman" charset="0"/>
              <a:buNone/>
            </a:pPr>
            <a:endParaRPr lang="en-US"/>
          </a:p>
        </p:txBody>
      </p:sp>
      <p:sp>
        <p:nvSpPr>
          <p:cNvPr id="20483" name="Rectangle 2"/>
          <p:cNvSpPr>
            <a:spLocks noChangeArrowheads="1"/>
          </p:cNvSpPr>
          <p:nvPr/>
        </p:nvSpPr>
        <p:spPr bwMode="auto">
          <a:xfrm>
            <a:off x="4560888" y="1733550"/>
            <a:ext cx="4430712" cy="26520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20" tIns="45000" rIns="45720" bIns="45000">
            <a:spAutoFit/>
          </a:bodyPr>
          <a:lstStyle/>
          <a:p>
            <a:pPr marL="212725" indent="-212725" hangingPunct="1">
              <a:lnSpc>
                <a:spcPct val="110000"/>
              </a:lnSpc>
              <a:spcBef>
                <a:spcPts val="1000"/>
              </a:spcBef>
              <a:buClr>
                <a:srgbClr val="000000"/>
              </a:buClr>
              <a:buSzPct val="45000"/>
              <a:buFont typeface="Wingdings" charset="0"/>
              <a:buChar char=""/>
              <a:tabLst>
                <a:tab pos="212725"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pPr>
            <a:r>
              <a:rPr lang="ru-RU" dirty="0" smtClean="0">
                <a:solidFill>
                  <a:srgbClr val="000000"/>
                </a:solidFill>
                <a:cs typeface="Arial" charset="0"/>
              </a:rPr>
              <a:t>Захват изображений, распознавание </a:t>
            </a:r>
            <a:r>
              <a:rPr lang="ru-RU" dirty="0" err="1" smtClean="0">
                <a:solidFill>
                  <a:srgbClr val="000000"/>
                </a:solidFill>
                <a:cs typeface="Arial" charset="0"/>
              </a:rPr>
              <a:t>баркода</a:t>
            </a:r>
            <a:r>
              <a:rPr lang="ru-RU" dirty="0" smtClean="0">
                <a:solidFill>
                  <a:srgbClr val="000000"/>
                </a:solidFill>
                <a:cs typeface="Arial" charset="0"/>
              </a:rPr>
              <a:t> и </a:t>
            </a:r>
            <a:r>
              <a:rPr lang="en-US" dirty="0" smtClean="0">
                <a:solidFill>
                  <a:srgbClr val="000000"/>
                </a:solidFill>
                <a:cs typeface="Arial" charset="0"/>
              </a:rPr>
              <a:t>QR</a:t>
            </a:r>
            <a:r>
              <a:rPr lang="ru-RU" dirty="0" smtClean="0">
                <a:solidFill>
                  <a:srgbClr val="000000"/>
                </a:solidFill>
                <a:cs typeface="Arial" charset="0"/>
              </a:rPr>
              <a:t>, улучшение качества изображений и верификация </a:t>
            </a:r>
            <a:r>
              <a:rPr lang="ru-RU" dirty="0" smtClean="0">
                <a:solidFill>
                  <a:srgbClr val="000000"/>
                </a:solidFill>
                <a:cs typeface="Arial" charset="0"/>
              </a:rPr>
              <a:t>– на устройстве</a:t>
            </a:r>
            <a:r>
              <a:rPr lang="en-US" dirty="0" smtClean="0">
                <a:solidFill>
                  <a:srgbClr val="000000"/>
                </a:solidFill>
                <a:cs typeface="Arial" charset="0"/>
              </a:rPr>
              <a:t> </a:t>
            </a:r>
            <a:endParaRPr lang="en-US" dirty="0">
              <a:solidFill>
                <a:srgbClr val="000000"/>
              </a:solidFill>
              <a:cs typeface="Arial" charset="0"/>
            </a:endParaRPr>
          </a:p>
          <a:p>
            <a:pPr marL="212725" indent="-212725" hangingPunct="1">
              <a:lnSpc>
                <a:spcPct val="110000"/>
              </a:lnSpc>
              <a:spcBef>
                <a:spcPts val="1000"/>
              </a:spcBef>
              <a:buClr>
                <a:srgbClr val="000000"/>
              </a:buClr>
              <a:buSzPct val="45000"/>
              <a:buFont typeface="Wingdings" charset="0"/>
              <a:buChar char=""/>
              <a:tabLst>
                <a:tab pos="212725"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pPr>
            <a:r>
              <a:rPr lang="ru-RU" dirty="0" smtClean="0">
                <a:solidFill>
                  <a:srgbClr val="000000"/>
                </a:solidFill>
                <a:cs typeface="Arial" charset="0"/>
              </a:rPr>
              <a:t>Пакетная отправка документов на сервер </a:t>
            </a:r>
            <a:r>
              <a:rPr lang="en-US" dirty="0" err="1" smtClean="0">
                <a:solidFill>
                  <a:srgbClr val="000000"/>
                </a:solidFill>
                <a:cs typeface="Arial" charset="0"/>
              </a:rPr>
              <a:t>Datacap</a:t>
            </a:r>
            <a:r>
              <a:rPr lang="en-US" dirty="0" smtClean="0">
                <a:solidFill>
                  <a:srgbClr val="000000"/>
                </a:solidFill>
                <a:cs typeface="Arial" charset="0"/>
              </a:rPr>
              <a:t> </a:t>
            </a:r>
            <a:r>
              <a:rPr lang="ru-RU" dirty="0" smtClean="0">
                <a:solidFill>
                  <a:srgbClr val="000000"/>
                </a:solidFill>
                <a:cs typeface="Arial" charset="0"/>
              </a:rPr>
              <a:t>для дополнительного процессинга и загрузки данных в </a:t>
            </a:r>
            <a:r>
              <a:rPr lang="en-US" dirty="0" smtClean="0">
                <a:solidFill>
                  <a:srgbClr val="000000"/>
                </a:solidFill>
                <a:cs typeface="Arial" charset="0"/>
              </a:rPr>
              <a:t>ECM</a:t>
            </a:r>
            <a:r>
              <a:rPr lang="ru-RU" dirty="0" smtClean="0">
                <a:solidFill>
                  <a:srgbClr val="000000"/>
                </a:solidFill>
                <a:cs typeface="Arial" charset="0"/>
              </a:rPr>
              <a:t>-</a:t>
            </a:r>
            <a:r>
              <a:rPr lang="ru-RU" dirty="0" err="1" smtClean="0">
                <a:solidFill>
                  <a:srgbClr val="000000"/>
                </a:solidFill>
                <a:cs typeface="Arial" charset="0"/>
              </a:rPr>
              <a:t>репозиторий</a:t>
            </a:r>
            <a:endParaRPr lang="en-US" dirty="0">
              <a:solidFill>
                <a:srgbClr val="000000"/>
              </a:solidFill>
              <a:cs typeface="Arial" charset="0"/>
            </a:endParaRPr>
          </a:p>
        </p:txBody>
      </p:sp>
      <p:sp>
        <p:nvSpPr>
          <p:cNvPr id="55299" name="Text Box 3"/>
          <p:cNvSpPr txBox="1">
            <a:spLocks noChangeArrowheads="1"/>
          </p:cNvSpPr>
          <p:nvPr/>
        </p:nvSpPr>
        <p:spPr bwMode="auto">
          <a:xfrm>
            <a:off x="-11113" y="250398"/>
            <a:ext cx="9144001" cy="6060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9pPr>
          </a:lstStyle>
          <a:p>
            <a:pPr algn="ctr">
              <a:spcBef>
                <a:spcPts val="2000"/>
              </a:spcBef>
              <a:buClr>
                <a:srgbClr val="000000"/>
              </a:buClr>
              <a:buSzPct val="100000"/>
              <a:buFont typeface="Times New Roman" charset="0"/>
              <a:buNone/>
            </a:pPr>
            <a:r>
              <a:rPr lang="en-US" sz="3400" b="1">
                <a:solidFill>
                  <a:srgbClr val="4F81BD"/>
                </a:solidFill>
                <a:effectLst>
                  <a:outerShdw blurRad="38100" dist="38100" dir="2700000" algn="tl">
                    <a:srgbClr val="DDDDDD"/>
                  </a:outerShdw>
                </a:effectLst>
              </a:rPr>
              <a:t>Datacap Mobile</a:t>
            </a:r>
          </a:p>
        </p:txBody>
      </p:sp>
      <p:sp>
        <p:nvSpPr>
          <p:cNvPr id="66567" name="TextBox 1"/>
          <p:cNvSpPr txBox="1">
            <a:spLocks noChangeArrowheads="1"/>
          </p:cNvSpPr>
          <p:nvPr/>
        </p:nvSpPr>
        <p:spPr bwMode="auto">
          <a:xfrm>
            <a:off x="2868613" y="726649"/>
            <a:ext cx="31600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dirty="0">
                <a:effectLst>
                  <a:outerShdw blurRad="38100" dist="38100" dir="2700000" algn="tl">
                    <a:srgbClr val="DDDDDD"/>
                  </a:outerShdw>
                </a:effectLst>
              </a:rPr>
              <a:t>Put your device to work</a:t>
            </a:r>
          </a:p>
        </p:txBody>
      </p:sp>
      <p:pic>
        <p:nvPicPr>
          <p:cNvPr id="8" name="Изображение 7"/>
          <p:cNvPicPr>
            <a:picLocks noChangeAspect="1"/>
          </p:cNvPicPr>
          <p:nvPr/>
        </p:nvPicPr>
        <p:blipFill>
          <a:blip r:embed="rId3"/>
          <a:stretch>
            <a:fillRect/>
          </a:stretch>
        </p:blipFill>
        <p:spPr>
          <a:xfrm>
            <a:off x="202674" y="1188314"/>
            <a:ext cx="4204373" cy="3955186"/>
          </a:xfrm>
          <a:prstGeom prst="rect">
            <a:avLst/>
          </a:prstGeom>
        </p:spPr>
      </p:pic>
    </p:spTree>
    <p:extLst>
      <p:ext uri="{BB962C8B-B14F-4D97-AF65-F5344CB8AC3E}">
        <p14:creationId xmlns:p14="http://schemas.microsoft.com/office/powerpoint/2010/main" val="191537065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 Box 1"/>
          <p:cNvSpPr txBox="1">
            <a:spLocks noChangeArrowheads="1"/>
          </p:cNvSpPr>
          <p:nvPr/>
        </p:nvSpPr>
        <p:spPr bwMode="auto">
          <a:xfrm>
            <a:off x="133350" y="220092"/>
            <a:ext cx="8877300" cy="62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9pPr>
          </a:lstStyle>
          <a:p>
            <a:pPr algn="ctr">
              <a:spcBef>
                <a:spcPts val="2000"/>
              </a:spcBef>
              <a:buSzPct val="100000"/>
            </a:pPr>
            <a:r>
              <a:rPr lang="ru-RU" sz="3400" b="1" dirty="0" smtClean="0">
                <a:solidFill>
                  <a:srgbClr val="4F81BD"/>
                </a:solidFill>
                <a:effectLst>
                  <a:outerShdw blurRad="38100" dist="38100" dir="2700000" algn="tl">
                    <a:srgbClr val="DDDDDD"/>
                  </a:outerShdw>
                </a:effectLst>
              </a:rPr>
              <a:t>Обработка и связывание документов </a:t>
            </a:r>
            <a:r>
              <a:rPr lang="en-US" sz="3400" b="1" dirty="0" smtClean="0">
                <a:solidFill>
                  <a:srgbClr val="4F81BD"/>
                </a:solidFill>
                <a:effectLst>
                  <a:outerShdw blurRad="38100" dist="38100" dir="2700000" algn="tl">
                    <a:srgbClr val="DDDDDD"/>
                  </a:outerShdw>
                </a:effectLst>
              </a:rPr>
              <a:t>On</a:t>
            </a:r>
            <a:r>
              <a:rPr lang="en-US" sz="3400" b="1" dirty="0">
                <a:solidFill>
                  <a:srgbClr val="4F81BD"/>
                </a:solidFill>
                <a:effectLst>
                  <a:outerShdw blurRad="38100" dist="38100" dir="2700000" algn="tl">
                    <a:srgbClr val="DDDDDD"/>
                  </a:outerShdw>
                </a:effectLst>
              </a:rPr>
              <a:t>-the-Go</a:t>
            </a:r>
          </a:p>
        </p:txBody>
      </p:sp>
      <p:pic>
        <p:nvPicPr>
          <p:cNvPr id="645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2975" y="1364395"/>
            <a:ext cx="2228850" cy="36826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45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1" y="1364395"/>
            <a:ext cx="2214563" cy="36636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451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9986" y="1364395"/>
            <a:ext cx="2212975" cy="36636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1511" name="Rectangle 1"/>
          <p:cNvSpPr>
            <a:spLocks noChangeArrowheads="1"/>
          </p:cNvSpPr>
          <p:nvPr/>
        </p:nvSpPr>
        <p:spPr bwMode="auto">
          <a:xfrm>
            <a:off x="133350" y="2237182"/>
            <a:ext cx="2000250" cy="1995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hangingPunct="1">
              <a:lnSpc>
                <a:spcPct val="110000"/>
              </a:lnSpc>
              <a:spcBef>
                <a:spcPts val="1000"/>
              </a:spcBef>
              <a:buSzPct val="45000"/>
              <a:buFont typeface="Arial"/>
              <a:buChar char="•"/>
            </a:pPr>
            <a:r>
              <a:rPr lang="ru-RU" sz="1800" dirty="0" smtClean="0">
                <a:solidFill>
                  <a:srgbClr val="000000"/>
                </a:solidFill>
                <a:cs typeface="Arial" charset="0"/>
              </a:rPr>
              <a:t>Обработка изображений</a:t>
            </a:r>
          </a:p>
          <a:p>
            <a:pPr marL="285750" indent="-285750" hangingPunct="1">
              <a:lnSpc>
                <a:spcPct val="110000"/>
              </a:lnSpc>
              <a:spcBef>
                <a:spcPts val="1000"/>
              </a:spcBef>
              <a:buSzPct val="45000"/>
              <a:buFont typeface="Arial"/>
              <a:buChar char="•"/>
            </a:pPr>
            <a:r>
              <a:rPr lang="ru-RU" sz="1800" dirty="0" smtClean="0">
                <a:solidFill>
                  <a:srgbClr val="000000"/>
                </a:solidFill>
                <a:cs typeface="Arial" charset="0"/>
              </a:rPr>
              <a:t>Классификация</a:t>
            </a:r>
          </a:p>
          <a:p>
            <a:pPr marL="285750" indent="-285750" hangingPunct="1">
              <a:lnSpc>
                <a:spcPct val="110000"/>
              </a:lnSpc>
              <a:spcBef>
                <a:spcPts val="1000"/>
              </a:spcBef>
              <a:buSzPct val="45000"/>
              <a:buFont typeface="Arial"/>
              <a:buChar char="•"/>
            </a:pPr>
            <a:r>
              <a:rPr lang="ru-RU" sz="1800" dirty="0" smtClean="0">
                <a:solidFill>
                  <a:srgbClr val="000000"/>
                </a:solidFill>
                <a:cs typeface="Arial" charset="0"/>
              </a:rPr>
              <a:t>Зональный </a:t>
            </a:r>
            <a:r>
              <a:rPr lang="en-US" sz="1800" dirty="0" smtClean="0">
                <a:solidFill>
                  <a:srgbClr val="000000"/>
                </a:solidFill>
                <a:cs typeface="Arial" charset="0"/>
              </a:rPr>
              <a:t>OCR</a:t>
            </a:r>
            <a:endParaRPr lang="ru-RU" sz="1800" dirty="0" smtClean="0">
              <a:solidFill>
                <a:srgbClr val="000000"/>
              </a:solidFill>
              <a:cs typeface="Arial" charset="0"/>
            </a:endParaRPr>
          </a:p>
          <a:p>
            <a:pPr marL="285750" indent="-285750" hangingPunct="1">
              <a:lnSpc>
                <a:spcPct val="110000"/>
              </a:lnSpc>
              <a:spcBef>
                <a:spcPts val="1000"/>
              </a:spcBef>
              <a:buSzPct val="45000"/>
              <a:buFont typeface="Arial"/>
              <a:buChar char="•"/>
            </a:pPr>
            <a:r>
              <a:rPr lang="ru-RU" sz="1800" dirty="0" smtClean="0">
                <a:solidFill>
                  <a:srgbClr val="000000"/>
                </a:solidFill>
                <a:cs typeface="Arial" charset="0"/>
              </a:rPr>
              <a:t>Индексация</a:t>
            </a:r>
            <a:endParaRPr lang="en-US" sz="1800" dirty="0">
              <a:solidFill>
                <a:srgbClr val="000000"/>
              </a:solidFill>
              <a:cs typeface="Arial" charset="0"/>
            </a:endParaRPr>
          </a:p>
        </p:txBody>
      </p:sp>
    </p:spTree>
    <p:extLst>
      <p:ext uri="{BB962C8B-B14F-4D97-AF65-F5344CB8AC3E}">
        <p14:creationId xmlns:p14="http://schemas.microsoft.com/office/powerpoint/2010/main" val="428913127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additive="repl">
                                        <p:cTn id="6" dur="1" fill="hold">
                                          <p:stCondLst>
                                            <p:cond delay="0"/>
                                          </p:stCondLst>
                                        </p:cTn>
                                        <p:tgtEl>
                                          <p:spTgt spid="64516"/>
                                        </p:tgtEl>
                                        <p:attrNameLst>
                                          <p:attrName>style.visibility</p:attrName>
                                        </p:attrNameLst>
                                      </p:cBhvr>
                                      <p:to>
                                        <p:strVal val="visible"/>
                                      </p:to>
                                    </p:set>
                                    <p:animEffect transition="in" filter="fade">
                                      <p:cBhvr additive="repl">
                                        <p:cTn id="7" dur="500"/>
                                        <p:tgtEl>
                                          <p:spTgt spid="64516"/>
                                        </p:tgtEl>
                                      </p:cBhvr>
                                    </p:animEffect>
                                  </p:childTnLst>
                                </p:cTn>
                              </p:par>
                            </p:childTnLst>
                          </p:cTn>
                        </p:par>
                        <p:par>
                          <p:cTn id="8" fill="hold" nodeType="afterGroup">
                            <p:stCondLst>
                              <p:cond delay="500"/>
                            </p:stCondLst>
                            <p:childTnLst>
                              <p:par>
                                <p:cTn id="9" presetID="10" presetClass="entr" fill="hold" nodeType="afterEffect">
                                  <p:stCondLst>
                                    <p:cond delay="0"/>
                                  </p:stCondLst>
                                  <p:childTnLst>
                                    <p:set>
                                      <p:cBhvr additive="repl">
                                        <p:cTn id="10" dur="1" fill="hold">
                                          <p:stCondLst>
                                            <p:cond delay="0"/>
                                          </p:stCondLst>
                                        </p:cTn>
                                        <p:tgtEl>
                                          <p:spTgt spid="64517"/>
                                        </p:tgtEl>
                                        <p:attrNameLst>
                                          <p:attrName>style.visibility</p:attrName>
                                        </p:attrNameLst>
                                      </p:cBhvr>
                                      <p:to>
                                        <p:strVal val="visible"/>
                                      </p:to>
                                    </p:set>
                                    <p:animEffect transition="in" filter="fade">
                                      <p:cBhvr additive="repl">
                                        <p:cTn id="11" dur="500"/>
                                        <p:tgtEl>
                                          <p:spTgt spid="64517"/>
                                        </p:tgtEl>
                                      </p:cBhvr>
                                    </p:animEffect>
                                  </p:childTnLst>
                                </p:cTn>
                              </p:par>
                            </p:childTnLst>
                          </p:cTn>
                        </p:par>
                        <p:par>
                          <p:cTn id="12" fill="hold" nodeType="afterGroup">
                            <p:stCondLst>
                              <p:cond delay="1000"/>
                            </p:stCondLst>
                            <p:childTnLst>
                              <p:par>
                                <p:cTn id="13" presetID="10" presetClass="entr" fill="hold" nodeType="afterEffect">
                                  <p:stCondLst>
                                    <p:cond delay="0"/>
                                  </p:stCondLst>
                                  <p:childTnLst>
                                    <p:set>
                                      <p:cBhvr additive="repl">
                                        <p:cTn id="14" dur="1" fill="hold">
                                          <p:stCondLst>
                                            <p:cond delay="0"/>
                                          </p:stCondLst>
                                        </p:cTn>
                                        <p:tgtEl>
                                          <p:spTgt spid="64518"/>
                                        </p:tgtEl>
                                        <p:attrNameLst>
                                          <p:attrName>style.visibility</p:attrName>
                                        </p:attrNameLst>
                                      </p:cBhvr>
                                      <p:to>
                                        <p:strVal val="visible"/>
                                      </p:to>
                                    </p:set>
                                    <p:animEffect transition="in" filter="fade">
                                      <p:cBhvr additive="repl">
                                        <p:cTn id="15" dur="500"/>
                                        <p:tgtEl>
                                          <p:spTgt spid="64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1"/>
          <p:cNvGrpSpPr>
            <a:grpSpLocks/>
          </p:cNvGrpSpPr>
          <p:nvPr/>
        </p:nvGrpSpPr>
        <p:grpSpPr bwMode="auto">
          <a:xfrm>
            <a:off x="3736975" y="2147940"/>
            <a:ext cx="2889250" cy="1596577"/>
            <a:chOff x="2354" y="2258"/>
            <a:chExt cx="1820" cy="887"/>
          </a:xfrm>
        </p:grpSpPr>
        <p:pic>
          <p:nvPicPr>
            <p:cNvPr id="256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5" y="2258"/>
              <a:ext cx="1819" cy="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5626" name="Text Box 3"/>
            <p:cNvSpPr txBox="1">
              <a:spLocks noChangeArrowheads="1"/>
            </p:cNvSpPr>
            <p:nvPr/>
          </p:nvSpPr>
          <p:spPr bwMode="auto">
            <a:xfrm>
              <a:off x="2354" y="2436"/>
              <a:ext cx="1551" cy="5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Clr>
                  <a:srgbClr val="000000"/>
                </a:buClr>
                <a:buSzPct val="100000"/>
                <a:buFont typeface="Times New Roman" charset="0"/>
                <a:buNone/>
              </a:pPr>
              <a:endParaRPr lang="en-US"/>
            </a:p>
          </p:txBody>
        </p:sp>
      </p:grpSp>
      <p:pic>
        <p:nvPicPr>
          <p:cNvPr id="25603" name="Picture 4"/>
          <p:cNvPicPr>
            <a:picLocks noChangeAspect="1" noChangeArrowheads="1"/>
          </p:cNvPicPr>
          <p:nvPr/>
        </p:nvPicPr>
        <p:blipFill>
          <a:blip r:embed="rId4">
            <a:extLst>
              <a:ext uri="{28A0092B-C50C-407E-A947-70E740481C1C}">
                <a14:useLocalDpi xmlns:a14="http://schemas.microsoft.com/office/drawing/2010/main" val="0"/>
              </a:ext>
            </a:extLst>
          </a:blip>
          <a:srcRect l="1091" b="1749"/>
          <a:stretch>
            <a:fillRect/>
          </a:stretch>
        </p:blipFill>
        <p:spPr bwMode="auto">
          <a:xfrm>
            <a:off x="203200" y="1355481"/>
            <a:ext cx="3600450" cy="3481388"/>
          </a:xfrm>
          <a:prstGeom prst="rect">
            <a:avLst/>
          </a:prstGeom>
          <a:noFill/>
          <a:ln>
            <a:noFill/>
          </a:ln>
          <a:effectLst/>
          <a:extLst>
            <a:ext uri="{909E8E84-426E-40dd-AFC4-6F175D3DCCD1}">
              <a14:hiddenFill xmlns:a14="http://schemas.microsoft.com/office/drawing/2010/main">
                <a:blipFill dpi="0" rotWithShape="0">
                  <a:blip/>
                  <a:srcRect l="1091" b="1749"/>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5604" name="Text Box 5" hidden="1"/>
          <p:cNvSpPr txBox="1">
            <a:spLocks noChangeArrowheads="1"/>
          </p:cNvSpPr>
          <p:nvPr/>
        </p:nvSpPr>
        <p:spPr bwMode="auto">
          <a:xfrm>
            <a:off x="12700" y="9525"/>
            <a:ext cx="8890000" cy="1099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20" tIns="46800" rIns="4572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595959"/>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595959"/>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595959"/>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FFFFFF"/>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FFFFFF"/>
                </a:solidFill>
                <a:latin typeface="Arial" charset="0"/>
                <a:ea typeface="MS PGothic" charset="0"/>
                <a:cs typeface="MS PGothic" charset="0"/>
              </a:defRPr>
            </a:lvl5pPr>
            <a:lvl6pPr defTabSz="457200" eaLnBrk="0" fontAlgn="base" hangingPunct="0">
              <a:spcBef>
                <a:spcPts val="4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FFFFFF"/>
                </a:solidFill>
                <a:latin typeface="Arial" charset="0"/>
                <a:ea typeface="MS PGothic" charset="0"/>
                <a:cs typeface="MS PGothic" charset="0"/>
              </a:defRPr>
            </a:lvl6pPr>
            <a:lvl7pPr defTabSz="457200" eaLnBrk="0" fontAlgn="base" hangingPunct="0">
              <a:spcBef>
                <a:spcPts val="4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FFFFFF"/>
                </a:solidFill>
                <a:latin typeface="Arial" charset="0"/>
                <a:ea typeface="MS PGothic" charset="0"/>
                <a:cs typeface="MS PGothic" charset="0"/>
              </a:defRPr>
            </a:lvl7pPr>
            <a:lvl8pPr defTabSz="457200" eaLnBrk="0" fontAlgn="base" hangingPunct="0">
              <a:spcBef>
                <a:spcPts val="4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FFFFFF"/>
                </a:solidFill>
                <a:latin typeface="Arial" charset="0"/>
                <a:ea typeface="MS PGothic" charset="0"/>
                <a:cs typeface="MS PGothic" charset="0"/>
              </a:defRPr>
            </a:lvl8pPr>
            <a:lvl9pPr defTabSz="457200" eaLnBrk="0" fontAlgn="base" hangingPunct="0">
              <a:spcBef>
                <a:spcPts val="4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FFFFFF"/>
                </a:solidFill>
                <a:latin typeface="Arial" charset="0"/>
                <a:ea typeface="MS PGothic" charset="0"/>
                <a:cs typeface="MS PGothic" charset="0"/>
              </a:defRPr>
            </a:lvl9pPr>
          </a:lstStyle>
          <a:p>
            <a:pPr algn="ctr">
              <a:buSzPct val="100000"/>
            </a:pPr>
            <a:r>
              <a:rPr lang="en-US" sz="100">
                <a:solidFill>
                  <a:srgbClr val="FFFFFF"/>
                </a:solidFill>
              </a:rPr>
              <a:t>3_85 12293_84</a:t>
            </a:r>
          </a:p>
        </p:txBody>
      </p:sp>
      <p:sp>
        <p:nvSpPr>
          <p:cNvPr id="25605" name="Rectangle 6"/>
          <p:cNvSpPr>
            <a:spLocks noChangeArrowheads="1"/>
          </p:cNvSpPr>
          <p:nvPr/>
        </p:nvSpPr>
        <p:spPr bwMode="auto">
          <a:xfrm>
            <a:off x="381000" y="1416204"/>
            <a:ext cx="863600" cy="339328"/>
          </a:xfrm>
          <a:prstGeom prst="rect">
            <a:avLst/>
          </a:prstGeom>
          <a:solidFill>
            <a:srgbClr val="0077B3">
              <a:alpha val="18039"/>
            </a:srgbClr>
          </a:solidFill>
          <a:ln w="19080" cap="sq">
            <a:solidFill>
              <a:srgbClr val="0077B3"/>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Clr>
                <a:srgbClr val="000000"/>
              </a:buClr>
              <a:buSzPct val="100000"/>
              <a:buFont typeface="Times New Roman" charset="0"/>
              <a:buNone/>
            </a:pPr>
            <a:endParaRPr lang="en-US"/>
          </a:p>
        </p:txBody>
      </p:sp>
      <p:sp>
        <p:nvSpPr>
          <p:cNvPr id="25606" name="Rectangle 7"/>
          <p:cNvSpPr>
            <a:spLocks noChangeArrowheads="1"/>
          </p:cNvSpPr>
          <p:nvPr/>
        </p:nvSpPr>
        <p:spPr bwMode="auto">
          <a:xfrm>
            <a:off x="381000" y="2708031"/>
            <a:ext cx="3200400" cy="576263"/>
          </a:xfrm>
          <a:prstGeom prst="rect">
            <a:avLst/>
          </a:prstGeom>
          <a:solidFill>
            <a:srgbClr val="0077B3">
              <a:alpha val="18039"/>
            </a:srgbClr>
          </a:solidFill>
          <a:ln w="19080" cap="sq">
            <a:solidFill>
              <a:srgbClr val="0077B3"/>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Clr>
                <a:srgbClr val="000000"/>
              </a:buClr>
              <a:buSzPct val="100000"/>
              <a:buFont typeface="Times New Roman" charset="0"/>
              <a:buNone/>
            </a:pPr>
            <a:endParaRPr lang="en-US"/>
          </a:p>
        </p:txBody>
      </p:sp>
      <p:sp>
        <p:nvSpPr>
          <p:cNvPr id="25607" name="Rectangle 8"/>
          <p:cNvSpPr>
            <a:spLocks noChangeArrowheads="1"/>
          </p:cNvSpPr>
          <p:nvPr/>
        </p:nvSpPr>
        <p:spPr bwMode="auto">
          <a:xfrm>
            <a:off x="2438400" y="1456685"/>
            <a:ext cx="1092200" cy="339328"/>
          </a:xfrm>
          <a:prstGeom prst="rect">
            <a:avLst/>
          </a:prstGeom>
          <a:solidFill>
            <a:srgbClr val="0077B3">
              <a:alpha val="18039"/>
            </a:srgbClr>
          </a:solidFill>
          <a:ln w="19080" cap="sq">
            <a:solidFill>
              <a:srgbClr val="0077B3"/>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Clr>
                <a:srgbClr val="000000"/>
              </a:buClr>
              <a:buSzPct val="100000"/>
              <a:buFont typeface="Times New Roman" charset="0"/>
              <a:buNone/>
            </a:pPr>
            <a:endParaRPr lang="en-US"/>
          </a:p>
        </p:txBody>
      </p:sp>
      <p:sp>
        <p:nvSpPr>
          <p:cNvPr id="25608" name="Rectangle 9"/>
          <p:cNvSpPr>
            <a:spLocks noChangeArrowheads="1"/>
          </p:cNvSpPr>
          <p:nvPr/>
        </p:nvSpPr>
        <p:spPr bwMode="auto">
          <a:xfrm>
            <a:off x="2743200" y="4022481"/>
            <a:ext cx="838200" cy="476250"/>
          </a:xfrm>
          <a:prstGeom prst="rect">
            <a:avLst/>
          </a:prstGeom>
          <a:solidFill>
            <a:srgbClr val="0077B3">
              <a:alpha val="18039"/>
            </a:srgbClr>
          </a:solidFill>
          <a:ln w="19080" cap="sq">
            <a:solidFill>
              <a:srgbClr val="0077B3"/>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Clr>
                <a:srgbClr val="000000"/>
              </a:buClr>
              <a:buSzPct val="100000"/>
              <a:buFont typeface="Times New Roman" charset="0"/>
              <a:buNone/>
            </a:pPr>
            <a:endParaRPr lang="en-US"/>
          </a:p>
        </p:txBody>
      </p:sp>
      <p:sp>
        <p:nvSpPr>
          <p:cNvPr id="25609" name="Rectangle 10"/>
          <p:cNvSpPr>
            <a:spLocks noChangeArrowheads="1"/>
          </p:cNvSpPr>
          <p:nvPr/>
        </p:nvSpPr>
        <p:spPr bwMode="auto">
          <a:xfrm>
            <a:off x="653115" y="1741244"/>
            <a:ext cx="951199" cy="279180"/>
          </a:xfrm>
          <a:prstGeom prst="rect">
            <a:avLst/>
          </a:prstGeom>
          <a:solidFill>
            <a:srgbClr val="333333"/>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ru-RU" sz="1200" b="1" dirty="0" smtClean="0">
                <a:solidFill>
                  <a:srgbClr val="FFFFFF"/>
                </a:solidFill>
              </a:rPr>
              <a:t>Контрагент</a:t>
            </a:r>
            <a:endParaRPr lang="en-US" sz="1200" b="1" dirty="0">
              <a:solidFill>
                <a:srgbClr val="FFFFFF"/>
              </a:solidFill>
            </a:endParaRPr>
          </a:p>
        </p:txBody>
      </p:sp>
      <p:sp>
        <p:nvSpPr>
          <p:cNvPr id="25610" name="Rectangle 11"/>
          <p:cNvSpPr>
            <a:spLocks noChangeArrowheads="1"/>
          </p:cNvSpPr>
          <p:nvPr/>
        </p:nvSpPr>
        <p:spPr bwMode="auto">
          <a:xfrm>
            <a:off x="2203450" y="1684094"/>
            <a:ext cx="1447800" cy="463846"/>
          </a:xfrm>
          <a:prstGeom prst="rect">
            <a:avLst/>
          </a:prstGeom>
          <a:solidFill>
            <a:srgbClr val="333333"/>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ru-RU" sz="1200" b="1" dirty="0" smtClean="0">
                <a:solidFill>
                  <a:srgbClr val="FFFFFF"/>
                </a:solidFill>
              </a:rPr>
              <a:t>Номер счет-фактуры</a:t>
            </a:r>
            <a:endParaRPr lang="en-US" sz="1200" b="1" dirty="0">
              <a:solidFill>
                <a:srgbClr val="FFFFFF"/>
              </a:solidFill>
            </a:endParaRPr>
          </a:p>
        </p:txBody>
      </p:sp>
      <p:sp>
        <p:nvSpPr>
          <p:cNvPr id="25611" name="Rectangle 12"/>
          <p:cNvSpPr>
            <a:spLocks noChangeArrowheads="1"/>
          </p:cNvSpPr>
          <p:nvPr/>
        </p:nvSpPr>
        <p:spPr bwMode="auto">
          <a:xfrm>
            <a:off x="1898650" y="4380860"/>
            <a:ext cx="914400" cy="279180"/>
          </a:xfrm>
          <a:prstGeom prst="rect">
            <a:avLst/>
          </a:prstGeom>
          <a:solidFill>
            <a:srgbClr val="333333"/>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ru-RU" sz="1200" b="1" dirty="0" smtClean="0">
                <a:solidFill>
                  <a:srgbClr val="FFFFFF"/>
                </a:solidFill>
              </a:rPr>
              <a:t>Суммы</a:t>
            </a:r>
            <a:endParaRPr lang="en-US" sz="1200" b="1" dirty="0">
              <a:solidFill>
                <a:srgbClr val="FFFFFF"/>
              </a:solidFill>
            </a:endParaRPr>
          </a:p>
        </p:txBody>
      </p:sp>
      <p:sp>
        <p:nvSpPr>
          <p:cNvPr id="25612" name="Rectangle 13"/>
          <p:cNvSpPr>
            <a:spLocks noChangeArrowheads="1"/>
          </p:cNvSpPr>
          <p:nvPr/>
        </p:nvSpPr>
        <p:spPr bwMode="auto">
          <a:xfrm>
            <a:off x="774700" y="3212856"/>
            <a:ext cx="990600" cy="463846"/>
          </a:xfrm>
          <a:prstGeom prst="rect">
            <a:avLst/>
          </a:prstGeom>
          <a:solidFill>
            <a:srgbClr val="333333"/>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ru-RU" sz="1200" b="1" dirty="0" smtClean="0">
                <a:solidFill>
                  <a:srgbClr val="FFFFFF"/>
                </a:solidFill>
              </a:rPr>
              <a:t>Табличные данные</a:t>
            </a:r>
            <a:endParaRPr lang="en-US" sz="1200" b="1" dirty="0">
              <a:solidFill>
                <a:srgbClr val="FFFFFF"/>
              </a:solidFill>
            </a:endParaRPr>
          </a:p>
        </p:txBody>
      </p:sp>
      <p:sp>
        <p:nvSpPr>
          <p:cNvPr id="25613" name="Rectangle 14"/>
          <p:cNvSpPr>
            <a:spLocks noChangeArrowheads="1"/>
          </p:cNvSpPr>
          <p:nvPr/>
        </p:nvSpPr>
        <p:spPr bwMode="auto">
          <a:xfrm>
            <a:off x="4274121" y="3904818"/>
            <a:ext cx="2522231" cy="11878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46800">
            <a:spAutoFit/>
          </a:bodyPr>
          <a:lstStyle/>
          <a:p>
            <a:pPr marL="166688" indent="-166688">
              <a:lnSpc>
                <a:spcPct val="95000"/>
              </a:lnSpc>
              <a:spcAft>
                <a:spcPts val="300"/>
              </a:spcAft>
              <a:buClr>
                <a:srgbClr val="004F80"/>
              </a:buClr>
              <a:buSzPct val="100000"/>
              <a:buFont typeface="Wingdings" charset="0"/>
              <a:buChar char=""/>
              <a:tabLst>
                <a:tab pos="166688" algn="l"/>
                <a:tab pos="623888" algn="l"/>
                <a:tab pos="1081088" algn="l"/>
                <a:tab pos="1538288" algn="l"/>
                <a:tab pos="1995488" algn="l"/>
                <a:tab pos="2452688" algn="l"/>
                <a:tab pos="2909888" algn="l"/>
                <a:tab pos="3367088" algn="l"/>
                <a:tab pos="3824288" algn="l"/>
                <a:tab pos="4281488" algn="l"/>
                <a:tab pos="4738688" algn="l"/>
                <a:tab pos="5195888" algn="l"/>
                <a:tab pos="5653088" algn="l"/>
                <a:tab pos="6110288" algn="l"/>
                <a:tab pos="6567488" algn="l"/>
                <a:tab pos="7024688" algn="l"/>
                <a:tab pos="7481888" algn="l"/>
                <a:tab pos="7939088" algn="l"/>
                <a:tab pos="8396288" algn="l"/>
                <a:tab pos="8853488" algn="l"/>
                <a:tab pos="9310688" algn="l"/>
              </a:tabLst>
            </a:pPr>
            <a:r>
              <a:rPr lang="ru-RU" sz="1400" dirty="0" smtClean="0">
                <a:solidFill>
                  <a:srgbClr val="606060"/>
                </a:solidFill>
                <a:cs typeface="Arial" charset="0"/>
              </a:rPr>
              <a:t>Учетные системы</a:t>
            </a:r>
            <a:endParaRPr lang="en-US" sz="1400" dirty="0">
              <a:solidFill>
                <a:srgbClr val="606060"/>
              </a:solidFill>
              <a:cs typeface="Arial" charset="0"/>
            </a:endParaRPr>
          </a:p>
          <a:p>
            <a:pPr marL="166688" indent="-166688">
              <a:lnSpc>
                <a:spcPct val="95000"/>
              </a:lnSpc>
              <a:spcAft>
                <a:spcPts val="300"/>
              </a:spcAft>
              <a:buClr>
                <a:srgbClr val="004F80"/>
              </a:buClr>
              <a:buSzPct val="100000"/>
              <a:buFont typeface="Wingdings" charset="0"/>
              <a:buChar char=""/>
              <a:tabLst>
                <a:tab pos="166688" algn="l"/>
                <a:tab pos="623888" algn="l"/>
                <a:tab pos="1081088" algn="l"/>
                <a:tab pos="1538288" algn="l"/>
                <a:tab pos="1995488" algn="l"/>
                <a:tab pos="2452688" algn="l"/>
                <a:tab pos="2909888" algn="l"/>
                <a:tab pos="3367088" algn="l"/>
                <a:tab pos="3824288" algn="l"/>
                <a:tab pos="4281488" algn="l"/>
                <a:tab pos="4738688" algn="l"/>
                <a:tab pos="5195888" algn="l"/>
                <a:tab pos="5653088" algn="l"/>
                <a:tab pos="6110288" algn="l"/>
                <a:tab pos="6567488" algn="l"/>
                <a:tab pos="7024688" algn="l"/>
                <a:tab pos="7481888" algn="l"/>
                <a:tab pos="7939088" algn="l"/>
                <a:tab pos="8396288" algn="l"/>
                <a:tab pos="8853488" algn="l"/>
                <a:tab pos="9310688" algn="l"/>
              </a:tabLst>
            </a:pPr>
            <a:r>
              <a:rPr lang="ru-RU" sz="1400" dirty="0" smtClean="0">
                <a:solidFill>
                  <a:srgbClr val="606060"/>
                </a:solidFill>
                <a:cs typeface="Arial" charset="0"/>
              </a:rPr>
              <a:t>Бухгалтерские системы</a:t>
            </a:r>
          </a:p>
          <a:p>
            <a:pPr marL="166688" indent="-166688">
              <a:lnSpc>
                <a:spcPct val="95000"/>
              </a:lnSpc>
              <a:spcAft>
                <a:spcPts val="300"/>
              </a:spcAft>
              <a:buClr>
                <a:srgbClr val="004F80"/>
              </a:buClr>
              <a:buSzPct val="100000"/>
              <a:buFont typeface="Wingdings" charset="0"/>
              <a:buChar char=""/>
              <a:tabLst>
                <a:tab pos="166688" algn="l"/>
                <a:tab pos="623888" algn="l"/>
                <a:tab pos="1081088" algn="l"/>
                <a:tab pos="1538288" algn="l"/>
                <a:tab pos="1995488" algn="l"/>
                <a:tab pos="2452688" algn="l"/>
                <a:tab pos="2909888" algn="l"/>
                <a:tab pos="3367088" algn="l"/>
                <a:tab pos="3824288" algn="l"/>
                <a:tab pos="4281488" algn="l"/>
                <a:tab pos="4738688" algn="l"/>
                <a:tab pos="5195888" algn="l"/>
                <a:tab pos="5653088" algn="l"/>
                <a:tab pos="6110288" algn="l"/>
                <a:tab pos="6567488" algn="l"/>
                <a:tab pos="7024688" algn="l"/>
                <a:tab pos="7481888" algn="l"/>
                <a:tab pos="7939088" algn="l"/>
                <a:tab pos="8396288" algn="l"/>
                <a:tab pos="8853488" algn="l"/>
                <a:tab pos="9310688" algn="l"/>
              </a:tabLst>
            </a:pPr>
            <a:r>
              <a:rPr lang="en-US" sz="1400" dirty="0" smtClean="0">
                <a:solidFill>
                  <a:srgbClr val="606060"/>
                </a:solidFill>
                <a:cs typeface="Arial" charset="0"/>
              </a:rPr>
              <a:t>Customer </a:t>
            </a:r>
            <a:r>
              <a:rPr lang="en-US" sz="1400" dirty="0">
                <a:solidFill>
                  <a:srgbClr val="606060"/>
                </a:solidFill>
                <a:cs typeface="Arial" charset="0"/>
              </a:rPr>
              <a:t>resource </a:t>
            </a:r>
            <a:r>
              <a:rPr lang="en-US" sz="1400" dirty="0" smtClean="0">
                <a:solidFill>
                  <a:srgbClr val="606060"/>
                </a:solidFill>
                <a:cs typeface="Arial" charset="0"/>
              </a:rPr>
              <a:t>management</a:t>
            </a:r>
            <a:endParaRPr lang="ru-RU" sz="1400" dirty="0" smtClean="0">
              <a:solidFill>
                <a:srgbClr val="606060"/>
              </a:solidFill>
              <a:cs typeface="Arial" charset="0"/>
            </a:endParaRPr>
          </a:p>
          <a:p>
            <a:pPr marL="166688" indent="-166688">
              <a:lnSpc>
                <a:spcPct val="95000"/>
              </a:lnSpc>
              <a:spcAft>
                <a:spcPts val="300"/>
              </a:spcAft>
              <a:buClr>
                <a:srgbClr val="004F80"/>
              </a:buClr>
              <a:buSzPct val="100000"/>
              <a:buFont typeface="Wingdings" charset="0"/>
              <a:buChar char=""/>
              <a:tabLst>
                <a:tab pos="166688" algn="l"/>
                <a:tab pos="623888" algn="l"/>
                <a:tab pos="1081088" algn="l"/>
                <a:tab pos="1538288" algn="l"/>
                <a:tab pos="1995488" algn="l"/>
                <a:tab pos="2452688" algn="l"/>
                <a:tab pos="2909888" algn="l"/>
                <a:tab pos="3367088" algn="l"/>
                <a:tab pos="3824288" algn="l"/>
                <a:tab pos="4281488" algn="l"/>
                <a:tab pos="4738688" algn="l"/>
                <a:tab pos="5195888" algn="l"/>
                <a:tab pos="5653088" algn="l"/>
                <a:tab pos="6110288" algn="l"/>
                <a:tab pos="6567488" algn="l"/>
                <a:tab pos="7024688" algn="l"/>
                <a:tab pos="7481888" algn="l"/>
                <a:tab pos="7939088" algn="l"/>
                <a:tab pos="8396288" algn="l"/>
                <a:tab pos="8853488" algn="l"/>
                <a:tab pos="9310688" algn="l"/>
              </a:tabLst>
            </a:pPr>
            <a:r>
              <a:rPr lang="ru-RU" sz="1400" dirty="0" smtClean="0">
                <a:solidFill>
                  <a:srgbClr val="606060"/>
                </a:solidFill>
                <a:cs typeface="Arial" charset="0"/>
              </a:rPr>
              <a:t>Архивы</a:t>
            </a:r>
            <a:endParaRPr lang="en-US" sz="1400" dirty="0">
              <a:solidFill>
                <a:srgbClr val="606060"/>
              </a:solidFill>
              <a:cs typeface="Arial" charset="0"/>
            </a:endParaRPr>
          </a:p>
        </p:txBody>
      </p:sp>
      <p:grpSp>
        <p:nvGrpSpPr>
          <p:cNvPr id="25614" name="Group 15"/>
          <p:cNvGrpSpPr>
            <a:grpSpLocks/>
          </p:cNvGrpSpPr>
          <p:nvPr/>
        </p:nvGrpSpPr>
        <p:grpSpPr bwMode="auto">
          <a:xfrm>
            <a:off x="6921500" y="2600325"/>
            <a:ext cx="1619250" cy="1214438"/>
            <a:chOff x="4360" y="2184"/>
            <a:chExt cx="1020" cy="1020"/>
          </a:xfrm>
        </p:grpSpPr>
        <p:grpSp>
          <p:nvGrpSpPr>
            <p:cNvPr id="25620" name="Group 16"/>
            <p:cNvGrpSpPr>
              <a:grpSpLocks/>
            </p:cNvGrpSpPr>
            <p:nvPr/>
          </p:nvGrpSpPr>
          <p:grpSpPr bwMode="auto">
            <a:xfrm>
              <a:off x="4360" y="2184"/>
              <a:ext cx="1020" cy="1020"/>
              <a:chOff x="4360" y="2184"/>
              <a:chExt cx="1020" cy="1020"/>
            </a:xfrm>
          </p:grpSpPr>
          <p:pic>
            <p:nvPicPr>
              <p:cNvPr id="25623"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0" y="2184"/>
                <a:ext cx="1020" cy="10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5624" name="Text Box 18"/>
              <p:cNvSpPr txBox="1">
                <a:spLocks noChangeArrowheads="1"/>
              </p:cNvSpPr>
              <p:nvPr/>
            </p:nvSpPr>
            <p:spPr bwMode="auto">
              <a:xfrm>
                <a:off x="4524" y="2349"/>
                <a:ext cx="691" cy="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Clr>
                    <a:srgbClr val="000000"/>
                  </a:buClr>
                  <a:buSzPct val="100000"/>
                  <a:buFont typeface="Times New Roman" charset="0"/>
                  <a:buNone/>
                </a:pPr>
                <a:endParaRPr lang="en-US"/>
              </a:p>
            </p:txBody>
          </p:sp>
        </p:grpSp>
        <p:pic>
          <p:nvPicPr>
            <p:cNvPr id="25621"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4" y="2390"/>
              <a:ext cx="665" cy="5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22"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8" y="2490"/>
              <a:ext cx="295" cy="2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
        <p:nvSpPr>
          <p:cNvPr id="25615" name="Rectangle 21"/>
          <p:cNvSpPr>
            <a:spLocks noChangeArrowheads="1"/>
          </p:cNvSpPr>
          <p:nvPr/>
        </p:nvSpPr>
        <p:spPr bwMode="auto">
          <a:xfrm>
            <a:off x="6626226" y="1755532"/>
            <a:ext cx="2146300" cy="7386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ctr">
              <a:spcAft>
                <a:spcPts val="600"/>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ru-RU" sz="1600" b="1" dirty="0" smtClean="0">
                <a:solidFill>
                  <a:srgbClr val="474747"/>
                </a:solidFill>
              </a:rPr>
              <a:t>Популярные бизнес приложения или </a:t>
            </a:r>
            <a:r>
              <a:rPr lang="en-US" sz="1600" b="1" dirty="0" smtClean="0">
                <a:solidFill>
                  <a:srgbClr val="474747"/>
                </a:solidFill>
              </a:rPr>
              <a:t>ECM</a:t>
            </a:r>
            <a:r>
              <a:rPr lang="ru-RU" sz="1600" b="1" dirty="0" smtClean="0">
                <a:solidFill>
                  <a:srgbClr val="474747"/>
                </a:solidFill>
              </a:rPr>
              <a:t> система</a:t>
            </a:r>
            <a:endParaRPr lang="en-US" sz="1600" b="1" dirty="0">
              <a:solidFill>
                <a:srgbClr val="474747"/>
              </a:solidFill>
            </a:endParaRPr>
          </a:p>
        </p:txBody>
      </p:sp>
      <p:sp>
        <p:nvSpPr>
          <p:cNvPr id="25616" name="Rectangle 22"/>
          <p:cNvSpPr>
            <a:spLocks noChangeArrowheads="1"/>
          </p:cNvSpPr>
          <p:nvPr/>
        </p:nvSpPr>
        <p:spPr bwMode="auto">
          <a:xfrm>
            <a:off x="6962427" y="4007154"/>
            <a:ext cx="1752600" cy="983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spAutoFit/>
          </a:bodyPr>
          <a:lstStyle/>
          <a:p>
            <a:pPr marL="166688" indent="-166688">
              <a:lnSpc>
                <a:spcPct val="95000"/>
              </a:lnSpc>
              <a:spcAft>
                <a:spcPts val="300"/>
              </a:spcAft>
              <a:buClr>
                <a:srgbClr val="004F80"/>
              </a:buClr>
              <a:buSzPct val="100000"/>
              <a:buFont typeface="Wingdings" charset="0"/>
              <a:buChar char=""/>
              <a:tabLst>
                <a:tab pos="166688" algn="l"/>
                <a:tab pos="623888" algn="l"/>
                <a:tab pos="1081088" algn="l"/>
                <a:tab pos="1538288" algn="l"/>
                <a:tab pos="1995488" algn="l"/>
                <a:tab pos="2452688" algn="l"/>
                <a:tab pos="2909888" algn="l"/>
                <a:tab pos="3367088" algn="l"/>
                <a:tab pos="3824288" algn="l"/>
                <a:tab pos="4281488" algn="l"/>
                <a:tab pos="4738688" algn="l"/>
                <a:tab pos="5195888" algn="l"/>
                <a:tab pos="5653088" algn="l"/>
                <a:tab pos="6110288" algn="l"/>
                <a:tab pos="6567488" algn="l"/>
                <a:tab pos="7024688" algn="l"/>
                <a:tab pos="7481888" algn="l"/>
                <a:tab pos="7939088" algn="l"/>
                <a:tab pos="8396288" algn="l"/>
                <a:tab pos="8853488" algn="l"/>
                <a:tab pos="9310688" algn="l"/>
              </a:tabLst>
            </a:pPr>
            <a:r>
              <a:rPr lang="en-US" sz="1400" dirty="0">
                <a:solidFill>
                  <a:srgbClr val="606060"/>
                </a:solidFill>
                <a:cs typeface="Arial" charset="0"/>
              </a:rPr>
              <a:t>Workflow</a:t>
            </a:r>
          </a:p>
          <a:p>
            <a:pPr marL="166688" indent="-166688">
              <a:lnSpc>
                <a:spcPct val="95000"/>
              </a:lnSpc>
              <a:spcAft>
                <a:spcPts val="300"/>
              </a:spcAft>
              <a:buClr>
                <a:srgbClr val="004F80"/>
              </a:buClr>
              <a:buSzPct val="100000"/>
              <a:buFont typeface="Wingdings" charset="0"/>
              <a:buChar char=""/>
              <a:tabLst>
                <a:tab pos="166688" algn="l"/>
                <a:tab pos="623888" algn="l"/>
                <a:tab pos="1081088" algn="l"/>
                <a:tab pos="1538288" algn="l"/>
                <a:tab pos="1995488" algn="l"/>
                <a:tab pos="2452688" algn="l"/>
                <a:tab pos="2909888" algn="l"/>
                <a:tab pos="3367088" algn="l"/>
                <a:tab pos="3824288" algn="l"/>
                <a:tab pos="4281488" algn="l"/>
                <a:tab pos="4738688" algn="l"/>
                <a:tab pos="5195888" algn="l"/>
                <a:tab pos="5653088" algn="l"/>
                <a:tab pos="6110288" algn="l"/>
                <a:tab pos="6567488" algn="l"/>
                <a:tab pos="7024688" algn="l"/>
                <a:tab pos="7481888" algn="l"/>
                <a:tab pos="7939088" algn="l"/>
                <a:tab pos="8396288" algn="l"/>
                <a:tab pos="8853488" algn="l"/>
                <a:tab pos="9310688" algn="l"/>
              </a:tabLst>
            </a:pPr>
            <a:r>
              <a:rPr lang="ru-RU" sz="1400" dirty="0" smtClean="0">
                <a:solidFill>
                  <a:srgbClr val="606060"/>
                </a:solidFill>
                <a:cs typeface="Arial" charset="0"/>
              </a:rPr>
              <a:t>Судебные системы</a:t>
            </a:r>
            <a:endParaRPr lang="en-US" sz="1400" dirty="0">
              <a:solidFill>
                <a:srgbClr val="606060"/>
              </a:solidFill>
              <a:cs typeface="Arial" charset="0"/>
            </a:endParaRPr>
          </a:p>
          <a:p>
            <a:pPr marL="166688" indent="-166688">
              <a:lnSpc>
                <a:spcPct val="95000"/>
              </a:lnSpc>
              <a:spcAft>
                <a:spcPts val="300"/>
              </a:spcAft>
              <a:buClr>
                <a:srgbClr val="004F80"/>
              </a:buClr>
              <a:buSzPct val="100000"/>
              <a:buFont typeface="Wingdings" charset="0"/>
              <a:buChar char=""/>
              <a:tabLst>
                <a:tab pos="166688" algn="l"/>
                <a:tab pos="623888" algn="l"/>
                <a:tab pos="1081088" algn="l"/>
                <a:tab pos="1538288" algn="l"/>
                <a:tab pos="1995488" algn="l"/>
                <a:tab pos="2452688" algn="l"/>
                <a:tab pos="2909888" algn="l"/>
                <a:tab pos="3367088" algn="l"/>
                <a:tab pos="3824288" algn="l"/>
                <a:tab pos="4281488" algn="l"/>
                <a:tab pos="4738688" algn="l"/>
                <a:tab pos="5195888" algn="l"/>
                <a:tab pos="5653088" algn="l"/>
                <a:tab pos="6110288" algn="l"/>
                <a:tab pos="6567488" algn="l"/>
                <a:tab pos="7024688" algn="l"/>
                <a:tab pos="7481888" algn="l"/>
                <a:tab pos="7939088" algn="l"/>
                <a:tab pos="8396288" algn="l"/>
                <a:tab pos="8853488" algn="l"/>
                <a:tab pos="9310688" algn="l"/>
              </a:tabLst>
            </a:pPr>
            <a:r>
              <a:rPr lang="ru-RU" sz="1400" dirty="0" smtClean="0">
                <a:solidFill>
                  <a:srgbClr val="606060"/>
                </a:solidFill>
                <a:cs typeface="Arial" charset="0"/>
              </a:rPr>
              <a:t>Процессинг заказов</a:t>
            </a:r>
            <a:endParaRPr lang="en-US" sz="1400" dirty="0">
              <a:solidFill>
                <a:srgbClr val="606060"/>
              </a:solidFill>
              <a:cs typeface="Arial" charset="0"/>
            </a:endParaRPr>
          </a:p>
          <a:p>
            <a:pPr marL="166688" indent="-166688">
              <a:lnSpc>
                <a:spcPct val="95000"/>
              </a:lnSpc>
              <a:spcAft>
                <a:spcPts val="300"/>
              </a:spcAft>
              <a:buClr>
                <a:srgbClr val="004F80"/>
              </a:buClr>
              <a:buSzPct val="100000"/>
              <a:buFont typeface="Wingdings" charset="0"/>
              <a:buChar char=""/>
              <a:tabLst>
                <a:tab pos="166688" algn="l"/>
                <a:tab pos="623888" algn="l"/>
                <a:tab pos="1081088" algn="l"/>
                <a:tab pos="1538288" algn="l"/>
                <a:tab pos="1995488" algn="l"/>
                <a:tab pos="2452688" algn="l"/>
                <a:tab pos="2909888" algn="l"/>
                <a:tab pos="3367088" algn="l"/>
                <a:tab pos="3824288" algn="l"/>
                <a:tab pos="4281488" algn="l"/>
                <a:tab pos="4738688" algn="l"/>
                <a:tab pos="5195888" algn="l"/>
                <a:tab pos="5653088" algn="l"/>
                <a:tab pos="6110288" algn="l"/>
                <a:tab pos="6567488" algn="l"/>
                <a:tab pos="7024688" algn="l"/>
                <a:tab pos="7481888" algn="l"/>
                <a:tab pos="7939088" algn="l"/>
                <a:tab pos="8396288" algn="l"/>
                <a:tab pos="8853488" algn="l"/>
                <a:tab pos="9310688" algn="l"/>
              </a:tabLst>
            </a:pPr>
            <a:r>
              <a:rPr lang="ru-RU" sz="1400" dirty="0" smtClean="0">
                <a:solidFill>
                  <a:srgbClr val="606060"/>
                </a:solidFill>
                <a:cs typeface="Arial" charset="0"/>
              </a:rPr>
              <a:t>Отчеты и аналитика</a:t>
            </a:r>
            <a:endParaRPr lang="en-US" sz="1400" dirty="0">
              <a:solidFill>
                <a:srgbClr val="606060"/>
              </a:solidFill>
              <a:cs typeface="Arial" charset="0"/>
            </a:endParaRPr>
          </a:p>
        </p:txBody>
      </p:sp>
      <p:sp>
        <p:nvSpPr>
          <p:cNvPr id="68631" name="Text Box 23"/>
          <p:cNvSpPr txBox="1">
            <a:spLocks noChangeArrowheads="1"/>
          </p:cNvSpPr>
          <p:nvPr/>
        </p:nvSpPr>
        <p:spPr bwMode="auto">
          <a:xfrm>
            <a:off x="-6350" y="167197"/>
            <a:ext cx="9150350" cy="62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9pPr>
          </a:lstStyle>
          <a:p>
            <a:pPr algn="ctr">
              <a:spcBef>
                <a:spcPts val="2000"/>
              </a:spcBef>
              <a:buSzPct val="100000"/>
            </a:pPr>
            <a:r>
              <a:rPr lang="ru-RU" sz="3300" b="1" dirty="0" smtClean="0">
                <a:solidFill>
                  <a:srgbClr val="4F81BD"/>
                </a:solidFill>
                <a:effectLst>
                  <a:outerShdw blurRad="38100" dist="38100" dir="2700000" algn="tl">
                    <a:srgbClr val="DDDDDD"/>
                  </a:outerShdw>
                </a:effectLst>
              </a:rPr>
              <a:t>Извлечение и верификация информации</a:t>
            </a:r>
            <a:endParaRPr lang="en-US" sz="3300" b="1" dirty="0">
              <a:solidFill>
                <a:srgbClr val="4F81BD"/>
              </a:solidFill>
              <a:effectLst>
                <a:outerShdw blurRad="38100" dist="38100" dir="2700000" algn="tl">
                  <a:srgbClr val="DDDDDD"/>
                </a:outerShdw>
              </a:effectLst>
            </a:endParaRPr>
          </a:p>
        </p:txBody>
      </p:sp>
      <p:sp>
        <p:nvSpPr>
          <p:cNvPr id="26642" name="Rectangle 24"/>
          <p:cNvSpPr>
            <a:spLocks noChangeArrowheads="1"/>
          </p:cNvSpPr>
          <p:nvPr/>
        </p:nvSpPr>
        <p:spPr bwMode="auto">
          <a:xfrm>
            <a:off x="3841750" y="2577565"/>
            <a:ext cx="2362200" cy="7408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marL="174625">
              <a:spcAft>
                <a:spcPts val="600"/>
              </a:spcAft>
              <a:buSzPct val="100000"/>
              <a:tabLst>
                <a:tab pos="174625" algn="l"/>
                <a:tab pos="631825" algn="l"/>
                <a:tab pos="1089025" algn="l"/>
                <a:tab pos="1546225" algn="l"/>
                <a:tab pos="2003425" algn="l"/>
                <a:tab pos="2460625" algn="l"/>
                <a:tab pos="2917825" algn="l"/>
                <a:tab pos="3375025" algn="l"/>
                <a:tab pos="3832225" algn="l"/>
                <a:tab pos="4289425" algn="l"/>
                <a:tab pos="4746625" algn="l"/>
                <a:tab pos="5203825" algn="l"/>
                <a:tab pos="5661025" algn="l"/>
                <a:tab pos="6118225" algn="l"/>
                <a:tab pos="6575425" algn="l"/>
                <a:tab pos="7032625" algn="l"/>
                <a:tab pos="7489825" algn="l"/>
                <a:tab pos="7947025" algn="l"/>
                <a:tab pos="8404225" algn="l"/>
                <a:tab pos="8861425" algn="l"/>
                <a:tab pos="9318625" algn="l"/>
              </a:tabLst>
            </a:pPr>
            <a:r>
              <a:rPr lang="ru-RU" sz="1400" dirty="0" smtClean="0">
                <a:solidFill>
                  <a:srgbClr val="FFFFFF"/>
                </a:solidFill>
                <a:effectLst>
                  <a:outerShdw blurRad="38100" dist="38100" dir="2700000" algn="tl">
                    <a:srgbClr val="DDDDDD"/>
                  </a:outerShdw>
                </a:effectLst>
              </a:rPr>
              <a:t>Извлечение метаданных из изображения </a:t>
            </a:r>
            <a:r>
              <a:rPr lang="ru-RU" sz="1400" dirty="0" smtClean="0">
                <a:solidFill>
                  <a:srgbClr val="FFFFFF"/>
                </a:solidFill>
                <a:effectLst>
                  <a:outerShdw blurRad="38100" dist="38100" dir="2700000" algn="tl">
                    <a:srgbClr val="DDDDDD"/>
                  </a:outerShdw>
                </a:effectLst>
              </a:rPr>
              <a:t>прямо в мобильном приложении</a:t>
            </a:r>
            <a:endParaRPr lang="en-US" sz="1400" dirty="0">
              <a:solidFill>
                <a:srgbClr val="FFFFFF"/>
              </a:solidFill>
              <a:effectLst>
                <a:outerShdw blurRad="38100" dist="38100" dir="2700000" algn="tl">
                  <a:srgbClr val="DDDDDD"/>
                </a:outerShdw>
              </a:effectLst>
            </a:endParaRPr>
          </a:p>
        </p:txBody>
      </p:sp>
    </p:spTree>
    <p:extLst>
      <p:ext uri="{BB962C8B-B14F-4D97-AF65-F5344CB8AC3E}">
        <p14:creationId xmlns:p14="http://schemas.microsoft.com/office/powerpoint/2010/main" val="312764440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 Box 1"/>
          <p:cNvSpPr txBox="1">
            <a:spLocks noChangeArrowheads="1"/>
          </p:cNvSpPr>
          <p:nvPr/>
        </p:nvSpPr>
        <p:spPr bwMode="auto">
          <a:xfrm>
            <a:off x="-106363" y="44148"/>
            <a:ext cx="9402763" cy="62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9pPr>
          </a:lstStyle>
          <a:p>
            <a:pPr algn="ctr">
              <a:spcBef>
                <a:spcPts val="2000"/>
              </a:spcBef>
              <a:buSzPct val="100000"/>
            </a:pPr>
            <a:r>
              <a:rPr lang="ru-RU" sz="3300" b="1" dirty="0" smtClean="0">
                <a:solidFill>
                  <a:srgbClr val="4F81BD"/>
                </a:solidFill>
                <a:effectLst>
                  <a:outerShdw blurRad="38100" dist="38100" dir="2700000" algn="tl">
                    <a:srgbClr val="DDDDDD"/>
                  </a:outerShdw>
                </a:effectLst>
              </a:rPr>
              <a:t>Автоматическая идентификация и классификация</a:t>
            </a:r>
            <a:endParaRPr lang="en-US" sz="3300" b="1" dirty="0">
              <a:solidFill>
                <a:srgbClr val="4F81BD"/>
              </a:solidFill>
              <a:effectLst>
                <a:outerShdw blurRad="38100" dist="38100" dir="2700000" algn="tl">
                  <a:srgbClr val="DDDDDD"/>
                </a:outerShdw>
              </a:effectLst>
            </a:endParaRPr>
          </a:p>
        </p:txBody>
      </p:sp>
      <p:sp>
        <p:nvSpPr>
          <p:cNvPr id="24579" name="Oval 2"/>
          <p:cNvSpPr>
            <a:spLocks noChangeArrowheads="1"/>
          </p:cNvSpPr>
          <p:nvPr/>
        </p:nvSpPr>
        <p:spPr bwMode="auto">
          <a:xfrm>
            <a:off x="2301875" y="1594248"/>
            <a:ext cx="4479925" cy="3359944"/>
          </a:xfrm>
          <a:prstGeom prst="ellipse">
            <a:avLst/>
          </a:prstGeom>
          <a:solidFill>
            <a:srgbClr val="F2F2F2"/>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Clr>
                <a:srgbClr val="000000"/>
              </a:buClr>
              <a:buSzPct val="100000"/>
              <a:buFont typeface="Times New Roman" charset="0"/>
              <a:buNone/>
            </a:pPr>
            <a:endParaRPr lang="en-US"/>
          </a:p>
        </p:txBody>
      </p:sp>
      <p:sp>
        <p:nvSpPr>
          <p:cNvPr id="24580" name="Oval 3"/>
          <p:cNvSpPr>
            <a:spLocks noChangeArrowheads="1"/>
          </p:cNvSpPr>
          <p:nvPr/>
        </p:nvSpPr>
        <p:spPr bwMode="auto">
          <a:xfrm>
            <a:off x="2963862" y="2172891"/>
            <a:ext cx="3009900" cy="2257425"/>
          </a:xfrm>
          <a:prstGeom prst="ellipse">
            <a:avLst/>
          </a:prstGeom>
          <a:solidFill>
            <a:srgbClr val="D9D9D9"/>
          </a:solidFill>
          <a:ln w="76320" cap="sq">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Clr>
                <a:srgbClr val="000000"/>
              </a:buClr>
              <a:buSzPct val="100000"/>
              <a:buFont typeface="Times New Roman" charset="0"/>
              <a:buNone/>
            </a:pPr>
            <a:endParaRPr lang="en-US"/>
          </a:p>
        </p:txBody>
      </p:sp>
      <p:sp>
        <p:nvSpPr>
          <p:cNvPr id="24581" name="Rectangle 4"/>
          <p:cNvSpPr>
            <a:spLocks noChangeArrowheads="1"/>
          </p:cNvSpPr>
          <p:nvPr/>
        </p:nvSpPr>
        <p:spPr bwMode="auto">
          <a:xfrm>
            <a:off x="6442074" y="3381375"/>
            <a:ext cx="1524000"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dirty="0">
                <a:solidFill>
                  <a:srgbClr val="0077B3"/>
                </a:solidFill>
              </a:rPr>
              <a:t>Fingerprints</a:t>
            </a:r>
          </a:p>
        </p:txBody>
      </p:sp>
      <p:sp>
        <p:nvSpPr>
          <p:cNvPr id="24582" name="Rectangle 5"/>
          <p:cNvSpPr>
            <a:spLocks noChangeArrowheads="1"/>
          </p:cNvSpPr>
          <p:nvPr/>
        </p:nvSpPr>
        <p:spPr bwMode="auto">
          <a:xfrm>
            <a:off x="5973762" y="4171950"/>
            <a:ext cx="2438400"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dirty="0">
                <a:solidFill>
                  <a:srgbClr val="0077B3"/>
                </a:solidFill>
              </a:rPr>
              <a:t>Text analytics</a:t>
            </a:r>
          </a:p>
          <a:p>
            <a:pP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b="1" dirty="0">
              <a:solidFill>
                <a:srgbClr val="0077B3"/>
              </a:solidFill>
            </a:endParaRPr>
          </a:p>
        </p:txBody>
      </p:sp>
      <p:sp>
        <p:nvSpPr>
          <p:cNvPr id="24583" name="Rectangle 6"/>
          <p:cNvSpPr>
            <a:spLocks noChangeArrowheads="1"/>
          </p:cNvSpPr>
          <p:nvPr/>
        </p:nvSpPr>
        <p:spPr bwMode="auto">
          <a:xfrm>
            <a:off x="3241674" y="4680348"/>
            <a:ext cx="2438400"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0077B3"/>
                </a:solidFill>
              </a:rPr>
              <a:t>Combination</a:t>
            </a:r>
          </a:p>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b="1">
              <a:solidFill>
                <a:srgbClr val="0077B3"/>
              </a:solidFill>
            </a:endParaRPr>
          </a:p>
        </p:txBody>
      </p:sp>
      <p:sp>
        <p:nvSpPr>
          <p:cNvPr id="24584" name="Rectangle 7"/>
          <p:cNvSpPr>
            <a:spLocks noChangeArrowheads="1"/>
          </p:cNvSpPr>
          <p:nvPr/>
        </p:nvSpPr>
        <p:spPr bwMode="auto">
          <a:xfrm>
            <a:off x="3241674" y="1657350"/>
            <a:ext cx="2438400"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0077B3"/>
                </a:solidFill>
              </a:rPr>
              <a:t>Pattern recognition</a:t>
            </a:r>
          </a:p>
        </p:txBody>
      </p:sp>
      <p:sp>
        <p:nvSpPr>
          <p:cNvPr id="24585" name="Rectangle 8"/>
          <p:cNvSpPr>
            <a:spLocks noChangeArrowheads="1"/>
          </p:cNvSpPr>
          <p:nvPr/>
        </p:nvSpPr>
        <p:spPr bwMode="auto">
          <a:xfrm>
            <a:off x="1241388" y="2405597"/>
            <a:ext cx="1625600"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dirty="0">
                <a:solidFill>
                  <a:srgbClr val="0077B3"/>
                </a:solidFill>
              </a:rPr>
              <a:t>Separator sheets</a:t>
            </a:r>
          </a:p>
        </p:txBody>
      </p:sp>
      <p:sp>
        <p:nvSpPr>
          <p:cNvPr id="24586" name="Rectangle 9"/>
          <p:cNvSpPr>
            <a:spLocks noChangeArrowheads="1"/>
          </p:cNvSpPr>
          <p:nvPr/>
        </p:nvSpPr>
        <p:spPr bwMode="auto">
          <a:xfrm>
            <a:off x="1489074" y="3381375"/>
            <a:ext cx="1117600"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0077B3"/>
                </a:solidFill>
              </a:rPr>
              <a:t>Barcodes</a:t>
            </a:r>
          </a:p>
        </p:txBody>
      </p:sp>
      <p:sp>
        <p:nvSpPr>
          <p:cNvPr id="24587" name="Rectangle 10"/>
          <p:cNvSpPr>
            <a:spLocks noChangeArrowheads="1"/>
          </p:cNvSpPr>
          <p:nvPr/>
        </p:nvSpPr>
        <p:spPr bwMode="auto">
          <a:xfrm>
            <a:off x="6134100" y="2437210"/>
            <a:ext cx="1295400"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dirty="0">
                <a:solidFill>
                  <a:srgbClr val="0077B3"/>
                </a:solidFill>
              </a:rPr>
              <a:t>Keyword</a:t>
            </a:r>
          </a:p>
        </p:txBody>
      </p:sp>
      <p:sp>
        <p:nvSpPr>
          <p:cNvPr id="24588" name="Rectangle 11"/>
          <p:cNvSpPr>
            <a:spLocks noChangeArrowheads="1"/>
          </p:cNvSpPr>
          <p:nvPr/>
        </p:nvSpPr>
        <p:spPr bwMode="auto">
          <a:xfrm>
            <a:off x="727074" y="4238625"/>
            <a:ext cx="2438400"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0077B3"/>
                </a:solidFill>
              </a:rPr>
              <a:t>Manual ID</a:t>
            </a:r>
          </a:p>
        </p:txBody>
      </p:sp>
      <p:grpSp>
        <p:nvGrpSpPr>
          <p:cNvPr id="24589" name="Group 12"/>
          <p:cNvGrpSpPr>
            <a:grpSpLocks/>
          </p:cNvGrpSpPr>
          <p:nvPr/>
        </p:nvGrpSpPr>
        <p:grpSpPr bwMode="auto">
          <a:xfrm>
            <a:off x="2608262" y="3005138"/>
            <a:ext cx="703262" cy="527447"/>
            <a:chOff x="2289" y="2524"/>
            <a:chExt cx="443" cy="443"/>
          </a:xfrm>
        </p:grpSpPr>
        <p:sp>
          <p:nvSpPr>
            <p:cNvPr id="24616" name="Oval 13"/>
            <p:cNvSpPr>
              <a:spLocks noChangeArrowheads="1"/>
            </p:cNvSpPr>
            <p:nvPr/>
          </p:nvSpPr>
          <p:spPr bwMode="auto">
            <a:xfrm>
              <a:off x="2289" y="2524"/>
              <a:ext cx="443" cy="443"/>
            </a:xfrm>
            <a:prstGeom prst="ellipse">
              <a:avLst/>
            </a:prstGeom>
            <a:solidFill>
              <a:srgbClr val="0077B3"/>
            </a:solidFill>
            <a:ln w="57240" cap="sq">
              <a:solidFill>
                <a:srgbClr val="0C62A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Clr>
                  <a:srgbClr val="000000"/>
                </a:buClr>
                <a:buSzPct val="100000"/>
                <a:buFont typeface="Times New Roman" charset="0"/>
                <a:buNone/>
              </a:pPr>
              <a:endParaRPr lang="en-US"/>
            </a:p>
          </p:txBody>
        </p:sp>
        <p:grpSp>
          <p:nvGrpSpPr>
            <p:cNvPr id="24617" name="Group 14"/>
            <p:cNvGrpSpPr>
              <a:grpSpLocks/>
            </p:cNvGrpSpPr>
            <p:nvPr/>
          </p:nvGrpSpPr>
          <p:grpSpPr bwMode="auto">
            <a:xfrm>
              <a:off x="2374" y="2648"/>
              <a:ext cx="236" cy="236"/>
              <a:chOff x="2374" y="2648"/>
              <a:chExt cx="236" cy="236"/>
            </a:xfrm>
          </p:grpSpPr>
          <p:sp>
            <p:nvSpPr>
              <p:cNvPr id="24618" name="Line 15"/>
              <p:cNvSpPr>
                <a:spLocks noChangeShapeType="1"/>
              </p:cNvSpPr>
              <p:nvPr/>
            </p:nvSpPr>
            <p:spPr bwMode="auto">
              <a:xfrm>
                <a:off x="2374" y="2648"/>
                <a:ext cx="0" cy="236"/>
              </a:xfrm>
              <a:prstGeom prst="line">
                <a:avLst/>
              </a:prstGeom>
              <a:noFill/>
              <a:ln w="936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ru-RU"/>
              </a:p>
            </p:txBody>
          </p:sp>
          <p:sp>
            <p:nvSpPr>
              <p:cNvPr id="24619" name="Line 16"/>
              <p:cNvSpPr>
                <a:spLocks noChangeShapeType="1"/>
              </p:cNvSpPr>
              <p:nvPr/>
            </p:nvSpPr>
            <p:spPr bwMode="auto">
              <a:xfrm>
                <a:off x="2422" y="2648"/>
                <a:ext cx="0" cy="236"/>
              </a:xfrm>
              <a:prstGeom prst="line">
                <a:avLst/>
              </a:prstGeom>
              <a:noFill/>
              <a:ln w="5724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ru-RU"/>
              </a:p>
            </p:txBody>
          </p:sp>
          <p:sp>
            <p:nvSpPr>
              <p:cNvPr id="24620" name="Line 17"/>
              <p:cNvSpPr>
                <a:spLocks noChangeShapeType="1"/>
              </p:cNvSpPr>
              <p:nvPr/>
            </p:nvSpPr>
            <p:spPr bwMode="auto">
              <a:xfrm>
                <a:off x="2469" y="2648"/>
                <a:ext cx="0" cy="236"/>
              </a:xfrm>
              <a:prstGeom prst="line">
                <a:avLst/>
              </a:prstGeom>
              <a:noFill/>
              <a:ln w="648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ru-RU"/>
              </a:p>
            </p:txBody>
          </p:sp>
          <p:sp>
            <p:nvSpPr>
              <p:cNvPr id="24621" name="Line 18"/>
              <p:cNvSpPr>
                <a:spLocks noChangeShapeType="1"/>
              </p:cNvSpPr>
              <p:nvPr/>
            </p:nvSpPr>
            <p:spPr bwMode="auto">
              <a:xfrm>
                <a:off x="2515" y="2648"/>
                <a:ext cx="0" cy="236"/>
              </a:xfrm>
              <a:prstGeom prst="line">
                <a:avLst/>
              </a:prstGeom>
              <a:noFill/>
              <a:ln w="648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ru-RU"/>
              </a:p>
            </p:txBody>
          </p:sp>
          <p:sp>
            <p:nvSpPr>
              <p:cNvPr id="24622" name="Line 19"/>
              <p:cNvSpPr>
                <a:spLocks noChangeShapeType="1"/>
              </p:cNvSpPr>
              <p:nvPr/>
            </p:nvSpPr>
            <p:spPr bwMode="auto">
              <a:xfrm>
                <a:off x="2563" y="2648"/>
                <a:ext cx="0" cy="236"/>
              </a:xfrm>
              <a:prstGeom prst="line">
                <a:avLst/>
              </a:prstGeom>
              <a:noFill/>
              <a:ln w="3816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ru-RU"/>
              </a:p>
            </p:txBody>
          </p:sp>
          <p:sp>
            <p:nvSpPr>
              <p:cNvPr id="24623" name="Line 20"/>
              <p:cNvSpPr>
                <a:spLocks noChangeShapeType="1"/>
              </p:cNvSpPr>
              <p:nvPr/>
            </p:nvSpPr>
            <p:spPr bwMode="auto">
              <a:xfrm>
                <a:off x="2611" y="2648"/>
                <a:ext cx="0" cy="236"/>
              </a:xfrm>
              <a:prstGeom prst="line">
                <a:avLst/>
              </a:prstGeom>
              <a:noFill/>
              <a:ln w="648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ru-RU"/>
              </a:p>
            </p:txBody>
          </p:sp>
        </p:grpSp>
      </p:grpSp>
      <p:grpSp>
        <p:nvGrpSpPr>
          <p:cNvPr id="24590" name="Group 21"/>
          <p:cNvGrpSpPr>
            <a:grpSpLocks/>
          </p:cNvGrpSpPr>
          <p:nvPr/>
        </p:nvGrpSpPr>
        <p:grpSpPr bwMode="auto">
          <a:xfrm>
            <a:off x="3089274" y="2262188"/>
            <a:ext cx="622300" cy="527447"/>
            <a:chOff x="2592" y="1900"/>
            <a:chExt cx="392" cy="443"/>
          </a:xfrm>
        </p:grpSpPr>
        <p:sp>
          <p:nvSpPr>
            <p:cNvPr id="24614" name="Oval 22"/>
            <p:cNvSpPr>
              <a:spLocks noChangeArrowheads="1"/>
            </p:cNvSpPr>
            <p:nvPr/>
          </p:nvSpPr>
          <p:spPr bwMode="auto">
            <a:xfrm>
              <a:off x="2592" y="1900"/>
              <a:ext cx="392" cy="443"/>
            </a:xfrm>
            <a:prstGeom prst="ellipse">
              <a:avLst/>
            </a:prstGeom>
            <a:solidFill>
              <a:srgbClr val="0077B3"/>
            </a:solidFill>
            <a:ln w="57240" cap="sq">
              <a:solidFill>
                <a:srgbClr val="0C62A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Clr>
                  <a:srgbClr val="000000"/>
                </a:buClr>
                <a:buSzPct val="100000"/>
                <a:buFont typeface="Times New Roman" charset="0"/>
                <a:buNone/>
              </a:pPr>
              <a:endParaRPr lang="en-US"/>
            </a:p>
          </p:txBody>
        </p:sp>
        <p:pic>
          <p:nvPicPr>
            <p:cNvPr id="24615"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7" y="1963"/>
              <a:ext cx="191" cy="2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24591" name="Group 24"/>
          <p:cNvGrpSpPr>
            <a:grpSpLocks/>
          </p:cNvGrpSpPr>
          <p:nvPr/>
        </p:nvGrpSpPr>
        <p:grpSpPr bwMode="auto">
          <a:xfrm>
            <a:off x="4148137" y="1879997"/>
            <a:ext cx="703262" cy="527447"/>
            <a:chOff x="3259" y="1579"/>
            <a:chExt cx="443" cy="443"/>
          </a:xfrm>
        </p:grpSpPr>
        <p:sp>
          <p:nvSpPr>
            <p:cNvPr id="24612" name="Oval 25"/>
            <p:cNvSpPr>
              <a:spLocks noChangeArrowheads="1"/>
            </p:cNvSpPr>
            <p:nvPr/>
          </p:nvSpPr>
          <p:spPr bwMode="auto">
            <a:xfrm>
              <a:off x="3259" y="1579"/>
              <a:ext cx="443" cy="443"/>
            </a:xfrm>
            <a:prstGeom prst="ellipse">
              <a:avLst/>
            </a:prstGeom>
            <a:solidFill>
              <a:srgbClr val="0077B3"/>
            </a:solidFill>
            <a:ln w="57240" cap="sq">
              <a:solidFill>
                <a:srgbClr val="004F8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Clr>
                  <a:srgbClr val="000000"/>
                </a:buClr>
                <a:buSzPct val="100000"/>
                <a:buFont typeface="Times New Roman" charset="0"/>
                <a:buNone/>
              </a:pPr>
              <a:endParaRPr lang="en-US"/>
            </a:p>
          </p:txBody>
        </p:sp>
        <p:pic>
          <p:nvPicPr>
            <p:cNvPr id="24613"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 y="1711"/>
              <a:ext cx="284" cy="18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24592" name="Group 27"/>
          <p:cNvGrpSpPr>
            <a:grpSpLocks/>
          </p:cNvGrpSpPr>
          <p:nvPr/>
        </p:nvGrpSpPr>
        <p:grpSpPr bwMode="auto">
          <a:xfrm>
            <a:off x="5618162" y="3005138"/>
            <a:ext cx="703262" cy="526256"/>
            <a:chOff x="4185" y="2524"/>
            <a:chExt cx="443" cy="442"/>
          </a:xfrm>
        </p:grpSpPr>
        <p:sp>
          <p:nvSpPr>
            <p:cNvPr id="24610" name="Oval 28"/>
            <p:cNvSpPr>
              <a:spLocks noChangeArrowheads="1"/>
            </p:cNvSpPr>
            <p:nvPr/>
          </p:nvSpPr>
          <p:spPr bwMode="auto">
            <a:xfrm>
              <a:off x="4185" y="2524"/>
              <a:ext cx="443" cy="442"/>
            </a:xfrm>
            <a:prstGeom prst="ellipse">
              <a:avLst/>
            </a:prstGeom>
            <a:solidFill>
              <a:srgbClr val="0077B3"/>
            </a:solidFill>
            <a:ln w="57240" cap="sq">
              <a:solidFill>
                <a:srgbClr val="0C62A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Clr>
                  <a:srgbClr val="000000"/>
                </a:buClr>
                <a:buSzPct val="100000"/>
                <a:buFont typeface="Times New Roman" charset="0"/>
                <a:buNone/>
              </a:pPr>
              <a:endParaRPr lang="en-US"/>
            </a:p>
          </p:txBody>
        </p:sp>
        <p:pic>
          <p:nvPicPr>
            <p:cNvPr id="24611" name="Picture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0" y="2622"/>
              <a:ext cx="332" cy="2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24593" name="Group 30"/>
          <p:cNvGrpSpPr>
            <a:grpSpLocks/>
          </p:cNvGrpSpPr>
          <p:nvPr/>
        </p:nvGrpSpPr>
        <p:grpSpPr bwMode="auto">
          <a:xfrm>
            <a:off x="5199062" y="3765947"/>
            <a:ext cx="703262" cy="527447"/>
            <a:chOff x="3921" y="3163"/>
            <a:chExt cx="443" cy="443"/>
          </a:xfrm>
        </p:grpSpPr>
        <p:sp>
          <p:nvSpPr>
            <p:cNvPr id="24608" name="Oval 31"/>
            <p:cNvSpPr>
              <a:spLocks noChangeArrowheads="1"/>
            </p:cNvSpPr>
            <p:nvPr/>
          </p:nvSpPr>
          <p:spPr bwMode="auto">
            <a:xfrm>
              <a:off x="3921" y="3163"/>
              <a:ext cx="443" cy="443"/>
            </a:xfrm>
            <a:prstGeom prst="ellipse">
              <a:avLst/>
            </a:prstGeom>
            <a:solidFill>
              <a:srgbClr val="0077B3"/>
            </a:solidFill>
            <a:ln w="57240" cap="sq">
              <a:solidFill>
                <a:srgbClr val="0C62A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Clr>
                  <a:srgbClr val="000000"/>
                </a:buClr>
                <a:buSzPct val="100000"/>
                <a:buFont typeface="Times New Roman" charset="0"/>
                <a:buNone/>
              </a:pPr>
              <a:endParaRPr lang="en-US"/>
            </a:p>
          </p:txBody>
        </p:sp>
        <p:pic>
          <p:nvPicPr>
            <p:cNvPr id="24609" name="Picture 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6" y="3259"/>
              <a:ext cx="332" cy="28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24594" name="Group 33"/>
          <p:cNvGrpSpPr>
            <a:grpSpLocks/>
          </p:cNvGrpSpPr>
          <p:nvPr/>
        </p:nvGrpSpPr>
        <p:grpSpPr bwMode="auto">
          <a:xfrm>
            <a:off x="5199062" y="2262188"/>
            <a:ext cx="703262" cy="527447"/>
            <a:chOff x="3921" y="1900"/>
            <a:chExt cx="443" cy="443"/>
          </a:xfrm>
        </p:grpSpPr>
        <p:sp>
          <p:nvSpPr>
            <p:cNvPr id="24606" name="Oval 34"/>
            <p:cNvSpPr>
              <a:spLocks noChangeArrowheads="1"/>
            </p:cNvSpPr>
            <p:nvPr/>
          </p:nvSpPr>
          <p:spPr bwMode="auto">
            <a:xfrm>
              <a:off x="3921" y="1900"/>
              <a:ext cx="443" cy="443"/>
            </a:xfrm>
            <a:prstGeom prst="ellipse">
              <a:avLst/>
            </a:prstGeom>
            <a:solidFill>
              <a:srgbClr val="0077B3"/>
            </a:solidFill>
            <a:ln w="57240" cap="sq">
              <a:solidFill>
                <a:srgbClr val="0C62A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Clr>
                  <a:srgbClr val="000000"/>
                </a:buClr>
                <a:buSzPct val="100000"/>
                <a:buFont typeface="Times New Roman" charset="0"/>
                <a:buNone/>
              </a:pPr>
              <a:endParaRPr lang="en-US"/>
            </a:p>
          </p:txBody>
        </p:sp>
        <p:pic>
          <p:nvPicPr>
            <p:cNvPr id="24607" name="Picture 3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7" y="2047"/>
              <a:ext cx="272" cy="1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24595" name="Group 36"/>
          <p:cNvGrpSpPr>
            <a:grpSpLocks/>
          </p:cNvGrpSpPr>
          <p:nvPr/>
        </p:nvGrpSpPr>
        <p:grpSpPr bwMode="auto">
          <a:xfrm>
            <a:off x="3089275" y="3765947"/>
            <a:ext cx="703263" cy="527447"/>
            <a:chOff x="2592" y="3163"/>
            <a:chExt cx="443" cy="443"/>
          </a:xfrm>
        </p:grpSpPr>
        <p:sp>
          <p:nvSpPr>
            <p:cNvPr id="24604" name="Oval 37"/>
            <p:cNvSpPr>
              <a:spLocks noChangeArrowheads="1"/>
            </p:cNvSpPr>
            <p:nvPr/>
          </p:nvSpPr>
          <p:spPr bwMode="auto">
            <a:xfrm>
              <a:off x="2592" y="3163"/>
              <a:ext cx="443" cy="443"/>
            </a:xfrm>
            <a:prstGeom prst="ellipse">
              <a:avLst/>
            </a:prstGeom>
            <a:solidFill>
              <a:srgbClr val="0077B3"/>
            </a:solidFill>
            <a:ln w="57240" cap="sq">
              <a:solidFill>
                <a:srgbClr val="0C62A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Clr>
                  <a:srgbClr val="000000"/>
                </a:buClr>
                <a:buSzPct val="100000"/>
                <a:buFont typeface="Times New Roman" charset="0"/>
                <a:buNone/>
              </a:pPr>
              <a:endParaRPr lang="en-US"/>
            </a:p>
          </p:txBody>
        </p:sp>
        <p:pic>
          <p:nvPicPr>
            <p:cNvPr id="24605" name="Picture 3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47" y="3281"/>
              <a:ext cx="332" cy="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24596" name="Group 39"/>
          <p:cNvGrpSpPr>
            <a:grpSpLocks/>
          </p:cNvGrpSpPr>
          <p:nvPr/>
        </p:nvGrpSpPr>
        <p:grpSpPr bwMode="auto">
          <a:xfrm>
            <a:off x="4148137" y="4051697"/>
            <a:ext cx="703262" cy="527447"/>
            <a:chOff x="3259" y="3403"/>
            <a:chExt cx="443" cy="443"/>
          </a:xfrm>
        </p:grpSpPr>
        <p:sp>
          <p:nvSpPr>
            <p:cNvPr id="24602" name="Oval 40"/>
            <p:cNvSpPr>
              <a:spLocks noChangeArrowheads="1"/>
            </p:cNvSpPr>
            <p:nvPr/>
          </p:nvSpPr>
          <p:spPr bwMode="auto">
            <a:xfrm>
              <a:off x="3259" y="3403"/>
              <a:ext cx="443" cy="443"/>
            </a:xfrm>
            <a:prstGeom prst="ellipse">
              <a:avLst/>
            </a:prstGeom>
            <a:solidFill>
              <a:srgbClr val="0077B3"/>
            </a:solidFill>
            <a:ln w="57240" cap="sq">
              <a:solidFill>
                <a:srgbClr val="0C62A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Clr>
                  <a:srgbClr val="000000"/>
                </a:buClr>
                <a:buSzPct val="100000"/>
                <a:buFont typeface="Times New Roman" charset="0"/>
                <a:buNone/>
              </a:pPr>
              <a:endParaRPr lang="en-US"/>
            </a:p>
          </p:txBody>
        </p:sp>
        <p:pic>
          <p:nvPicPr>
            <p:cNvPr id="24603" name="Picture 4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22" y="3504"/>
              <a:ext cx="300" cy="27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24597" name="Group 42"/>
          <p:cNvGrpSpPr>
            <a:grpSpLocks/>
          </p:cNvGrpSpPr>
          <p:nvPr/>
        </p:nvGrpSpPr>
        <p:grpSpPr bwMode="auto">
          <a:xfrm>
            <a:off x="3749674" y="2692004"/>
            <a:ext cx="1498600" cy="1123950"/>
            <a:chOff x="3008" y="2261"/>
            <a:chExt cx="944" cy="944"/>
          </a:xfrm>
        </p:grpSpPr>
        <p:sp>
          <p:nvSpPr>
            <p:cNvPr id="24600" name="Oval 43"/>
            <p:cNvSpPr>
              <a:spLocks noChangeArrowheads="1"/>
            </p:cNvSpPr>
            <p:nvPr/>
          </p:nvSpPr>
          <p:spPr bwMode="auto">
            <a:xfrm>
              <a:off x="3008" y="2261"/>
              <a:ext cx="944" cy="944"/>
            </a:xfrm>
            <a:prstGeom prst="ellipse">
              <a:avLst/>
            </a:prstGeom>
            <a:solidFill>
              <a:srgbClr val="0077B3"/>
            </a:solidFill>
            <a:ln w="76320" cap="sq">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Clr>
                  <a:srgbClr val="000000"/>
                </a:buClr>
                <a:buSzPct val="100000"/>
                <a:buFont typeface="Times New Roman" charset="0"/>
                <a:buNone/>
              </a:pPr>
              <a:endParaRPr lang="en-US"/>
            </a:p>
          </p:txBody>
        </p:sp>
        <p:pic>
          <p:nvPicPr>
            <p:cNvPr id="24601" name="Picture 4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53" y="2469"/>
              <a:ext cx="572" cy="5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
        <p:nvSpPr>
          <p:cNvPr id="67630" name="Rectangle 46"/>
          <p:cNvSpPr>
            <a:spLocks noChangeArrowheads="1"/>
          </p:cNvSpPr>
          <p:nvPr/>
        </p:nvSpPr>
        <p:spPr bwMode="auto">
          <a:xfrm>
            <a:off x="533400" y="996302"/>
            <a:ext cx="8077200"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dirty="0">
                <a:solidFill>
                  <a:srgbClr val="4F81BD"/>
                </a:solidFill>
                <a:effectLst>
                  <a:outerShdw blurRad="38100" dist="38100" dir="2700000" algn="tl">
                    <a:srgbClr val="DDDDDD"/>
                  </a:outerShdw>
                </a:effectLst>
              </a:rPr>
              <a:t>IBM </a:t>
            </a:r>
            <a:r>
              <a:rPr lang="en-US" sz="2000" dirty="0" err="1">
                <a:solidFill>
                  <a:srgbClr val="4F81BD"/>
                </a:solidFill>
                <a:effectLst>
                  <a:outerShdw blurRad="38100" dist="38100" dir="2700000" algn="tl">
                    <a:srgbClr val="DDDDDD"/>
                  </a:outerShdw>
                </a:effectLst>
              </a:rPr>
              <a:t>Datacap</a:t>
            </a:r>
            <a:r>
              <a:rPr lang="en-US" sz="2000" dirty="0">
                <a:solidFill>
                  <a:srgbClr val="4F81BD"/>
                </a:solidFill>
                <a:effectLst>
                  <a:outerShdw blurRad="38100" dist="38100" dir="2700000" algn="tl">
                    <a:srgbClr val="DDDDDD"/>
                  </a:outerShdw>
                </a:effectLst>
              </a:rPr>
              <a:t> </a:t>
            </a:r>
            <a:r>
              <a:rPr lang="ru-RU" sz="2000" dirty="0" smtClean="0">
                <a:solidFill>
                  <a:srgbClr val="4F81BD"/>
                </a:solidFill>
                <a:effectLst>
                  <a:outerShdw blurRad="38100" dist="38100" dir="2700000" algn="tl">
                    <a:srgbClr val="DDDDDD"/>
                  </a:outerShdw>
                </a:effectLst>
              </a:rPr>
              <a:t>предлагает несколько методов классификации документов</a:t>
            </a:r>
            <a:endParaRPr lang="en-US" sz="2000" dirty="0">
              <a:solidFill>
                <a:srgbClr val="4F81BD"/>
              </a:solidFill>
              <a:effectLst>
                <a:outerShdw blurRad="38100" dist="38100" dir="2700000" algn="tl">
                  <a:srgbClr val="DDDDDD"/>
                </a:outerShdw>
              </a:effectLst>
            </a:endParaRPr>
          </a:p>
        </p:txBody>
      </p:sp>
    </p:spTree>
    <p:extLst>
      <p:ext uri="{BB962C8B-B14F-4D97-AF65-F5344CB8AC3E}">
        <p14:creationId xmlns:p14="http://schemas.microsoft.com/office/powerpoint/2010/main" val="384557058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16"/>
          <p:cNvGrpSpPr>
            <a:grpSpLocks/>
          </p:cNvGrpSpPr>
          <p:nvPr/>
        </p:nvGrpSpPr>
        <p:grpSpPr bwMode="auto">
          <a:xfrm>
            <a:off x="639763" y="3257550"/>
            <a:ext cx="2622550" cy="1615679"/>
            <a:chOff x="395876" y="4200719"/>
            <a:chExt cx="2837165" cy="2311449"/>
          </a:xfrm>
        </p:grpSpPr>
        <p:grpSp>
          <p:nvGrpSpPr>
            <p:cNvPr id="22538" name="Group 14"/>
            <p:cNvGrpSpPr>
              <a:grpSpLocks/>
            </p:cNvGrpSpPr>
            <p:nvPr/>
          </p:nvGrpSpPr>
          <p:grpSpPr bwMode="auto">
            <a:xfrm>
              <a:off x="395876" y="4200719"/>
              <a:ext cx="2837165" cy="2311449"/>
              <a:chOff x="363235" y="4400579"/>
              <a:chExt cx="2837165" cy="2311449"/>
            </a:xfrm>
          </p:grpSpPr>
          <p:pic>
            <p:nvPicPr>
              <p:cNvPr id="22541" name="Picture 10"/>
              <p:cNvPicPr>
                <a:picLocks noChangeAspect="1"/>
              </p:cNvPicPr>
              <p:nvPr/>
            </p:nvPicPr>
            <p:blipFill>
              <a:blip r:embed="rId3">
                <a:extLst>
                  <a:ext uri="{28A0092B-C50C-407E-A947-70E740481C1C}">
                    <a14:useLocalDpi xmlns:a14="http://schemas.microsoft.com/office/drawing/2010/main" val="0"/>
                  </a:ext>
                </a:extLst>
              </a:blip>
              <a:srcRect t="1500" b="17029"/>
              <a:stretch>
                <a:fillRect/>
              </a:stretch>
            </p:blipFill>
            <p:spPr bwMode="auto">
              <a:xfrm>
                <a:off x="363235" y="4400579"/>
                <a:ext cx="2837165" cy="231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2229" y="4820428"/>
                <a:ext cx="1019175" cy="44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39" name="Oval 15"/>
            <p:cNvSpPr>
              <a:spLocks noChangeArrowheads="1"/>
            </p:cNvSpPr>
            <p:nvPr/>
          </p:nvSpPr>
          <p:spPr bwMode="auto">
            <a:xfrm>
              <a:off x="2209800" y="5105400"/>
              <a:ext cx="381000" cy="238589"/>
            </a:xfrm>
            <a:prstGeom prst="ellipse">
              <a:avLst/>
            </a:prstGeom>
            <a:solidFill>
              <a:schemeClr val="bg1"/>
            </a:solidFill>
            <a:ln w="9525">
              <a:solidFill>
                <a:schemeClr val="bg1"/>
              </a:solidFill>
              <a:round/>
              <a:headEnd/>
              <a:tailEnd/>
            </a:ln>
          </p:spPr>
          <p:txBody>
            <a:bodyPr/>
            <a:lstStyle/>
            <a:p>
              <a:pPr>
                <a:buClr>
                  <a:srgbClr val="000000"/>
                </a:buClr>
                <a:buSzPct val="100000"/>
                <a:buFont typeface="Times New Roman" charset="0"/>
                <a:buNone/>
              </a:pPr>
              <a:endParaRPr lang="en-US"/>
            </a:p>
          </p:txBody>
        </p:sp>
        <p:sp>
          <p:nvSpPr>
            <p:cNvPr id="22540" name="Oval 17"/>
            <p:cNvSpPr>
              <a:spLocks noChangeArrowheads="1"/>
            </p:cNvSpPr>
            <p:nvPr/>
          </p:nvSpPr>
          <p:spPr bwMode="auto">
            <a:xfrm>
              <a:off x="990600" y="5111099"/>
              <a:ext cx="381000" cy="238589"/>
            </a:xfrm>
            <a:prstGeom prst="ellipse">
              <a:avLst/>
            </a:prstGeom>
            <a:solidFill>
              <a:schemeClr val="bg1"/>
            </a:solidFill>
            <a:ln w="9525">
              <a:solidFill>
                <a:schemeClr val="bg1"/>
              </a:solidFill>
              <a:round/>
              <a:headEnd/>
              <a:tailEnd/>
            </a:ln>
          </p:spPr>
          <p:txBody>
            <a:bodyPr/>
            <a:lstStyle/>
            <a:p>
              <a:pPr>
                <a:buClr>
                  <a:srgbClr val="000000"/>
                </a:buClr>
                <a:buSzPct val="100000"/>
                <a:buFont typeface="Times New Roman" charset="0"/>
                <a:buNone/>
              </a:pPr>
              <a:endParaRPr lang="en-US"/>
            </a:p>
          </p:txBody>
        </p:sp>
      </p:grpSp>
      <p:sp>
        <p:nvSpPr>
          <p:cNvPr id="22531" name="TextBox 4"/>
          <p:cNvSpPr txBox="1">
            <a:spLocks noChangeArrowheads="1"/>
          </p:cNvSpPr>
          <p:nvPr/>
        </p:nvSpPr>
        <p:spPr bwMode="auto">
          <a:xfrm>
            <a:off x="3581401" y="3427810"/>
            <a:ext cx="52990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200">
                <a:solidFill>
                  <a:schemeClr val="bg1"/>
                </a:solidFill>
                <a:latin typeface="Arial" charset="0"/>
                <a:ea typeface="MS PGothic" charset="0"/>
                <a:cs typeface="MS PGothic" charset="0"/>
              </a:defRPr>
            </a:lvl1pPr>
            <a:lvl2pPr>
              <a:defRPr sz="2200">
                <a:solidFill>
                  <a:schemeClr val="bg1"/>
                </a:solidFill>
                <a:latin typeface="Arial" charset="0"/>
                <a:ea typeface="MS PGothic" charset="0"/>
                <a:cs typeface="MS PGothic" charset="0"/>
              </a:defRPr>
            </a:lvl2pPr>
            <a:lvl3pPr>
              <a:defRPr sz="2200">
                <a:solidFill>
                  <a:schemeClr val="bg1"/>
                </a:solidFill>
                <a:latin typeface="Arial" charset="0"/>
                <a:ea typeface="MS PGothic" charset="0"/>
                <a:cs typeface="MS PGothic" charset="0"/>
              </a:defRPr>
            </a:lvl3pPr>
            <a:lvl4pPr>
              <a:defRPr sz="2200">
                <a:solidFill>
                  <a:schemeClr val="bg1"/>
                </a:solidFill>
                <a:latin typeface="Arial" charset="0"/>
                <a:ea typeface="MS PGothic" charset="0"/>
                <a:cs typeface="MS PGothic" charset="0"/>
              </a:defRPr>
            </a:lvl4pPr>
            <a:lvl5pPr>
              <a:defRPr sz="2200">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defRPr sz="2200">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defRPr sz="2200">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defRPr sz="2200">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defRPr sz="2200">
                <a:solidFill>
                  <a:schemeClr val="bg1"/>
                </a:solidFill>
                <a:latin typeface="Arial" charset="0"/>
                <a:ea typeface="MS PGothic" charset="0"/>
                <a:cs typeface="MS PGothic" charset="0"/>
              </a:defRPr>
            </a:lvl9pPr>
          </a:lstStyle>
          <a:p>
            <a:pPr>
              <a:buFont typeface="Arial" charset="0"/>
              <a:buChar char="•"/>
            </a:pPr>
            <a:r>
              <a:rPr lang="en-US" sz="1800" dirty="0">
                <a:solidFill>
                  <a:schemeClr val="tx1"/>
                </a:solidFill>
              </a:rPr>
              <a:t>Software Development Kit (SDK) </a:t>
            </a:r>
            <a:r>
              <a:rPr lang="ru-RU" sz="1800" dirty="0" smtClean="0">
                <a:solidFill>
                  <a:schemeClr val="tx1"/>
                </a:solidFill>
              </a:rPr>
              <a:t>позволяет добавить функциональность распознавания в ваше приложение</a:t>
            </a:r>
            <a:r>
              <a:rPr lang="en-US" sz="1800" dirty="0" smtClean="0">
                <a:solidFill>
                  <a:schemeClr val="tx1"/>
                </a:solidFill>
              </a:rPr>
              <a:t>.</a:t>
            </a:r>
            <a:endParaRPr lang="en-US" sz="1800" dirty="0">
              <a:solidFill>
                <a:schemeClr val="tx1"/>
              </a:solidFill>
            </a:endParaRPr>
          </a:p>
        </p:txBody>
      </p:sp>
      <p:sp>
        <p:nvSpPr>
          <p:cNvPr id="9" name="Text Box 1"/>
          <p:cNvSpPr txBox="1">
            <a:spLocks noChangeArrowheads="1"/>
          </p:cNvSpPr>
          <p:nvPr/>
        </p:nvSpPr>
        <p:spPr bwMode="auto">
          <a:xfrm>
            <a:off x="266700" y="169349"/>
            <a:ext cx="8877300" cy="62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1"/>
                </a:solidFill>
                <a:latin typeface="Arial" charset="0"/>
                <a:ea typeface="MS PGothic" charset="0"/>
                <a:cs typeface="MS PGothic" charset="0"/>
              </a:defRPr>
            </a:lvl9pPr>
          </a:lstStyle>
          <a:p>
            <a:pPr algn="ctr">
              <a:spcBef>
                <a:spcPts val="2000"/>
              </a:spcBef>
              <a:buSzPct val="100000"/>
            </a:pPr>
            <a:r>
              <a:rPr lang="en-US" sz="3400" b="1" dirty="0">
                <a:solidFill>
                  <a:srgbClr val="4F81BD"/>
                </a:solidFill>
                <a:effectLst>
                  <a:outerShdw blurRad="38100" dist="38100" dir="2700000" algn="tl">
                    <a:srgbClr val="DDDDDD"/>
                  </a:outerShdw>
                </a:effectLst>
              </a:rPr>
              <a:t>Delivering </a:t>
            </a:r>
            <a:r>
              <a:rPr lang="en-US" sz="3400" b="1" dirty="0" err="1">
                <a:solidFill>
                  <a:srgbClr val="4F81BD"/>
                </a:solidFill>
                <a:effectLst>
                  <a:outerShdw blurRad="38100" dist="38100" dir="2700000" algn="tl">
                    <a:srgbClr val="DDDDDD"/>
                  </a:outerShdw>
                </a:effectLst>
              </a:rPr>
              <a:t>Datacap</a:t>
            </a:r>
            <a:r>
              <a:rPr lang="en-US" sz="3400" b="1" dirty="0">
                <a:solidFill>
                  <a:srgbClr val="4F81BD"/>
                </a:solidFill>
                <a:effectLst>
                  <a:outerShdw blurRad="38100" dist="38100" dir="2700000" algn="tl">
                    <a:srgbClr val="DDDDDD"/>
                  </a:outerShdw>
                </a:effectLst>
              </a:rPr>
              <a:t> Mobile </a:t>
            </a:r>
          </a:p>
        </p:txBody>
      </p:sp>
      <p:sp>
        <p:nvSpPr>
          <p:cNvPr id="22533" name="Rectangle 7"/>
          <p:cNvSpPr>
            <a:spLocks noChangeArrowheads="1"/>
          </p:cNvSpPr>
          <p:nvPr/>
        </p:nvSpPr>
        <p:spPr bwMode="auto">
          <a:xfrm>
            <a:off x="3594101" y="1827610"/>
            <a:ext cx="52863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Arial" charset="0"/>
              <a:buChar char="•"/>
            </a:pPr>
            <a:r>
              <a:rPr lang="ru-RU" dirty="0" smtClean="0"/>
              <a:t>Скачайте интуитивно понятные приложения </a:t>
            </a:r>
            <a:r>
              <a:rPr lang="en-US" dirty="0" smtClean="0"/>
              <a:t>IBM Navigator, IBM Content Navigator, IBM </a:t>
            </a:r>
            <a:r>
              <a:rPr lang="en-US" dirty="0" err="1" smtClean="0"/>
              <a:t>Datacap</a:t>
            </a:r>
            <a:r>
              <a:rPr lang="en-US" dirty="0" smtClean="0"/>
              <a:t> </a:t>
            </a:r>
            <a:r>
              <a:rPr lang="ru-RU" dirty="0" smtClean="0"/>
              <a:t>и </a:t>
            </a:r>
            <a:r>
              <a:rPr lang="en-US" dirty="0" smtClean="0"/>
              <a:t>IBM Case Manager </a:t>
            </a:r>
            <a:r>
              <a:rPr lang="ru-RU" dirty="0" smtClean="0"/>
              <a:t>из</a:t>
            </a:r>
            <a:r>
              <a:rPr lang="en-US" sz="1800" dirty="0" smtClean="0">
                <a:solidFill>
                  <a:schemeClr val="tx1"/>
                </a:solidFill>
              </a:rPr>
              <a:t> </a:t>
            </a:r>
            <a:r>
              <a:rPr lang="en-US" sz="1800" dirty="0">
                <a:solidFill>
                  <a:schemeClr val="tx1"/>
                </a:solidFill>
              </a:rPr>
              <a:t>Apple </a:t>
            </a:r>
            <a:r>
              <a:rPr lang="en-US" sz="1800" dirty="0" err="1" smtClean="0">
                <a:solidFill>
                  <a:schemeClr val="tx1"/>
                </a:solidFill>
              </a:rPr>
              <a:t>AppStore</a:t>
            </a:r>
            <a:r>
              <a:rPr lang="en-US" sz="1800" dirty="0" smtClean="0">
                <a:solidFill>
                  <a:schemeClr val="tx1"/>
                </a:solidFill>
              </a:rPr>
              <a:t> </a:t>
            </a:r>
            <a:r>
              <a:rPr lang="ru-RU" dirty="0" smtClean="0"/>
              <a:t>или </a:t>
            </a:r>
            <a:r>
              <a:rPr lang="en-US" sz="1800" dirty="0" smtClean="0">
                <a:solidFill>
                  <a:schemeClr val="tx1"/>
                </a:solidFill>
              </a:rPr>
              <a:t>Google Play</a:t>
            </a:r>
            <a:endParaRPr lang="en-US" sz="1800" dirty="0">
              <a:solidFill>
                <a:schemeClr val="tx1"/>
              </a:solidFill>
            </a:endParaRPr>
          </a:p>
        </p:txBody>
      </p:sp>
      <p:grpSp>
        <p:nvGrpSpPr>
          <p:cNvPr id="22534" name="Group 13"/>
          <p:cNvGrpSpPr>
            <a:grpSpLocks/>
          </p:cNvGrpSpPr>
          <p:nvPr/>
        </p:nvGrpSpPr>
        <p:grpSpPr bwMode="auto">
          <a:xfrm>
            <a:off x="1152995" y="1771650"/>
            <a:ext cx="1706874" cy="1132285"/>
            <a:chOff x="266700" y="2177059"/>
            <a:chExt cx="3143892" cy="2096570"/>
          </a:xfrm>
        </p:grpSpPr>
        <p:pic>
          <p:nvPicPr>
            <p:cNvPr id="22536"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2029" y="3282896"/>
              <a:ext cx="3073234" cy="990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6700" y="2177059"/>
              <a:ext cx="3143892" cy="1120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35" name="Rectangle 1"/>
          <p:cNvSpPr>
            <a:spLocks noChangeArrowheads="1"/>
          </p:cNvSpPr>
          <p:nvPr/>
        </p:nvSpPr>
        <p:spPr bwMode="auto">
          <a:xfrm>
            <a:off x="1219200" y="909519"/>
            <a:ext cx="7620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dirty="0" smtClean="0"/>
              <a:t>Решение «под ключ» или разработка собственных приложений</a:t>
            </a:r>
            <a:endParaRPr lang="en-US" sz="1800" dirty="0"/>
          </a:p>
        </p:txBody>
      </p:sp>
    </p:spTree>
    <p:extLst>
      <p:ext uri="{BB962C8B-B14F-4D97-AF65-F5344CB8AC3E}">
        <p14:creationId xmlns:p14="http://schemas.microsoft.com/office/powerpoint/2010/main" val="15190814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dirty="0" smtClean="0"/>
              <a:t>Выводы</a:t>
            </a:r>
            <a:endParaRPr lang="ru-RU" dirty="0"/>
          </a:p>
        </p:txBody>
      </p:sp>
      <p:sp>
        <p:nvSpPr>
          <p:cNvPr id="3" name="Содержимое 2"/>
          <p:cNvSpPr>
            <a:spLocks noGrp="1"/>
          </p:cNvSpPr>
          <p:nvPr>
            <p:ph idx="1"/>
          </p:nvPr>
        </p:nvSpPr>
        <p:spPr/>
        <p:txBody>
          <a:bodyPr>
            <a:normAutofit fontScale="92500" lnSpcReduction="20000"/>
          </a:bodyPr>
          <a:lstStyle/>
          <a:p>
            <a:r>
              <a:rPr lang="en-US" dirty="0" smtClean="0"/>
              <a:t>Mobility </a:t>
            </a:r>
            <a:r>
              <a:rPr lang="ru-RU" dirty="0" smtClean="0"/>
              <a:t>для </a:t>
            </a:r>
            <a:r>
              <a:rPr lang="en-US" dirty="0" smtClean="0"/>
              <a:t>ECM </a:t>
            </a:r>
            <a:r>
              <a:rPr lang="ru-RU" dirty="0" smtClean="0"/>
              <a:t>систем не уникальное «отличие», это просто должно быть у всех.</a:t>
            </a:r>
          </a:p>
          <a:p>
            <a:r>
              <a:rPr lang="en-US" dirty="0" smtClean="0"/>
              <a:t>IBM </a:t>
            </a:r>
            <a:r>
              <a:rPr lang="ru-RU" dirty="0" smtClean="0"/>
              <a:t>предоставляет инструменты для мобильной контент генерации.</a:t>
            </a:r>
            <a:endParaRPr lang="en-US" dirty="0" smtClean="0"/>
          </a:p>
          <a:p>
            <a:r>
              <a:rPr lang="ru-RU" dirty="0" smtClean="0"/>
              <a:t>Посмотреть решения можно в секции «Мастер Класс от </a:t>
            </a:r>
            <a:r>
              <a:rPr lang="en-US" dirty="0" smtClean="0"/>
              <a:t>IBM</a:t>
            </a:r>
            <a:r>
              <a:rPr lang="ru-RU" dirty="0" smtClean="0"/>
              <a:t>»</a:t>
            </a:r>
          </a:p>
          <a:p>
            <a:endParaRPr lang="ru-RU" dirty="0"/>
          </a:p>
          <a:p>
            <a:pPr marL="0" indent="0" algn="ctr">
              <a:buNone/>
            </a:pPr>
            <a:r>
              <a:rPr lang="en-US" dirty="0" err="1" smtClean="0"/>
              <a:t>yakimchuk@ru.ibm.com</a:t>
            </a:r>
            <a:endParaRPr lang="ru-RU" dirty="0" smtClean="0"/>
          </a:p>
          <a:p>
            <a:endParaRPr lang="ru-RU" dirty="0"/>
          </a:p>
        </p:txBody>
      </p:sp>
    </p:spTree>
    <p:extLst>
      <p:ext uri="{BB962C8B-B14F-4D97-AF65-F5344CB8AC3E}">
        <p14:creationId xmlns:p14="http://schemas.microsoft.com/office/powerpoint/2010/main" val="199010071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normAutofit fontScale="90000"/>
          </a:bodyPr>
          <a:lstStyle/>
          <a:p>
            <a:r>
              <a:rPr lang="ru-RU" dirty="0" smtClean="0"/>
              <a:t>Способ доступа к приложениям </a:t>
            </a:r>
            <a:r>
              <a:rPr lang="en-US" dirty="0" smtClean="0"/>
              <a:t>ECM</a:t>
            </a:r>
            <a:endParaRPr lang="ru-RU" dirty="0"/>
          </a:p>
        </p:txBody>
      </p:sp>
      <p:sp>
        <p:nvSpPr>
          <p:cNvPr id="5" name="TextBox 4"/>
          <p:cNvSpPr txBox="1"/>
          <p:nvPr/>
        </p:nvSpPr>
        <p:spPr>
          <a:xfrm>
            <a:off x="6971610" y="4860820"/>
            <a:ext cx="2172390" cy="276999"/>
          </a:xfrm>
          <a:prstGeom prst="rect">
            <a:avLst/>
          </a:prstGeom>
          <a:noFill/>
        </p:spPr>
        <p:txBody>
          <a:bodyPr wrap="none" rtlCol="0">
            <a:spAutoFit/>
          </a:bodyPr>
          <a:lstStyle/>
          <a:p>
            <a:r>
              <a:rPr lang="ru-RU" sz="1200" dirty="0" smtClean="0"/>
              <a:t>По данным </a:t>
            </a:r>
            <a:r>
              <a:rPr lang="en-US" sz="1200" dirty="0" smtClean="0"/>
              <a:t>IBM Research 2014</a:t>
            </a:r>
            <a:endParaRPr lang="ru-RU" sz="1200" dirty="0"/>
          </a:p>
        </p:txBody>
      </p:sp>
      <p:graphicFrame>
        <p:nvGraphicFramePr>
          <p:cNvPr id="8" name="Диаграмма 7"/>
          <p:cNvGraphicFramePr>
            <a:graphicFrameLocks/>
          </p:cNvGraphicFramePr>
          <p:nvPr>
            <p:extLst>
              <p:ext uri="{D42A27DB-BD31-4B8C-83A1-F6EECF244321}">
                <p14:modId xmlns:p14="http://schemas.microsoft.com/office/powerpoint/2010/main" val="1367214579"/>
              </p:ext>
            </p:extLst>
          </p:nvPr>
        </p:nvGraphicFramePr>
        <p:xfrm>
          <a:off x="588818" y="1442595"/>
          <a:ext cx="7954818" cy="30254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033530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normAutofit/>
          </a:bodyPr>
          <a:lstStyle/>
          <a:p>
            <a:r>
              <a:rPr lang="en-US" dirty="0" err="1" smtClean="0"/>
              <a:t>IBMECM@Mobile</a:t>
            </a:r>
            <a:endParaRPr lang="ru-RU" dirty="0"/>
          </a:p>
        </p:txBody>
      </p:sp>
      <p:pic>
        <p:nvPicPr>
          <p:cNvPr id="4" name="Содержимое 3"/>
          <p:cNvPicPr>
            <a:picLocks noGrp="1" noChangeAspect="1"/>
          </p:cNvPicPr>
          <p:nvPr>
            <p:ph idx="1"/>
          </p:nvPr>
        </p:nvPicPr>
        <p:blipFill>
          <a:blip r:embed="rId2"/>
          <a:srcRect t="-26922" b="-26922"/>
          <a:stretch>
            <a:fillRect/>
          </a:stretch>
        </p:blipFill>
        <p:spPr>
          <a:xfrm>
            <a:off x="457200" y="1593273"/>
            <a:ext cx="4442326" cy="2679700"/>
          </a:xfrm>
        </p:spPr>
      </p:pic>
      <p:sp>
        <p:nvSpPr>
          <p:cNvPr id="5" name="Прямоугольник 4"/>
          <p:cNvSpPr/>
          <p:nvPr/>
        </p:nvSpPr>
        <p:spPr>
          <a:xfrm>
            <a:off x="999837" y="4014355"/>
            <a:ext cx="3198091" cy="369332"/>
          </a:xfrm>
          <a:prstGeom prst="rect">
            <a:avLst/>
          </a:prstGeom>
        </p:spPr>
        <p:txBody>
          <a:bodyPr wrap="square">
            <a:spAutoFit/>
          </a:bodyPr>
          <a:lstStyle/>
          <a:p>
            <a:pPr algn="ctr"/>
            <a:r>
              <a:rPr lang="en-US" dirty="0" smtClean="0"/>
              <a:t>3 </a:t>
            </a:r>
            <a:r>
              <a:rPr lang="ru-RU" dirty="0" smtClean="0"/>
              <a:t>бесплатных приложения</a:t>
            </a:r>
            <a:endParaRPr lang="ru-RU" dirty="0"/>
          </a:p>
        </p:txBody>
      </p:sp>
      <p:pic>
        <p:nvPicPr>
          <p:cNvPr id="6" name="Изображение 5"/>
          <p:cNvPicPr>
            <a:picLocks noChangeAspect="1"/>
          </p:cNvPicPr>
          <p:nvPr/>
        </p:nvPicPr>
        <p:blipFill>
          <a:blip r:embed="rId3"/>
          <a:stretch>
            <a:fillRect/>
          </a:stretch>
        </p:blipFill>
        <p:spPr>
          <a:xfrm>
            <a:off x="5732318" y="972005"/>
            <a:ext cx="3411682" cy="3411682"/>
          </a:xfrm>
          <a:prstGeom prst="rect">
            <a:avLst/>
          </a:prstGeom>
        </p:spPr>
      </p:pic>
      <p:sp>
        <p:nvSpPr>
          <p:cNvPr id="7" name="Прямоугольник 6"/>
          <p:cNvSpPr/>
          <p:nvPr/>
        </p:nvSpPr>
        <p:spPr>
          <a:xfrm>
            <a:off x="5732318" y="4028215"/>
            <a:ext cx="3198091" cy="369332"/>
          </a:xfrm>
          <a:prstGeom prst="rect">
            <a:avLst/>
          </a:prstGeom>
        </p:spPr>
        <p:txBody>
          <a:bodyPr wrap="square">
            <a:spAutoFit/>
          </a:bodyPr>
          <a:lstStyle/>
          <a:p>
            <a:pPr algn="ctr"/>
            <a:r>
              <a:rPr lang="en-US" dirty="0" smtClean="0"/>
              <a:t>+ </a:t>
            </a:r>
            <a:r>
              <a:rPr lang="ru-RU" dirty="0" smtClean="0"/>
              <a:t>платформа разработки</a:t>
            </a:r>
            <a:endParaRPr lang="ru-RU" dirty="0"/>
          </a:p>
        </p:txBody>
      </p:sp>
    </p:spTree>
    <p:extLst>
      <p:ext uri="{BB962C8B-B14F-4D97-AF65-F5344CB8AC3E}">
        <p14:creationId xmlns:p14="http://schemas.microsoft.com/office/powerpoint/2010/main" val="392809024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grpSp>
        <p:nvGrpSpPr>
          <p:cNvPr id="4" name="Группа 3"/>
          <p:cNvGrpSpPr/>
          <p:nvPr/>
        </p:nvGrpSpPr>
        <p:grpSpPr>
          <a:xfrm>
            <a:off x="1143000" y="0"/>
            <a:ext cx="6858000" cy="5143500"/>
            <a:chOff x="1143000" y="0"/>
            <a:chExt cx="6858000" cy="5143500"/>
          </a:xfrm>
        </p:grpSpPr>
        <p:pic>
          <p:nvPicPr>
            <p:cNvPr id="5" name="Изображение 4"/>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1143000" y="0"/>
              <a:ext cx="6858000" cy="5143500"/>
            </a:xfrm>
            <a:prstGeom prst="rect">
              <a:avLst/>
            </a:prstGeom>
          </p:spPr>
        </p:pic>
        <p:pic>
          <p:nvPicPr>
            <p:cNvPr id="6" name="Изображение 5"/>
            <p:cNvPicPr>
              <a:picLocks noChangeAspect="1"/>
            </p:cNvPicPr>
            <p:nvPr/>
          </p:nvPicPr>
          <p:blipFill rotWithShape="1">
            <a:blip r:embed="rId4"/>
            <a:srcRect l="22223" t="41527" r="21885" b="39617"/>
            <a:stretch/>
          </p:blipFill>
          <p:spPr>
            <a:xfrm>
              <a:off x="2759364" y="2135908"/>
              <a:ext cx="3833091" cy="969819"/>
            </a:xfrm>
            <a:prstGeom prst="rect">
              <a:avLst/>
            </a:prstGeom>
          </p:spPr>
        </p:pic>
      </p:grpSp>
    </p:spTree>
    <p:extLst>
      <p:ext uri="{BB962C8B-B14F-4D97-AF65-F5344CB8AC3E}">
        <p14:creationId xmlns:p14="http://schemas.microsoft.com/office/powerpoint/2010/main" val="299363953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p:cNvPicPr>
            <a:picLocks noGrp="1" noChangeAspect="1"/>
          </p:cNvPicPr>
          <p:nvPr>
            <p:ph idx="1"/>
          </p:nvPr>
        </p:nvPicPr>
        <p:blipFill rotWithShape="1">
          <a:blip r:embed="rId2"/>
          <a:srcRect t="840" b="-1635"/>
          <a:stretch/>
        </p:blipFill>
        <p:spPr>
          <a:xfrm>
            <a:off x="0" y="783515"/>
            <a:ext cx="9145878" cy="3681954"/>
          </a:xfrm>
        </p:spPr>
      </p:pic>
    </p:spTree>
    <p:extLst>
      <p:ext uri="{BB962C8B-B14F-4D97-AF65-F5344CB8AC3E}">
        <p14:creationId xmlns:p14="http://schemas.microsoft.com/office/powerpoint/2010/main" val="251319859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IBM Content Navigator</a:t>
            </a:r>
            <a:endParaRPr lang="ru-RU" dirty="0"/>
          </a:p>
        </p:txBody>
      </p:sp>
      <p:sp>
        <p:nvSpPr>
          <p:cNvPr id="3" name="Содержимое 2"/>
          <p:cNvSpPr>
            <a:spLocks noGrp="1"/>
          </p:cNvSpPr>
          <p:nvPr>
            <p:ph idx="1"/>
          </p:nvPr>
        </p:nvSpPr>
        <p:spPr>
          <a:xfrm>
            <a:off x="0" y="1200151"/>
            <a:ext cx="4230255" cy="3394472"/>
          </a:xfrm>
        </p:spPr>
        <p:txBody>
          <a:bodyPr>
            <a:normAutofit fontScale="70000" lnSpcReduction="20000"/>
          </a:bodyPr>
          <a:lstStyle/>
          <a:p>
            <a:r>
              <a:rPr lang="ru-RU" dirty="0" smtClean="0"/>
              <a:t>Бесплатное решение для работы с </a:t>
            </a:r>
            <a:r>
              <a:rPr lang="en-US" dirty="0" smtClean="0"/>
              <a:t>IBM </a:t>
            </a:r>
            <a:r>
              <a:rPr lang="en-US" dirty="0" err="1" smtClean="0"/>
              <a:t>Filenet</a:t>
            </a:r>
            <a:r>
              <a:rPr lang="en-US" dirty="0" smtClean="0"/>
              <a:t>, Content Manager 8, CMOD, Case Manager, Watson Curator, Watson Content analytics, </a:t>
            </a:r>
            <a:r>
              <a:rPr lang="ru-RU" dirty="0" smtClean="0"/>
              <a:t>а также с </a:t>
            </a:r>
            <a:r>
              <a:rPr lang="en-US" dirty="0" smtClean="0"/>
              <a:t>CMIS-</a:t>
            </a:r>
            <a:r>
              <a:rPr lang="ru-RU" dirty="0" err="1" smtClean="0"/>
              <a:t>репозиториями</a:t>
            </a:r>
            <a:r>
              <a:rPr lang="ru-RU" dirty="0" smtClean="0"/>
              <a:t> (например </a:t>
            </a:r>
            <a:r>
              <a:rPr lang="en-US" dirty="0" err="1" smtClean="0"/>
              <a:t>Documentum</a:t>
            </a:r>
            <a:r>
              <a:rPr lang="en-US" dirty="0" smtClean="0"/>
              <a:t>, Alfresco, SharePoint, </a:t>
            </a:r>
            <a:r>
              <a:rPr lang="en-US" dirty="0" err="1" smtClean="0"/>
              <a:t>Opentext</a:t>
            </a:r>
            <a:r>
              <a:rPr lang="ru-RU" dirty="0" smtClean="0"/>
              <a:t>)</a:t>
            </a:r>
            <a:endParaRPr lang="en-US" dirty="0" smtClean="0"/>
          </a:p>
          <a:p>
            <a:r>
              <a:rPr lang="ru-RU" dirty="0" smtClean="0"/>
              <a:t>Доступ к документам и задачам, согласования, проектная работа, ЭЦП и многое другое </a:t>
            </a:r>
            <a:endParaRPr lang="ru-RU" dirty="0"/>
          </a:p>
        </p:txBody>
      </p:sp>
      <p:pic>
        <p:nvPicPr>
          <p:cNvPr id="4" name="Изображение 3"/>
          <p:cNvPicPr>
            <a:picLocks noChangeAspect="1"/>
          </p:cNvPicPr>
          <p:nvPr/>
        </p:nvPicPr>
        <p:blipFill>
          <a:blip r:embed="rId2"/>
          <a:stretch>
            <a:fillRect/>
          </a:stretch>
        </p:blipFill>
        <p:spPr>
          <a:xfrm>
            <a:off x="4230256" y="1200151"/>
            <a:ext cx="4962918" cy="3206808"/>
          </a:xfrm>
          <a:prstGeom prst="rect">
            <a:avLst/>
          </a:prstGeom>
        </p:spPr>
      </p:pic>
      <p:pic>
        <p:nvPicPr>
          <p:cNvPr id="5" name="Изображение 4"/>
          <p:cNvPicPr>
            <a:picLocks noChangeAspect="1"/>
          </p:cNvPicPr>
          <p:nvPr/>
        </p:nvPicPr>
        <p:blipFill>
          <a:blip r:embed="rId3">
            <a:extLst>
              <a:ext uri="{BEBA8EAE-BF5A-486C-A8C5-ECC9F3942E4B}">
                <a14:imgProps xmlns:a14="http://schemas.microsoft.com/office/drawing/2010/main">
                  <a14:imgLayer r:embed="rId4">
                    <a14:imgEffect>
                      <a14:backgroundRemoval t="10000" b="90000" l="0" r="100000"/>
                    </a14:imgEffect>
                  </a14:imgLayer>
                </a14:imgProps>
              </a:ext>
            </a:extLst>
          </a:blip>
          <a:stretch>
            <a:fillRect/>
          </a:stretch>
        </p:blipFill>
        <p:spPr>
          <a:xfrm>
            <a:off x="5312455" y="2812576"/>
            <a:ext cx="2774278" cy="2774278"/>
          </a:xfrm>
          <a:prstGeom prst="rect">
            <a:avLst/>
          </a:prstGeom>
        </p:spPr>
      </p:pic>
      <p:pic>
        <p:nvPicPr>
          <p:cNvPr id="6" name="Изображение 5"/>
          <p:cNvPicPr>
            <a:picLocks noChangeAspect="1"/>
          </p:cNvPicPr>
          <p:nvPr/>
        </p:nvPicPr>
        <p:blipFill>
          <a:blip r:embed="rId5"/>
          <a:stretch>
            <a:fillRect/>
          </a:stretch>
        </p:blipFill>
        <p:spPr>
          <a:xfrm>
            <a:off x="8086733" y="3639371"/>
            <a:ext cx="1048224" cy="1048224"/>
          </a:xfrm>
          <a:prstGeom prst="rect">
            <a:avLst/>
          </a:prstGeom>
        </p:spPr>
      </p:pic>
    </p:spTree>
    <p:extLst>
      <p:ext uri="{BB962C8B-B14F-4D97-AF65-F5344CB8AC3E}">
        <p14:creationId xmlns:p14="http://schemas.microsoft.com/office/powerpoint/2010/main" val="167812068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6" name="Picture Placeholder 41" descr="04 square.jpg"/>
          <p:cNvPicPr>
            <a:picLocks noChangeAspect="1"/>
          </p:cNvPicPr>
          <p:nvPr/>
        </p:nvPicPr>
        <p:blipFill>
          <a:blip r:embed="rId2">
            <a:extLst>
              <a:ext uri="{28A0092B-C50C-407E-A947-70E740481C1C}">
                <a14:useLocalDpi xmlns:a14="http://schemas.microsoft.com/office/drawing/2010/main" val="0"/>
              </a:ext>
            </a:extLst>
          </a:blip>
          <a:srcRect l="21667" r="21667"/>
          <a:stretch>
            <a:fillRect/>
          </a:stretch>
        </p:blipFill>
        <p:spPr>
          <a:xfrm>
            <a:off x="0" y="0"/>
            <a:ext cx="3267364" cy="5143500"/>
          </a:xfrm>
          <a:prstGeom prst="rect">
            <a:avLst/>
          </a:prstGeom>
        </p:spPr>
      </p:pic>
      <p:sp>
        <p:nvSpPr>
          <p:cNvPr id="17" name="AutoShape 13"/>
          <p:cNvSpPr>
            <a:spLocks/>
          </p:cNvSpPr>
          <p:nvPr/>
        </p:nvSpPr>
        <p:spPr bwMode="auto">
          <a:xfrm>
            <a:off x="4086525" y="4187128"/>
            <a:ext cx="698500" cy="475059"/>
          </a:xfrm>
          <a:custGeom>
            <a:avLst/>
            <a:gdLst/>
            <a:ahLst/>
            <a:cxnLst/>
            <a:rect l="0" t="0" r="r" b="b"/>
            <a:pathLst>
              <a:path w="21600" h="21600">
                <a:moveTo>
                  <a:pt x="14627" y="19612"/>
                </a:moveTo>
                <a:lnTo>
                  <a:pt x="7033" y="19612"/>
                </a:lnTo>
                <a:cubicBezTo>
                  <a:pt x="7390" y="17652"/>
                  <a:pt x="8951" y="16173"/>
                  <a:pt x="10830" y="16173"/>
                </a:cubicBezTo>
                <a:cubicBezTo>
                  <a:pt x="12709" y="16173"/>
                  <a:pt x="14271" y="17652"/>
                  <a:pt x="14627" y="19612"/>
                </a:cubicBezTo>
                <a:close/>
                <a:moveTo>
                  <a:pt x="20374" y="3384"/>
                </a:moveTo>
                <a:lnTo>
                  <a:pt x="20374" y="18672"/>
                </a:lnTo>
                <a:cubicBezTo>
                  <a:pt x="20233" y="18463"/>
                  <a:pt x="20008" y="18327"/>
                  <a:pt x="19751" y="18327"/>
                </a:cubicBezTo>
                <a:lnTo>
                  <a:pt x="18342" y="18327"/>
                </a:lnTo>
                <a:cubicBezTo>
                  <a:pt x="18159" y="17546"/>
                  <a:pt x="17875" y="16796"/>
                  <a:pt x="17510" y="16114"/>
                </a:cubicBezTo>
                <a:lnTo>
                  <a:pt x="18509" y="15007"/>
                </a:lnTo>
                <a:cubicBezTo>
                  <a:pt x="18812" y="14672"/>
                  <a:pt x="18812" y="14129"/>
                  <a:pt x="18509" y="13793"/>
                </a:cubicBezTo>
                <a:lnTo>
                  <a:pt x="16863" y="11975"/>
                </a:lnTo>
                <a:cubicBezTo>
                  <a:pt x="16561" y="11640"/>
                  <a:pt x="16069" y="11639"/>
                  <a:pt x="15767" y="11974"/>
                </a:cubicBezTo>
                <a:lnTo>
                  <a:pt x="14762" y="13079"/>
                </a:lnTo>
                <a:cubicBezTo>
                  <a:pt x="14145" y="12675"/>
                  <a:pt x="13465" y="12362"/>
                  <a:pt x="12759" y="12159"/>
                </a:cubicBezTo>
                <a:lnTo>
                  <a:pt x="12759" y="10602"/>
                </a:lnTo>
                <a:cubicBezTo>
                  <a:pt x="12759" y="10130"/>
                  <a:pt x="12422" y="9745"/>
                  <a:pt x="11992" y="9745"/>
                </a:cubicBezTo>
                <a:lnTo>
                  <a:pt x="9667" y="9745"/>
                </a:lnTo>
                <a:cubicBezTo>
                  <a:pt x="9238" y="9745"/>
                  <a:pt x="8900" y="10129"/>
                  <a:pt x="8900" y="10602"/>
                </a:cubicBezTo>
                <a:lnTo>
                  <a:pt x="8900" y="12159"/>
                </a:lnTo>
                <a:cubicBezTo>
                  <a:pt x="8195" y="12363"/>
                  <a:pt x="7514" y="12676"/>
                  <a:pt x="6898" y="13079"/>
                </a:cubicBezTo>
                <a:lnTo>
                  <a:pt x="5896" y="11974"/>
                </a:lnTo>
                <a:cubicBezTo>
                  <a:pt x="5593" y="11639"/>
                  <a:pt x="5101" y="11639"/>
                  <a:pt x="4798" y="11974"/>
                </a:cubicBezTo>
                <a:lnTo>
                  <a:pt x="3152" y="13793"/>
                </a:lnTo>
                <a:cubicBezTo>
                  <a:pt x="2849" y="14128"/>
                  <a:pt x="2849" y="14671"/>
                  <a:pt x="3151" y="15005"/>
                </a:cubicBezTo>
                <a:lnTo>
                  <a:pt x="4151" y="16114"/>
                </a:lnTo>
                <a:cubicBezTo>
                  <a:pt x="3786" y="16796"/>
                  <a:pt x="3502" y="17548"/>
                  <a:pt x="3319" y="18327"/>
                </a:cubicBezTo>
                <a:lnTo>
                  <a:pt x="1909" y="18327"/>
                </a:lnTo>
                <a:cubicBezTo>
                  <a:pt x="1609" y="18327"/>
                  <a:pt x="1351" y="18513"/>
                  <a:pt x="1223" y="18787"/>
                </a:cubicBezTo>
                <a:lnTo>
                  <a:pt x="1223" y="3384"/>
                </a:lnTo>
                <a:cubicBezTo>
                  <a:pt x="1223" y="3384"/>
                  <a:pt x="20374" y="3384"/>
                  <a:pt x="20374" y="3384"/>
                </a:cubicBezTo>
                <a:close/>
                <a:moveTo>
                  <a:pt x="16380" y="1097"/>
                </a:moveTo>
                <a:cubicBezTo>
                  <a:pt x="16678" y="1097"/>
                  <a:pt x="16920" y="1365"/>
                  <a:pt x="16920" y="1691"/>
                </a:cubicBezTo>
                <a:cubicBezTo>
                  <a:pt x="16920" y="2021"/>
                  <a:pt x="16678" y="2287"/>
                  <a:pt x="16380" y="2287"/>
                </a:cubicBezTo>
                <a:cubicBezTo>
                  <a:pt x="16083" y="2287"/>
                  <a:pt x="15846" y="2021"/>
                  <a:pt x="15846" y="1691"/>
                </a:cubicBezTo>
                <a:cubicBezTo>
                  <a:pt x="15846" y="1365"/>
                  <a:pt x="16083" y="1097"/>
                  <a:pt x="16380" y="1097"/>
                </a:cubicBezTo>
                <a:close/>
                <a:moveTo>
                  <a:pt x="17899" y="1097"/>
                </a:moveTo>
                <a:cubicBezTo>
                  <a:pt x="18196" y="1097"/>
                  <a:pt x="18438" y="1365"/>
                  <a:pt x="18438" y="1691"/>
                </a:cubicBezTo>
                <a:cubicBezTo>
                  <a:pt x="18438" y="2021"/>
                  <a:pt x="18196" y="2287"/>
                  <a:pt x="17899" y="2287"/>
                </a:cubicBezTo>
                <a:cubicBezTo>
                  <a:pt x="17602" y="2287"/>
                  <a:pt x="17365" y="2021"/>
                  <a:pt x="17365" y="1691"/>
                </a:cubicBezTo>
                <a:cubicBezTo>
                  <a:pt x="17365" y="1365"/>
                  <a:pt x="17602" y="1097"/>
                  <a:pt x="17899" y="1097"/>
                </a:cubicBezTo>
                <a:close/>
                <a:moveTo>
                  <a:pt x="19462" y="1097"/>
                </a:moveTo>
                <a:cubicBezTo>
                  <a:pt x="19760" y="1097"/>
                  <a:pt x="20002" y="1365"/>
                  <a:pt x="20002" y="1691"/>
                </a:cubicBezTo>
                <a:cubicBezTo>
                  <a:pt x="20002" y="2021"/>
                  <a:pt x="19760" y="2287"/>
                  <a:pt x="19462" y="2287"/>
                </a:cubicBezTo>
                <a:cubicBezTo>
                  <a:pt x="19165" y="2287"/>
                  <a:pt x="18929" y="2021"/>
                  <a:pt x="18929" y="1691"/>
                </a:cubicBezTo>
                <a:cubicBezTo>
                  <a:pt x="18929" y="1365"/>
                  <a:pt x="19165" y="1097"/>
                  <a:pt x="19462" y="1097"/>
                </a:cubicBezTo>
                <a:close/>
                <a:moveTo>
                  <a:pt x="20425" y="0"/>
                </a:moveTo>
                <a:lnTo>
                  <a:pt x="1174" y="0"/>
                </a:lnTo>
                <a:cubicBezTo>
                  <a:pt x="527" y="0"/>
                  <a:pt x="0" y="586"/>
                  <a:pt x="0" y="1300"/>
                </a:cubicBezTo>
                <a:lnTo>
                  <a:pt x="0" y="6925"/>
                </a:lnTo>
                <a:lnTo>
                  <a:pt x="0" y="14732"/>
                </a:lnTo>
                <a:lnTo>
                  <a:pt x="0" y="20303"/>
                </a:lnTo>
                <a:cubicBezTo>
                  <a:pt x="0" y="21017"/>
                  <a:pt x="527" y="21600"/>
                  <a:pt x="1174" y="21600"/>
                </a:cubicBezTo>
                <a:lnTo>
                  <a:pt x="20425" y="21600"/>
                </a:lnTo>
                <a:cubicBezTo>
                  <a:pt x="21072" y="21600"/>
                  <a:pt x="21600" y="21017"/>
                  <a:pt x="21600" y="20303"/>
                </a:cubicBezTo>
                <a:lnTo>
                  <a:pt x="21600" y="14732"/>
                </a:lnTo>
                <a:lnTo>
                  <a:pt x="21600" y="6925"/>
                </a:lnTo>
                <a:lnTo>
                  <a:pt x="21600" y="1300"/>
                </a:lnTo>
                <a:cubicBezTo>
                  <a:pt x="21600" y="586"/>
                  <a:pt x="21072" y="0"/>
                  <a:pt x="20425" y="0"/>
                </a:cubicBezTo>
                <a:close/>
                <a:moveTo>
                  <a:pt x="20425" y="0"/>
                </a:moveTo>
              </a:path>
            </a:pathLst>
          </a:custGeom>
          <a:solidFill>
            <a:srgbClr val="FFFFFF"/>
          </a:solidFill>
          <a:ln>
            <a:noFill/>
          </a:ln>
          <a:extLst/>
        </p:spPr>
        <p:txBody>
          <a:bodyPr lIns="0" tIns="0" rIns="0" bIns="0"/>
          <a:lstStyle/>
          <a:p>
            <a:pPr defTabSz="914400" eaLnBrk="1" fontAlgn="auto" hangingPunct="1">
              <a:spcBef>
                <a:spcPts val="0"/>
              </a:spcBef>
              <a:spcAft>
                <a:spcPts val="0"/>
              </a:spcAft>
              <a:defRPr/>
            </a:pPr>
            <a:endParaRPr lang="en-US" sz="2000" kern="0">
              <a:solidFill>
                <a:sysClr val="windowText" lastClr="000000"/>
              </a:solidFill>
              <a:latin typeface="Arial" panose="020B0604020202020204" pitchFamily="34" charset="0"/>
              <a:ea typeface="MS Gothic" panose="020B0609070205080204" pitchFamily="49" charset="-128"/>
              <a:cs typeface="+mn-cs"/>
            </a:endParaRPr>
          </a:p>
        </p:txBody>
      </p:sp>
      <p:grpSp>
        <p:nvGrpSpPr>
          <p:cNvPr id="18" name="Group 45"/>
          <p:cNvGrpSpPr>
            <a:grpSpLocks/>
          </p:cNvGrpSpPr>
          <p:nvPr/>
        </p:nvGrpSpPr>
        <p:grpSpPr bwMode="auto">
          <a:xfrm>
            <a:off x="4238925" y="3409014"/>
            <a:ext cx="344488" cy="475060"/>
            <a:chOff x="1498600" y="-285750"/>
            <a:chExt cx="803275" cy="1477963"/>
          </a:xfrm>
        </p:grpSpPr>
        <p:sp>
          <p:nvSpPr>
            <p:cNvPr id="19" name="AutoShape 9"/>
            <p:cNvSpPr>
              <a:spLocks/>
            </p:cNvSpPr>
            <p:nvPr/>
          </p:nvSpPr>
          <p:spPr bwMode="auto">
            <a:xfrm>
              <a:off x="1498600" y="-285750"/>
              <a:ext cx="803275" cy="1477963"/>
            </a:xfrm>
            <a:custGeom>
              <a:avLst/>
              <a:gdLst/>
              <a:ahLst/>
              <a:cxnLst/>
              <a:rect l="0" t="0" r="r" b="b"/>
              <a:pathLst>
                <a:path w="21600" h="21600">
                  <a:moveTo>
                    <a:pt x="20032" y="18335"/>
                  </a:moveTo>
                  <a:lnTo>
                    <a:pt x="1567" y="18335"/>
                  </a:lnTo>
                  <a:lnTo>
                    <a:pt x="1567" y="3265"/>
                  </a:lnTo>
                  <a:lnTo>
                    <a:pt x="20032" y="3265"/>
                  </a:lnTo>
                  <a:cubicBezTo>
                    <a:pt x="20032" y="3265"/>
                    <a:pt x="20032" y="18335"/>
                    <a:pt x="20032" y="18335"/>
                  </a:cubicBezTo>
                  <a:close/>
                  <a:moveTo>
                    <a:pt x="13195" y="20042"/>
                  </a:moveTo>
                  <a:cubicBezTo>
                    <a:pt x="13195" y="20241"/>
                    <a:pt x="12899" y="20402"/>
                    <a:pt x="12536" y="20402"/>
                  </a:cubicBezTo>
                  <a:lnTo>
                    <a:pt x="9064" y="20402"/>
                  </a:lnTo>
                  <a:cubicBezTo>
                    <a:pt x="8701" y="20402"/>
                    <a:pt x="8403" y="20241"/>
                    <a:pt x="8403" y="20042"/>
                  </a:cubicBezTo>
                  <a:lnTo>
                    <a:pt x="8403" y="19892"/>
                  </a:lnTo>
                  <a:cubicBezTo>
                    <a:pt x="8403" y="19695"/>
                    <a:pt x="8701" y="19532"/>
                    <a:pt x="9064" y="19532"/>
                  </a:cubicBezTo>
                  <a:lnTo>
                    <a:pt x="12536" y="19532"/>
                  </a:lnTo>
                  <a:cubicBezTo>
                    <a:pt x="12899" y="19532"/>
                    <a:pt x="13195" y="19695"/>
                    <a:pt x="13195" y="19892"/>
                  </a:cubicBezTo>
                  <a:cubicBezTo>
                    <a:pt x="13195" y="19892"/>
                    <a:pt x="13195" y="20042"/>
                    <a:pt x="13195" y="20042"/>
                  </a:cubicBezTo>
                  <a:close/>
                  <a:moveTo>
                    <a:pt x="10800" y="1197"/>
                  </a:moveTo>
                  <a:cubicBezTo>
                    <a:pt x="11245" y="1197"/>
                    <a:pt x="11600" y="1392"/>
                    <a:pt x="11600" y="1632"/>
                  </a:cubicBezTo>
                  <a:cubicBezTo>
                    <a:pt x="11600" y="1872"/>
                    <a:pt x="11245" y="2067"/>
                    <a:pt x="10800" y="2067"/>
                  </a:cubicBezTo>
                  <a:cubicBezTo>
                    <a:pt x="10361" y="2067"/>
                    <a:pt x="10002" y="1872"/>
                    <a:pt x="10002" y="1632"/>
                  </a:cubicBezTo>
                  <a:cubicBezTo>
                    <a:pt x="10002" y="1392"/>
                    <a:pt x="10361" y="1197"/>
                    <a:pt x="10800" y="1197"/>
                  </a:cubicBezTo>
                  <a:close/>
                  <a:moveTo>
                    <a:pt x="18832" y="0"/>
                  </a:moveTo>
                  <a:lnTo>
                    <a:pt x="2767" y="0"/>
                  </a:lnTo>
                  <a:cubicBezTo>
                    <a:pt x="1246" y="0"/>
                    <a:pt x="0" y="677"/>
                    <a:pt x="0" y="1507"/>
                  </a:cubicBezTo>
                  <a:lnTo>
                    <a:pt x="0" y="20094"/>
                  </a:lnTo>
                  <a:cubicBezTo>
                    <a:pt x="0" y="20923"/>
                    <a:pt x="1246" y="21600"/>
                    <a:pt x="2767" y="21600"/>
                  </a:cubicBezTo>
                  <a:lnTo>
                    <a:pt x="18832" y="21600"/>
                  </a:lnTo>
                  <a:cubicBezTo>
                    <a:pt x="20354" y="21600"/>
                    <a:pt x="21600" y="20923"/>
                    <a:pt x="21600" y="20094"/>
                  </a:cubicBezTo>
                  <a:lnTo>
                    <a:pt x="21600" y="1507"/>
                  </a:lnTo>
                  <a:cubicBezTo>
                    <a:pt x="21600" y="677"/>
                    <a:pt x="20354" y="0"/>
                    <a:pt x="18832" y="0"/>
                  </a:cubicBezTo>
                  <a:close/>
                  <a:moveTo>
                    <a:pt x="18832" y="0"/>
                  </a:moveTo>
                </a:path>
              </a:pathLst>
            </a:custGeom>
            <a:solidFill>
              <a:srgbClr val="FFFFFF"/>
            </a:solidFill>
            <a:ln>
              <a:noFill/>
            </a:ln>
            <a:extLst/>
          </p:spPr>
          <p:txBody>
            <a:bodyPr lIns="0" tIns="0" rIns="0" bIns="0"/>
            <a:lstStyle/>
            <a:p>
              <a:pPr defTabSz="914400" eaLnBrk="1" fontAlgn="auto" hangingPunct="1">
                <a:spcBef>
                  <a:spcPts val="0"/>
                </a:spcBef>
                <a:spcAft>
                  <a:spcPts val="0"/>
                </a:spcAft>
                <a:defRPr/>
              </a:pPr>
              <a:endParaRPr lang="en-US" sz="2000" kern="0">
                <a:solidFill>
                  <a:sysClr val="windowText" lastClr="000000"/>
                </a:solidFill>
                <a:latin typeface="Arial" panose="020B0604020202020204" pitchFamily="34" charset="0"/>
                <a:ea typeface="MS Gothic" panose="020B0609070205080204" pitchFamily="49" charset="-128"/>
                <a:cs typeface="+mn-cs"/>
              </a:endParaRPr>
            </a:p>
          </p:txBody>
        </p:sp>
        <p:sp>
          <p:nvSpPr>
            <p:cNvPr id="20" name="AutoShape 10"/>
            <p:cNvSpPr>
              <a:spLocks/>
            </p:cNvSpPr>
            <p:nvPr/>
          </p:nvSpPr>
          <p:spPr bwMode="auto">
            <a:xfrm>
              <a:off x="1828054" y="310622"/>
              <a:ext cx="129559" cy="292628"/>
            </a:xfrm>
            <a:custGeom>
              <a:avLst/>
              <a:gdLst/>
              <a:ahLst/>
              <a:cxnLst/>
              <a:rect l="0" t="0" r="r" b="b"/>
              <a:pathLst>
                <a:path w="21600" h="21600">
                  <a:moveTo>
                    <a:pt x="21600" y="21600"/>
                  </a:moveTo>
                  <a:lnTo>
                    <a:pt x="0" y="21600"/>
                  </a:lnTo>
                  <a:lnTo>
                    <a:pt x="0" y="0"/>
                  </a:lnTo>
                  <a:lnTo>
                    <a:pt x="21600" y="0"/>
                  </a:lnTo>
                  <a:cubicBezTo>
                    <a:pt x="21600" y="0"/>
                    <a:pt x="21600" y="21600"/>
                    <a:pt x="21600" y="21600"/>
                  </a:cubicBezTo>
                  <a:close/>
                  <a:moveTo>
                    <a:pt x="21600" y="21600"/>
                  </a:moveTo>
                </a:path>
              </a:pathLst>
            </a:custGeom>
            <a:solidFill>
              <a:srgbClr val="FFFFFF"/>
            </a:solidFill>
            <a:ln>
              <a:noFill/>
            </a:ln>
            <a:extLst/>
          </p:spPr>
          <p:txBody>
            <a:bodyPr lIns="0" tIns="0" rIns="0" bIns="0"/>
            <a:lstStyle/>
            <a:p>
              <a:pPr defTabSz="914400" eaLnBrk="1" fontAlgn="auto" hangingPunct="1">
                <a:spcBef>
                  <a:spcPts val="0"/>
                </a:spcBef>
                <a:spcAft>
                  <a:spcPts val="0"/>
                </a:spcAft>
                <a:defRPr/>
              </a:pPr>
              <a:endParaRPr lang="en-US" sz="2000" kern="0">
                <a:solidFill>
                  <a:sysClr val="windowText" lastClr="000000"/>
                </a:solidFill>
                <a:latin typeface="Arial" panose="020B0604020202020204" pitchFamily="34" charset="0"/>
                <a:ea typeface="MS Gothic" panose="020B0609070205080204" pitchFamily="49" charset="-128"/>
                <a:cs typeface="+mn-cs"/>
              </a:endParaRPr>
            </a:p>
          </p:txBody>
        </p:sp>
        <p:sp>
          <p:nvSpPr>
            <p:cNvPr id="21" name="AutoShape 11"/>
            <p:cNvSpPr>
              <a:spLocks/>
            </p:cNvSpPr>
            <p:nvPr/>
          </p:nvSpPr>
          <p:spPr bwMode="auto">
            <a:xfrm>
              <a:off x="1665179" y="451380"/>
              <a:ext cx="129559" cy="162983"/>
            </a:xfrm>
            <a:custGeom>
              <a:avLst/>
              <a:gdLst/>
              <a:ahLst/>
              <a:cxnLst/>
              <a:rect l="0" t="0" r="r" b="b"/>
              <a:pathLst>
                <a:path w="21600" h="21600">
                  <a:moveTo>
                    <a:pt x="21600" y="21600"/>
                  </a:moveTo>
                  <a:lnTo>
                    <a:pt x="0" y="21600"/>
                  </a:lnTo>
                  <a:lnTo>
                    <a:pt x="0" y="0"/>
                  </a:lnTo>
                  <a:lnTo>
                    <a:pt x="21600" y="0"/>
                  </a:lnTo>
                  <a:cubicBezTo>
                    <a:pt x="21600" y="0"/>
                    <a:pt x="21600" y="21600"/>
                    <a:pt x="21600" y="21600"/>
                  </a:cubicBezTo>
                  <a:close/>
                  <a:moveTo>
                    <a:pt x="21600" y="21600"/>
                  </a:moveTo>
                </a:path>
              </a:pathLst>
            </a:custGeom>
            <a:solidFill>
              <a:srgbClr val="FFFFFF"/>
            </a:solidFill>
            <a:ln>
              <a:noFill/>
            </a:ln>
            <a:extLst/>
          </p:spPr>
          <p:txBody>
            <a:bodyPr lIns="0" tIns="0" rIns="0" bIns="0"/>
            <a:lstStyle/>
            <a:p>
              <a:pPr defTabSz="914400" eaLnBrk="1" fontAlgn="auto" hangingPunct="1">
                <a:spcBef>
                  <a:spcPts val="0"/>
                </a:spcBef>
                <a:spcAft>
                  <a:spcPts val="0"/>
                </a:spcAft>
                <a:defRPr/>
              </a:pPr>
              <a:endParaRPr lang="en-US" sz="2000" kern="0">
                <a:solidFill>
                  <a:sysClr val="windowText" lastClr="000000"/>
                </a:solidFill>
                <a:latin typeface="Arial" panose="020B0604020202020204" pitchFamily="34" charset="0"/>
                <a:ea typeface="MS Gothic" panose="020B0609070205080204" pitchFamily="49" charset="-128"/>
                <a:cs typeface="+mn-cs"/>
              </a:endParaRPr>
            </a:p>
          </p:txBody>
        </p:sp>
        <p:sp>
          <p:nvSpPr>
            <p:cNvPr id="22" name="AutoShape 12"/>
            <p:cNvSpPr>
              <a:spLocks/>
            </p:cNvSpPr>
            <p:nvPr/>
          </p:nvSpPr>
          <p:spPr bwMode="auto">
            <a:xfrm>
              <a:off x="2005737" y="210608"/>
              <a:ext cx="129559" cy="392641"/>
            </a:xfrm>
            <a:custGeom>
              <a:avLst/>
              <a:gdLst/>
              <a:ahLst/>
              <a:cxnLst/>
              <a:rect l="0" t="0" r="r" b="b"/>
              <a:pathLst>
                <a:path w="21600" h="21600">
                  <a:moveTo>
                    <a:pt x="21600" y="21600"/>
                  </a:moveTo>
                  <a:lnTo>
                    <a:pt x="0" y="21600"/>
                  </a:lnTo>
                  <a:lnTo>
                    <a:pt x="0" y="0"/>
                  </a:lnTo>
                  <a:lnTo>
                    <a:pt x="21600" y="0"/>
                  </a:lnTo>
                  <a:cubicBezTo>
                    <a:pt x="21600" y="0"/>
                    <a:pt x="21600" y="21600"/>
                    <a:pt x="21600" y="21600"/>
                  </a:cubicBezTo>
                  <a:close/>
                  <a:moveTo>
                    <a:pt x="21600" y="21600"/>
                  </a:moveTo>
                </a:path>
              </a:pathLst>
            </a:custGeom>
            <a:solidFill>
              <a:srgbClr val="FFFFFF"/>
            </a:solidFill>
            <a:ln>
              <a:noFill/>
            </a:ln>
            <a:extLst/>
          </p:spPr>
          <p:txBody>
            <a:bodyPr lIns="0" tIns="0" rIns="0" bIns="0"/>
            <a:lstStyle/>
            <a:p>
              <a:pPr defTabSz="914400" eaLnBrk="1" fontAlgn="auto" hangingPunct="1">
                <a:spcBef>
                  <a:spcPts val="0"/>
                </a:spcBef>
                <a:spcAft>
                  <a:spcPts val="0"/>
                </a:spcAft>
                <a:defRPr/>
              </a:pPr>
              <a:endParaRPr lang="en-US" sz="2000" kern="0">
                <a:solidFill>
                  <a:sysClr val="windowText" lastClr="000000"/>
                </a:solidFill>
                <a:latin typeface="Arial" panose="020B0604020202020204" pitchFamily="34" charset="0"/>
                <a:ea typeface="MS Gothic" panose="020B0609070205080204" pitchFamily="49" charset="-128"/>
                <a:cs typeface="+mn-cs"/>
              </a:endParaRPr>
            </a:p>
          </p:txBody>
        </p:sp>
      </p:grpSp>
      <p:grpSp>
        <p:nvGrpSpPr>
          <p:cNvPr id="23" name="Group 34"/>
          <p:cNvGrpSpPr>
            <a:grpSpLocks/>
          </p:cNvGrpSpPr>
          <p:nvPr/>
        </p:nvGrpSpPr>
        <p:grpSpPr bwMode="auto">
          <a:xfrm>
            <a:off x="4124625" y="2655496"/>
            <a:ext cx="569913" cy="475059"/>
            <a:chOff x="3327400" y="-285750"/>
            <a:chExt cx="1328738" cy="1474788"/>
          </a:xfrm>
        </p:grpSpPr>
        <p:sp>
          <p:nvSpPr>
            <p:cNvPr id="24" name="AutoShape 1"/>
            <p:cNvSpPr>
              <a:spLocks/>
            </p:cNvSpPr>
            <p:nvPr/>
          </p:nvSpPr>
          <p:spPr bwMode="auto">
            <a:xfrm>
              <a:off x="3808558" y="-285750"/>
              <a:ext cx="847580" cy="1060812"/>
            </a:xfrm>
            <a:custGeom>
              <a:avLst/>
              <a:gdLst/>
              <a:ahLst/>
              <a:cxnLst/>
              <a:rect l="0" t="0" r="r" b="b"/>
              <a:pathLst>
                <a:path w="21600" h="21600">
                  <a:moveTo>
                    <a:pt x="2144" y="0"/>
                  </a:moveTo>
                  <a:cubicBezTo>
                    <a:pt x="959" y="0"/>
                    <a:pt x="0" y="764"/>
                    <a:pt x="0" y="1706"/>
                  </a:cubicBezTo>
                  <a:lnTo>
                    <a:pt x="0" y="6597"/>
                  </a:lnTo>
                  <a:lnTo>
                    <a:pt x="2435" y="6597"/>
                  </a:lnTo>
                  <a:lnTo>
                    <a:pt x="2435" y="1940"/>
                  </a:lnTo>
                  <a:lnTo>
                    <a:pt x="19167" y="1940"/>
                  </a:lnTo>
                  <a:lnTo>
                    <a:pt x="19167" y="19658"/>
                  </a:lnTo>
                  <a:lnTo>
                    <a:pt x="11045" y="19658"/>
                  </a:lnTo>
                  <a:lnTo>
                    <a:pt x="11045" y="21600"/>
                  </a:lnTo>
                  <a:lnTo>
                    <a:pt x="19458" y="21600"/>
                  </a:lnTo>
                  <a:cubicBezTo>
                    <a:pt x="20641" y="21600"/>
                    <a:pt x="21600" y="20836"/>
                    <a:pt x="21600" y="19892"/>
                  </a:cubicBezTo>
                  <a:lnTo>
                    <a:pt x="21600" y="1706"/>
                  </a:lnTo>
                  <a:cubicBezTo>
                    <a:pt x="21600" y="764"/>
                    <a:pt x="20641" y="0"/>
                    <a:pt x="19458" y="0"/>
                  </a:cubicBezTo>
                  <a:cubicBezTo>
                    <a:pt x="19458" y="0"/>
                    <a:pt x="2144" y="0"/>
                    <a:pt x="2144" y="0"/>
                  </a:cubicBezTo>
                  <a:close/>
                  <a:moveTo>
                    <a:pt x="2144" y="0"/>
                  </a:moveTo>
                </a:path>
              </a:pathLst>
            </a:custGeom>
            <a:solidFill>
              <a:srgbClr val="FFFFFF"/>
            </a:solidFill>
            <a:ln>
              <a:noFill/>
            </a:ln>
            <a:extLst/>
          </p:spPr>
          <p:txBody>
            <a:bodyPr lIns="0" tIns="0" rIns="0" bIns="0"/>
            <a:lstStyle/>
            <a:p>
              <a:pPr defTabSz="914400" eaLnBrk="1" fontAlgn="auto" hangingPunct="1">
                <a:spcBef>
                  <a:spcPts val="0"/>
                </a:spcBef>
                <a:spcAft>
                  <a:spcPts val="0"/>
                </a:spcAft>
                <a:defRPr/>
              </a:pPr>
              <a:endParaRPr lang="en-US" sz="2000" kern="0">
                <a:solidFill>
                  <a:sysClr val="windowText" lastClr="000000"/>
                </a:solidFill>
                <a:latin typeface="Arial" panose="020B0604020202020204" pitchFamily="34" charset="0"/>
                <a:ea typeface="MS Gothic" panose="020B0609070205080204" pitchFamily="49" charset="-128"/>
                <a:cs typeface="+mn-cs"/>
              </a:endParaRPr>
            </a:p>
          </p:txBody>
        </p:sp>
        <p:sp>
          <p:nvSpPr>
            <p:cNvPr id="25" name="AutoShape 2"/>
            <p:cNvSpPr>
              <a:spLocks/>
            </p:cNvSpPr>
            <p:nvPr/>
          </p:nvSpPr>
          <p:spPr bwMode="auto">
            <a:xfrm>
              <a:off x="3327400" y="120833"/>
              <a:ext cx="847580" cy="1068205"/>
            </a:xfrm>
            <a:custGeom>
              <a:avLst/>
              <a:gdLst/>
              <a:ahLst/>
              <a:cxnLst/>
              <a:rect l="0" t="0" r="r" b="b"/>
              <a:pathLst>
                <a:path w="21600" h="21600">
                  <a:moveTo>
                    <a:pt x="17419" y="5015"/>
                  </a:moveTo>
                  <a:lnTo>
                    <a:pt x="15267" y="5041"/>
                  </a:lnTo>
                  <a:lnTo>
                    <a:pt x="15267" y="3366"/>
                  </a:lnTo>
                  <a:lnTo>
                    <a:pt x="17424" y="5015"/>
                  </a:lnTo>
                  <a:cubicBezTo>
                    <a:pt x="17424" y="5015"/>
                    <a:pt x="17419" y="5015"/>
                    <a:pt x="17419" y="5015"/>
                  </a:cubicBezTo>
                  <a:close/>
                  <a:moveTo>
                    <a:pt x="2436" y="19670"/>
                  </a:moveTo>
                  <a:lnTo>
                    <a:pt x="2436" y="2058"/>
                  </a:lnTo>
                  <a:lnTo>
                    <a:pt x="12831" y="2058"/>
                  </a:lnTo>
                  <a:lnTo>
                    <a:pt x="12831" y="5717"/>
                  </a:lnTo>
                  <a:cubicBezTo>
                    <a:pt x="12831" y="6049"/>
                    <a:pt x="12999" y="6368"/>
                    <a:pt x="13294" y="6603"/>
                  </a:cubicBezTo>
                  <a:cubicBezTo>
                    <a:pt x="13592" y="6836"/>
                    <a:pt x="13995" y="6969"/>
                    <a:pt x="14418" y="6967"/>
                  </a:cubicBezTo>
                  <a:lnTo>
                    <a:pt x="19122" y="6943"/>
                  </a:lnTo>
                  <a:lnTo>
                    <a:pt x="19164" y="6943"/>
                  </a:lnTo>
                  <a:lnTo>
                    <a:pt x="19164" y="19673"/>
                  </a:lnTo>
                  <a:lnTo>
                    <a:pt x="2436" y="19673"/>
                  </a:lnTo>
                  <a:cubicBezTo>
                    <a:pt x="2436" y="19673"/>
                    <a:pt x="2436" y="19670"/>
                    <a:pt x="2436" y="19670"/>
                  </a:cubicBezTo>
                  <a:close/>
                  <a:moveTo>
                    <a:pt x="2143" y="0"/>
                  </a:moveTo>
                  <a:cubicBezTo>
                    <a:pt x="959" y="0"/>
                    <a:pt x="0" y="759"/>
                    <a:pt x="0" y="1697"/>
                  </a:cubicBezTo>
                  <a:lnTo>
                    <a:pt x="0" y="19902"/>
                  </a:lnTo>
                  <a:cubicBezTo>
                    <a:pt x="0" y="20839"/>
                    <a:pt x="959" y="21600"/>
                    <a:pt x="2143" y="21600"/>
                  </a:cubicBezTo>
                  <a:lnTo>
                    <a:pt x="19457" y="21600"/>
                  </a:lnTo>
                  <a:cubicBezTo>
                    <a:pt x="20642" y="21600"/>
                    <a:pt x="21600" y="20839"/>
                    <a:pt x="21600" y="19902"/>
                  </a:cubicBezTo>
                  <a:lnTo>
                    <a:pt x="21600" y="6875"/>
                  </a:lnTo>
                  <a:cubicBezTo>
                    <a:pt x="21600" y="6046"/>
                    <a:pt x="21188" y="5251"/>
                    <a:pt x="20451" y="4664"/>
                  </a:cubicBezTo>
                  <a:lnTo>
                    <a:pt x="15783" y="931"/>
                  </a:lnTo>
                  <a:cubicBezTo>
                    <a:pt x="15038" y="334"/>
                    <a:pt x="14022" y="0"/>
                    <a:pt x="12960" y="0"/>
                  </a:cubicBezTo>
                  <a:cubicBezTo>
                    <a:pt x="12960" y="0"/>
                    <a:pt x="2143" y="0"/>
                    <a:pt x="2143" y="0"/>
                  </a:cubicBezTo>
                  <a:close/>
                  <a:moveTo>
                    <a:pt x="2143" y="0"/>
                  </a:moveTo>
                </a:path>
              </a:pathLst>
            </a:custGeom>
            <a:solidFill>
              <a:srgbClr val="FFFFFF"/>
            </a:solidFill>
            <a:ln>
              <a:noFill/>
            </a:ln>
            <a:extLst/>
          </p:spPr>
          <p:txBody>
            <a:bodyPr lIns="0" tIns="0" rIns="0" bIns="0"/>
            <a:lstStyle/>
            <a:p>
              <a:pPr defTabSz="914400" eaLnBrk="1" fontAlgn="auto" hangingPunct="1">
                <a:spcBef>
                  <a:spcPts val="0"/>
                </a:spcBef>
                <a:spcAft>
                  <a:spcPts val="0"/>
                </a:spcAft>
                <a:defRPr/>
              </a:pPr>
              <a:endParaRPr lang="en-US" sz="2000" kern="0">
                <a:solidFill>
                  <a:sysClr val="windowText" lastClr="000000"/>
                </a:solidFill>
                <a:latin typeface="Arial" panose="020B0604020202020204" pitchFamily="34" charset="0"/>
                <a:ea typeface="MS Gothic" panose="020B0609070205080204" pitchFamily="49" charset="-128"/>
                <a:cs typeface="+mn-cs"/>
              </a:endParaRPr>
            </a:p>
          </p:txBody>
        </p:sp>
        <p:sp>
          <p:nvSpPr>
            <p:cNvPr id="26" name="AutoShape 3"/>
            <p:cNvSpPr>
              <a:spLocks/>
            </p:cNvSpPr>
            <p:nvPr/>
          </p:nvSpPr>
          <p:spPr bwMode="auto">
            <a:xfrm>
              <a:off x="3364412" y="-259878"/>
              <a:ext cx="377524" cy="306787"/>
            </a:xfrm>
            <a:custGeom>
              <a:avLst/>
              <a:gdLst/>
              <a:ahLst/>
              <a:cxnLst/>
              <a:rect l="0" t="0" r="r" b="b"/>
              <a:pathLst>
                <a:path w="21310" h="21529">
                  <a:moveTo>
                    <a:pt x="148" y="20739"/>
                  </a:moveTo>
                  <a:cubicBezTo>
                    <a:pt x="248" y="21223"/>
                    <a:pt x="595" y="21529"/>
                    <a:pt x="1007" y="21529"/>
                  </a:cubicBezTo>
                  <a:cubicBezTo>
                    <a:pt x="1007" y="21529"/>
                    <a:pt x="1074" y="21247"/>
                    <a:pt x="1237" y="20739"/>
                  </a:cubicBezTo>
                  <a:cubicBezTo>
                    <a:pt x="1759" y="19104"/>
                    <a:pt x="3205" y="15491"/>
                    <a:pt x="6571" y="14150"/>
                  </a:cubicBezTo>
                  <a:cubicBezTo>
                    <a:pt x="10978" y="12389"/>
                    <a:pt x="12748" y="13587"/>
                    <a:pt x="12748" y="13587"/>
                  </a:cubicBezTo>
                  <a:lnTo>
                    <a:pt x="12748" y="17273"/>
                  </a:lnTo>
                  <a:cubicBezTo>
                    <a:pt x="12748" y="17665"/>
                    <a:pt x="12992" y="18016"/>
                    <a:pt x="13286" y="18172"/>
                  </a:cubicBezTo>
                  <a:cubicBezTo>
                    <a:pt x="13578" y="18329"/>
                    <a:pt x="13949" y="18253"/>
                    <a:pt x="14185" y="17991"/>
                  </a:cubicBezTo>
                  <a:lnTo>
                    <a:pt x="20693" y="10577"/>
                  </a:lnTo>
                  <a:cubicBezTo>
                    <a:pt x="21088" y="10121"/>
                    <a:pt x="21319" y="9482"/>
                    <a:pt x="21310" y="8809"/>
                  </a:cubicBezTo>
                  <a:cubicBezTo>
                    <a:pt x="21293" y="8140"/>
                    <a:pt x="21049" y="7508"/>
                    <a:pt x="20642" y="7075"/>
                  </a:cubicBezTo>
                  <a:lnTo>
                    <a:pt x="14106" y="234"/>
                  </a:lnTo>
                  <a:cubicBezTo>
                    <a:pt x="13870" y="-12"/>
                    <a:pt x="13533" y="-71"/>
                    <a:pt x="13257" y="92"/>
                  </a:cubicBezTo>
                  <a:cubicBezTo>
                    <a:pt x="12972" y="252"/>
                    <a:pt x="12795" y="600"/>
                    <a:pt x="12795" y="985"/>
                  </a:cubicBezTo>
                  <a:lnTo>
                    <a:pt x="12795" y="3868"/>
                  </a:lnTo>
                  <a:cubicBezTo>
                    <a:pt x="12795" y="3868"/>
                    <a:pt x="5925" y="5346"/>
                    <a:pt x="2374" y="10972"/>
                  </a:cubicBezTo>
                  <a:cubicBezTo>
                    <a:pt x="-281" y="15175"/>
                    <a:pt x="-121" y="19028"/>
                    <a:pt x="130" y="20714"/>
                  </a:cubicBezTo>
                  <a:cubicBezTo>
                    <a:pt x="135" y="20739"/>
                    <a:pt x="148" y="20721"/>
                    <a:pt x="148" y="20739"/>
                  </a:cubicBezTo>
                  <a:close/>
                  <a:moveTo>
                    <a:pt x="148" y="20739"/>
                  </a:moveTo>
                </a:path>
              </a:pathLst>
            </a:custGeom>
            <a:solidFill>
              <a:srgbClr val="FFFFFF"/>
            </a:solidFill>
            <a:ln>
              <a:noFill/>
            </a:ln>
            <a:extLst/>
          </p:spPr>
          <p:txBody>
            <a:bodyPr lIns="0" tIns="0" rIns="0" bIns="0"/>
            <a:lstStyle/>
            <a:p>
              <a:pPr defTabSz="914400" eaLnBrk="1" fontAlgn="auto" hangingPunct="1">
                <a:spcBef>
                  <a:spcPts val="0"/>
                </a:spcBef>
                <a:spcAft>
                  <a:spcPts val="0"/>
                </a:spcAft>
                <a:defRPr/>
              </a:pPr>
              <a:endParaRPr lang="en-US" sz="2000" kern="0">
                <a:solidFill>
                  <a:sysClr val="windowText" lastClr="000000"/>
                </a:solidFill>
                <a:latin typeface="Arial" panose="020B0604020202020204" pitchFamily="34" charset="0"/>
                <a:ea typeface="MS Gothic" panose="020B0609070205080204" pitchFamily="49" charset="-128"/>
                <a:cs typeface="+mn-cs"/>
              </a:endParaRPr>
            </a:p>
          </p:txBody>
        </p:sp>
        <p:sp>
          <p:nvSpPr>
            <p:cNvPr id="27" name="AutoShape 4"/>
            <p:cNvSpPr>
              <a:spLocks/>
            </p:cNvSpPr>
            <p:nvPr/>
          </p:nvSpPr>
          <p:spPr bwMode="auto">
            <a:xfrm>
              <a:off x="4241602" y="856379"/>
              <a:ext cx="373822" cy="310482"/>
            </a:xfrm>
            <a:custGeom>
              <a:avLst/>
              <a:gdLst/>
              <a:ahLst/>
              <a:cxnLst/>
              <a:rect l="0" t="0" r="r" b="b"/>
              <a:pathLst>
                <a:path w="21304" h="21531">
                  <a:moveTo>
                    <a:pt x="20305" y="0"/>
                  </a:moveTo>
                  <a:lnTo>
                    <a:pt x="20299" y="0"/>
                  </a:lnTo>
                  <a:cubicBezTo>
                    <a:pt x="20299" y="0"/>
                    <a:pt x="19136" y="5694"/>
                    <a:pt x="14732" y="7433"/>
                  </a:cubicBezTo>
                  <a:cubicBezTo>
                    <a:pt x="10322" y="9178"/>
                    <a:pt x="8552" y="8075"/>
                    <a:pt x="8552" y="8075"/>
                  </a:cubicBezTo>
                  <a:lnTo>
                    <a:pt x="8552" y="4429"/>
                  </a:lnTo>
                  <a:cubicBezTo>
                    <a:pt x="8552" y="4041"/>
                    <a:pt x="8304" y="3693"/>
                    <a:pt x="8013" y="3540"/>
                  </a:cubicBezTo>
                  <a:cubicBezTo>
                    <a:pt x="7724" y="3382"/>
                    <a:pt x="7354" y="3456"/>
                    <a:pt x="7122" y="3715"/>
                  </a:cubicBezTo>
                  <a:lnTo>
                    <a:pt x="615" y="11057"/>
                  </a:lnTo>
                  <a:cubicBezTo>
                    <a:pt x="218" y="11506"/>
                    <a:pt x="-12" y="12146"/>
                    <a:pt x="0" y="12811"/>
                  </a:cubicBezTo>
                  <a:cubicBezTo>
                    <a:pt x="10" y="13473"/>
                    <a:pt x="252" y="14095"/>
                    <a:pt x="672" y="14526"/>
                  </a:cubicBezTo>
                  <a:lnTo>
                    <a:pt x="7194" y="21299"/>
                  </a:lnTo>
                  <a:cubicBezTo>
                    <a:pt x="7432" y="21543"/>
                    <a:pt x="7768" y="21600"/>
                    <a:pt x="8052" y="21442"/>
                  </a:cubicBezTo>
                  <a:cubicBezTo>
                    <a:pt x="8331" y="21283"/>
                    <a:pt x="8518" y="20935"/>
                    <a:pt x="8514" y="20558"/>
                  </a:cubicBezTo>
                  <a:lnTo>
                    <a:pt x="8508" y="17708"/>
                  </a:lnTo>
                  <a:cubicBezTo>
                    <a:pt x="8508" y="17708"/>
                    <a:pt x="15381" y="16245"/>
                    <a:pt x="18930" y="10674"/>
                  </a:cubicBezTo>
                  <a:cubicBezTo>
                    <a:pt x="21588" y="6508"/>
                    <a:pt x="21423" y="2626"/>
                    <a:pt x="21175" y="957"/>
                  </a:cubicBezTo>
                  <a:cubicBezTo>
                    <a:pt x="21098" y="441"/>
                    <a:pt x="20730" y="0"/>
                    <a:pt x="20305" y="0"/>
                  </a:cubicBezTo>
                  <a:close/>
                  <a:moveTo>
                    <a:pt x="20305" y="0"/>
                  </a:moveTo>
                </a:path>
              </a:pathLst>
            </a:custGeom>
            <a:solidFill>
              <a:srgbClr val="FFFFFF"/>
            </a:solidFill>
            <a:ln>
              <a:noFill/>
            </a:ln>
            <a:extLst/>
          </p:spPr>
          <p:txBody>
            <a:bodyPr lIns="0" tIns="0" rIns="0" bIns="0"/>
            <a:lstStyle/>
            <a:p>
              <a:pPr defTabSz="914400" eaLnBrk="1" fontAlgn="auto" hangingPunct="1">
                <a:spcBef>
                  <a:spcPts val="0"/>
                </a:spcBef>
                <a:spcAft>
                  <a:spcPts val="0"/>
                </a:spcAft>
                <a:defRPr/>
              </a:pPr>
              <a:endParaRPr lang="en-US" sz="2000" kern="0">
                <a:solidFill>
                  <a:sysClr val="windowText" lastClr="000000"/>
                </a:solidFill>
                <a:latin typeface="Arial" panose="020B0604020202020204" pitchFamily="34" charset="0"/>
                <a:ea typeface="MS Gothic" panose="020B0609070205080204" pitchFamily="49" charset="-128"/>
                <a:cs typeface="+mn-cs"/>
              </a:endParaRPr>
            </a:p>
          </p:txBody>
        </p:sp>
      </p:grpSp>
      <p:grpSp>
        <p:nvGrpSpPr>
          <p:cNvPr id="28" name="Group 39"/>
          <p:cNvGrpSpPr>
            <a:grpSpLocks/>
          </p:cNvGrpSpPr>
          <p:nvPr/>
        </p:nvGrpSpPr>
        <p:grpSpPr bwMode="auto">
          <a:xfrm>
            <a:off x="4143677" y="1931275"/>
            <a:ext cx="550862" cy="426244"/>
            <a:chOff x="-228600" y="-209550"/>
            <a:chExt cx="1314450" cy="1327150"/>
          </a:xfrm>
        </p:grpSpPr>
        <p:sp>
          <p:nvSpPr>
            <p:cNvPr id="29" name="AutoShape 5"/>
            <p:cNvSpPr>
              <a:spLocks/>
            </p:cNvSpPr>
            <p:nvPr/>
          </p:nvSpPr>
          <p:spPr bwMode="auto">
            <a:xfrm>
              <a:off x="-228600" y="-209550"/>
              <a:ext cx="992316" cy="989803"/>
            </a:xfrm>
            <a:custGeom>
              <a:avLst/>
              <a:gdLst/>
              <a:ahLst/>
              <a:cxnLst/>
              <a:rect l="0" t="0" r="r" b="b"/>
              <a:pathLst>
                <a:path w="21600" h="21600">
                  <a:moveTo>
                    <a:pt x="10799" y="18901"/>
                  </a:moveTo>
                  <a:cubicBezTo>
                    <a:pt x="6334" y="18901"/>
                    <a:pt x="2700" y="15267"/>
                    <a:pt x="2700" y="10800"/>
                  </a:cubicBezTo>
                  <a:cubicBezTo>
                    <a:pt x="2700" y="6334"/>
                    <a:pt x="6334" y="2700"/>
                    <a:pt x="10799" y="2700"/>
                  </a:cubicBezTo>
                  <a:cubicBezTo>
                    <a:pt x="15267" y="2700"/>
                    <a:pt x="18900" y="6334"/>
                    <a:pt x="18900" y="10800"/>
                  </a:cubicBezTo>
                  <a:cubicBezTo>
                    <a:pt x="18900" y="15267"/>
                    <a:pt x="15267" y="18901"/>
                    <a:pt x="10799" y="18901"/>
                  </a:cubicBezTo>
                  <a:close/>
                  <a:moveTo>
                    <a:pt x="21600" y="10800"/>
                  </a:moveTo>
                  <a:cubicBezTo>
                    <a:pt x="21600" y="4836"/>
                    <a:pt x="16764" y="0"/>
                    <a:pt x="10799" y="0"/>
                  </a:cubicBezTo>
                  <a:cubicBezTo>
                    <a:pt x="4836" y="0"/>
                    <a:pt x="0" y="4836"/>
                    <a:pt x="0" y="10800"/>
                  </a:cubicBezTo>
                  <a:cubicBezTo>
                    <a:pt x="0" y="16764"/>
                    <a:pt x="4836" y="21600"/>
                    <a:pt x="10799" y="21600"/>
                  </a:cubicBezTo>
                  <a:cubicBezTo>
                    <a:pt x="16764" y="21600"/>
                    <a:pt x="21600" y="16764"/>
                    <a:pt x="21600" y="10800"/>
                  </a:cubicBezTo>
                  <a:close/>
                  <a:moveTo>
                    <a:pt x="21600" y="10800"/>
                  </a:moveTo>
                </a:path>
              </a:pathLst>
            </a:custGeom>
            <a:solidFill>
              <a:srgbClr val="FFFFFF"/>
            </a:solidFill>
            <a:ln>
              <a:noFill/>
            </a:ln>
            <a:extLst/>
          </p:spPr>
          <p:txBody>
            <a:bodyPr lIns="0" tIns="0" rIns="0" bIns="0"/>
            <a:lstStyle/>
            <a:p>
              <a:pPr defTabSz="914400" eaLnBrk="1" fontAlgn="auto" hangingPunct="1">
                <a:spcBef>
                  <a:spcPts val="0"/>
                </a:spcBef>
                <a:spcAft>
                  <a:spcPts val="0"/>
                </a:spcAft>
                <a:defRPr/>
              </a:pPr>
              <a:endParaRPr lang="en-US" sz="2000" kern="0">
                <a:solidFill>
                  <a:sysClr val="windowText" lastClr="000000"/>
                </a:solidFill>
                <a:latin typeface="Arial" panose="020B0604020202020204" pitchFamily="34" charset="0"/>
                <a:ea typeface="MS Gothic" panose="020B0609070205080204" pitchFamily="49" charset="-128"/>
                <a:cs typeface="+mn-cs"/>
              </a:endParaRPr>
            </a:p>
          </p:txBody>
        </p:sp>
        <p:sp>
          <p:nvSpPr>
            <p:cNvPr id="30" name="AutoShape 6"/>
            <p:cNvSpPr>
              <a:spLocks/>
            </p:cNvSpPr>
            <p:nvPr/>
          </p:nvSpPr>
          <p:spPr bwMode="auto">
            <a:xfrm>
              <a:off x="571177" y="602311"/>
              <a:ext cx="514673" cy="515289"/>
            </a:xfrm>
            <a:custGeom>
              <a:avLst/>
              <a:gdLst/>
              <a:ahLst/>
              <a:cxnLst/>
              <a:rect l="0" t="0" r="r" b="b"/>
              <a:pathLst>
                <a:path w="21104" h="21104">
                  <a:moveTo>
                    <a:pt x="19615" y="12431"/>
                  </a:moveTo>
                  <a:lnTo>
                    <a:pt x="7183" y="0"/>
                  </a:lnTo>
                  <a:cubicBezTo>
                    <a:pt x="5332" y="2880"/>
                    <a:pt x="2881" y="5330"/>
                    <a:pt x="0" y="7183"/>
                  </a:cubicBezTo>
                  <a:lnTo>
                    <a:pt x="12432" y="19617"/>
                  </a:lnTo>
                  <a:cubicBezTo>
                    <a:pt x="14417" y="21600"/>
                    <a:pt x="17635" y="21600"/>
                    <a:pt x="19615" y="19617"/>
                  </a:cubicBezTo>
                  <a:cubicBezTo>
                    <a:pt x="21600" y="17634"/>
                    <a:pt x="21600" y="14417"/>
                    <a:pt x="19615" y="12431"/>
                  </a:cubicBezTo>
                  <a:close/>
                  <a:moveTo>
                    <a:pt x="19615" y="12431"/>
                  </a:moveTo>
                </a:path>
              </a:pathLst>
            </a:custGeom>
            <a:solidFill>
              <a:srgbClr val="FFFFFF"/>
            </a:solidFill>
            <a:ln>
              <a:noFill/>
            </a:ln>
            <a:extLst/>
          </p:spPr>
          <p:txBody>
            <a:bodyPr lIns="0" tIns="0" rIns="0" bIns="0"/>
            <a:lstStyle/>
            <a:p>
              <a:pPr defTabSz="914400" eaLnBrk="1" fontAlgn="auto" hangingPunct="1">
                <a:spcBef>
                  <a:spcPts val="0"/>
                </a:spcBef>
                <a:spcAft>
                  <a:spcPts val="0"/>
                </a:spcAft>
                <a:defRPr/>
              </a:pPr>
              <a:endParaRPr lang="en-US" sz="2000" kern="0">
                <a:solidFill>
                  <a:sysClr val="windowText" lastClr="000000"/>
                </a:solidFill>
                <a:latin typeface="Arial" panose="020B0604020202020204" pitchFamily="34" charset="0"/>
                <a:ea typeface="MS Gothic" panose="020B0609070205080204" pitchFamily="49" charset="-128"/>
                <a:cs typeface="+mn-cs"/>
              </a:endParaRPr>
            </a:p>
          </p:txBody>
        </p:sp>
      </p:grpSp>
      <p:grpSp>
        <p:nvGrpSpPr>
          <p:cNvPr id="31" name="Group 42"/>
          <p:cNvGrpSpPr>
            <a:grpSpLocks/>
          </p:cNvGrpSpPr>
          <p:nvPr/>
        </p:nvGrpSpPr>
        <p:grpSpPr bwMode="auto">
          <a:xfrm>
            <a:off x="4144120" y="1033642"/>
            <a:ext cx="550418" cy="471488"/>
            <a:chOff x="5321300" y="-285750"/>
            <a:chExt cx="1463675" cy="1463675"/>
          </a:xfrm>
        </p:grpSpPr>
        <p:sp>
          <p:nvSpPr>
            <p:cNvPr id="32" name="AutoShape 7"/>
            <p:cNvSpPr>
              <a:spLocks/>
            </p:cNvSpPr>
            <p:nvPr/>
          </p:nvSpPr>
          <p:spPr bwMode="auto">
            <a:xfrm>
              <a:off x="5321300" y="-285750"/>
              <a:ext cx="1463675" cy="1463675"/>
            </a:xfrm>
            <a:custGeom>
              <a:avLst/>
              <a:gdLst/>
              <a:ahLst/>
              <a:cxnLst/>
              <a:rect l="0" t="0" r="r" b="b"/>
              <a:pathLst>
                <a:path w="21600" h="21600">
                  <a:moveTo>
                    <a:pt x="15525" y="20171"/>
                  </a:moveTo>
                  <a:cubicBezTo>
                    <a:pt x="12959" y="20166"/>
                    <a:pt x="10884" y="18090"/>
                    <a:pt x="10879" y="15525"/>
                  </a:cubicBezTo>
                  <a:cubicBezTo>
                    <a:pt x="10884" y="12960"/>
                    <a:pt x="12959" y="10884"/>
                    <a:pt x="15525" y="10877"/>
                  </a:cubicBezTo>
                  <a:cubicBezTo>
                    <a:pt x="18089" y="10884"/>
                    <a:pt x="20165" y="12960"/>
                    <a:pt x="20170" y="15525"/>
                  </a:cubicBezTo>
                  <a:cubicBezTo>
                    <a:pt x="20165" y="18090"/>
                    <a:pt x="18089" y="20166"/>
                    <a:pt x="15525" y="20171"/>
                  </a:cubicBezTo>
                  <a:close/>
                  <a:moveTo>
                    <a:pt x="1350" y="20250"/>
                  </a:moveTo>
                  <a:lnTo>
                    <a:pt x="1350" y="1349"/>
                  </a:lnTo>
                  <a:lnTo>
                    <a:pt x="10800" y="1349"/>
                  </a:lnTo>
                  <a:lnTo>
                    <a:pt x="10800" y="5400"/>
                  </a:lnTo>
                  <a:lnTo>
                    <a:pt x="14850" y="5400"/>
                  </a:lnTo>
                  <a:lnTo>
                    <a:pt x="14850" y="9490"/>
                  </a:lnTo>
                  <a:cubicBezTo>
                    <a:pt x="11812" y="9826"/>
                    <a:pt x="9450" y="12398"/>
                    <a:pt x="9450" y="15525"/>
                  </a:cubicBezTo>
                  <a:cubicBezTo>
                    <a:pt x="9450" y="17434"/>
                    <a:pt x="10333" y="19137"/>
                    <a:pt x="11711" y="20250"/>
                  </a:cubicBezTo>
                  <a:cubicBezTo>
                    <a:pt x="11711" y="20250"/>
                    <a:pt x="1350" y="20250"/>
                    <a:pt x="1350" y="20250"/>
                  </a:cubicBezTo>
                  <a:close/>
                  <a:moveTo>
                    <a:pt x="12148" y="1629"/>
                  </a:moveTo>
                  <a:lnTo>
                    <a:pt x="14571" y="4050"/>
                  </a:lnTo>
                  <a:lnTo>
                    <a:pt x="12148" y="4050"/>
                  </a:lnTo>
                  <a:cubicBezTo>
                    <a:pt x="12148" y="4050"/>
                    <a:pt x="12148" y="1629"/>
                    <a:pt x="12148" y="1629"/>
                  </a:cubicBezTo>
                  <a:close/>
                  <a:moveTo>
                    <a:pt x="16200" y="9490"/>
                  </a:moveTo>
                  <a:lnTo>
                    <a:pt x="16200" y="3770"/>
                  </a:lnTo>
                  <a:lnTo>
                    <a:pt x="12429" y="0"/>
                  </a:lnTo>
                  <a:lnTo>
                    <a:pt x="0" y="0"/>
                  </a:lnTo>
                  <a:lnTo>
                    <a:pt x="0" y="21600"/>
                  </a:lnTo>
                  <a:lnTo>
                    <a:pt x="16200" y="21600"/>
                  </a:lnTo>
                  <a:lnTo>
                    <a:pt x="16200" y="21560"/>
                  </a:lnTo>
                  <a:cubicBezTo>
                    <a:pt x="19237" y="21223"/>
                    <a:pt x="21599" y="18651"/>
                    <a:pt x="21600" y="15525"/>
                  </a:cubicBezTo>
                  <a:cubicBezTo>
                    <a:pt x="21599" y="12398"/>
                    <a:pt x="19237" y="9826"/>
                    <a:pt x="16200" y="9490"/>
                  </a:cubicBezTo>
                  <a:close/>
                  <a:moveTo>
                    <a:pt x="16200" y="9490"/>
                  </a:moveTo>
                </a:path>
              </a:pathLst>
            </a:custGeom>
            <a:solidFill>
              <a:srgbClr val="FFFFFF"/>
            </a:solidFill>
            <a:ln>
              <a:noFill/>
            </a:ln>
            <a:extLst/>
          </p:spPr>
          <p:txBody>
            <a:bodyPr lIns="0" tIns="0" rIns="0" bIns="0"/>
            <a:lstStyle/>
            <a:p>
              <a:pPr defTabSz="914400" eaLnBrk="1" fontAlgn="auto" hangingPunct="1">
                <a:spcBef>
                  <a:spcPts val="0"/>
                </a:spcBef>
                <a:spcAft>
                  <a:spcPts val="0"/>
                </a:spcAft>
                <a:defRPr/>
              </a:pPr>
              <a:endParaRPr lang="en-US" sz="2000" kern="0">
                <a:solidFill>
                  <a:sysClr val="windowText" lastClr="000000"/>
                </a:solidFill>
                <a:latin typeface="Arial" panose="020B0604020202020204" pitchFamily="34" charset="0"/>
                <a:ea typeface="MS Gothic" panose="020B0609070205080204" pitchFamily="49" charset="-128"/>
                <a:cs typeface="+mn-cs"/>
              </a:endParaRPr>
            </a:p>
          </p:txBody>
        </p:sp>
        <p:sp>
          <p:nvSpPr>
            <p:cNvPr id="33" name="AutoShape 8"/>
            <p:cNvSpPr>
              <a:spLocks/>
            </p:cNvSpPr>
            <p:nvPr/>
          </p:nvSpPr>
          <p:spPr bwMode="auto">
            <a:xfrm>
              <a:off x="6197288" y="538490"/>
              <a:ext cx="365918" cy="413969"/>
            </a:xfrm>
            <a:custGeom>
              <a:avLst/>
              <a:gdLst/>
              <a:ahLst/>
              <a:cxnLst/>
              <a:rect l="0" t="0" r="r" b="b"/>
              <a:pathLst>
                <a:path w="21600" h="21539">
                  <a:moveTo>
                    <a:pt x="13874" y="9575"/>
                  </a:moveTo>
                  <a:lnTo>
                    <a:pt x="7710" y="9575"/>
                  </a:lnTo>
                  <a:cubicBezTo>
                    <a:pt x="7681" y="9263"/>
                    <a:pt x="7660" y="8934"/>
                    <a:pt x="7660" y="8596"/>
                  </a:cubicBezTo>
                  <a:cubicBezTo>
                    <a:pt x="7647" y="7457"/>
                    <a:pt x="7909" y="6304"/>
                    <a:pt x="8346" y="5731"/>
                  </a:cubicBezTo>
                  <a:cubicBezTo>
                    <a:pt x="8813" y="5188"/>
                    <a:pt x="9074" y="4855"/>
                    <a:pt x="10801" y="4787"/>
                  </a:cubicBezTo>
                  <a:cubicBezTo>
                    <a:pt x="12519" y="4852"/>
                    <a:pt x="12771" y="5181"/>
                    <a:pt x="13241" y="5731"/>
                  </a:cubicBezTo>
                  <a:cubicBezTo>
                    <a:pt x="13678" y="6304"/>
                    <a:pt x="13938" y="7464"/>
                    <a:pt x="13924" y="8596"/>
                  </a:cubicBezTo>
                  <a:cubicBezTo>
                    <a:pt x="13924" y="8947"/>
                    <a:pt x="13899" y="9269"/>
                    <a:pt x="13874" y="9575"/>
                  </a:cubicBezTo>
                  <a:close/>
                  <a:moveTo>
                    <a:pt x="19325" y="8596"/>
                  </a:moveTo>
                  <a:cubicBezTo>
                    <a:pt x="19311" y="6976"/>
                    <a:pt x="19090" y="5030"/>
                    <a:pt x="17822" y="3194"/>
                  </a:cubicBezTo>
                  <a:cubicBezTo>
                    <a:pt x="16590" y="1329"/>
                    <a:pt x="13938" y="-61"/>
                    <a:pt x="10797" y="3"/>
                  </a:cubicBezTo>
                  <a:cubicBezTo>
                    <a:pt x="7650" y="-61"/>
                    <a:pt x="4996" y="1329"/>
                    <a:pt x="3764" y="3194"/>
                  </a:cubicBezTo>
                  <a:cubicBezTo>
                    <a:pt x="2493" y="5030"/>
                    <a:pt x="2273" y="6976"/>
                    <a:pt x="2261" y="8596"/>
                  </a:cubicBezTo>
                  <a:cubicBezTo>
                    <a:pt x="2261" y="8940"/>
                    <a:pt x="2280" y="9263"/>
                    <a:pt x="2304" y="9575"/>
                  </a:cubicBezTo>
                  <a:lnTo>
                    <a:pt x="0" y="9575"/>
                  </a:lnTo>
                  <a:lnTo>
                    <a:pt x="0" y="21539"/>
                  </a:lnTo>
                  <a:lnTo>
                    <a:pt x="21600" y="21539"/>
                  </a:lnTo>
                  <a:lnTo>
                    <a:pt x="21600" y="9575"/>
                  </a:lnTo>
                  <a:lnTo>
                    <a:pt x="19289" y="9575"/>
                  </a:lnTo>
                  <a:cubicBezTo>
                    <a:pt x="19311" y="9263"/>
                    <a:pt x="19325" y="8934"/>
                    <a:pt x="19325" y="8596"/>
                  </a:cubicBezTo>
                  <a:close/>
                  <a:moveTo>
                    <a:pt x="19325" y="8596"/>
                  </a:moveTo>
                </a:path>
              </a:pathLst>
            </a:custGeom>
            <a:solidFill>
              <a:srgbClr val="FFFFFF"/>
            </a:solidFill>
            <a:ln>
              <a:noFill/>
            </a:ln>
            <a:extLst/>
          </p:spPr>
          <p:txBody>
            <a:bodyPr lIns="0" tIns="0" rIns="0" bIns="0"/>
            <a:lstStyle/>
            <a:p>
              <a:pPr defTabSz="914400" eaLnBrk="1" fontAlgn="auto" hangingPunct="1">
                <a:spcBef>
                  <a:spcPts val="0"/>
                </a:spcBef>
                <a:spcAft>
                  <a:spcPts val="0"/>
                </a:spcAft>
                <a:defRPr/>
              </a:pPr>
              <a:endParaRPr lang="en-US" sz="2000" kern="0">
                <a:solidFill>
                  <a:sysClr val="windowText" lastClr="000000"/>
                </a:solidFill>
                <a:latin typeface="Arial" panose="020B0604020202020204" pitchFamily="34" charset="0"/>
                <a:ea typeface="MS Gothic" panose="020B0609070205080204" pitchFamily="49" charset="-128"/>
                <a:cs typeface="+mn-cs"/>
              </a:endParaRPr>
            </a:p>
          </p:txBody>
        </p:sp>
      </p:grpSp>
      <p:sp>
        <p:nvSpPr>
          <p:cNvPr id="34" name="Text Placeholder 13"/>
          <p:cNvSpPr txBox="1">
            <a:spLocks/>
          </p:cNvSpPr>
          <p:nvPr/>
        </p:nvSpPr>
        <p:spPr>
          <a:xfrm>
            <a:off x="5334000" y="2563570"/>
            <a:ext cx="2952750" cy="707886"/>
          </a:xfrm>
          <a:prstGeom prst="rect">
            <a:avLst/>
          </a:prstGeom>
        </p:spPr>
        <p:txBody>
          <a:bodyPr>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ru-RU" sz="2000" dirty="0" smtClean="0">
                <a:solidFill>
                  <a:srgbClr val="FFFFFF"/>
                </a:solidFill>
                <a:latin typeface="Helvetica" charset="0"/>
                <a:ea typeface="MS PGothic" charset="0"/>
                <a:cs typeface="Helvetica" charset="0"/>
              </a:rPr>
              <a:t>Совместная проектная работа</a:t>
            </a:r>
            <a:endParaRPr lang="en-US" sz="2000" dirty="0">
              <a:solidFill>
                <a:srgbClr val="FFFFFF"/>
              </a:solidFill>
              <a:latin typeface="Helvetica" charset="0"/>
              <a:ea typeface="MS PGothic" charset="0"/>
              <a:cs typeface="Helvetica" charset="0"/>
            </a:endParaRPr>
          </a:p>
        </p:txBody>
      </p:sp>
      <p:sp>
        <p:nvSpPr>
          <p:cNvPr id="35" name="Text Placeholder 15"/>
          <p:cNvSpPr txBox="1">
            <a:spLocks/>
          </p:cNvSpPr>
          <p:nvPr/>
        </p:nvSpPr>
        <p:spPr>
          <a:xfrm>
            <a:off x="5334000" y="3352882"/>
            <a:ext cx="3352800" cy="707886"/>
          </a:xfrm>
          <a:prstGeom prst="rect">
            <a:avLst/>
          </a:prstGeom>
        </p:spPr>
        <p:txBody>
          <a:bodyPr>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ru-RU" sz="2000" dirty="0" smtClean="0">
                <a:solidFill>
                  <a:srgbClr val="FFFFFF"/>
                </a:solidFill>
                <a:latin typeface="Helvetica" charset="0"/>
                <a:ea typeface="MS PGothic" charset="0"/>
                <a:cs typeface="Helvetica" charset="0"/>
              </a:rPr>
              <a:t>Доступ с любого устройства</a:t>
            </a:r>
            <a:endParaRPr lang="en-US" sz="2000" dirty="0">
              <a:solidFill>
                <a:srgbClr val="FFFFFF"/>
              </a:solidFill>
              <a:latin typeface="Helvetica" charset="0"/>
              <a:ea typeface="MS PGothic" charset="0"/>
              <a:cs typeface="Helvetica" charset="0"/>
            </a:endParaRPr>
          </a:p>
        </p:txBody>
      </p:sp>
      <p:sp>
        <p:nvSpPr>
          <p:cNvPr id="36" name="Text Placeholder 16"/>
          <p:cNvSpPr txBox="1">
            <a:spLocks/>
          </p:cNvSpPr>
          <p:nvPr/>
        </p:nvSpPr>
        <p:spPr>
          <a:xfrm>
            <a:off x="3555998" y="255731"/>
            <a:ext cx="5495637" cy="4572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smtClean="0">
                <a:solidFill>
                  <a:srgbClr val="FFFFFF"/>
                </a:solidFill>
                <a:latin typeface="Helvetica" charset="0"/>
                <a:ea typeface="MS PGothic" charset="0"/>
                <a:cs typeface="Helvetica" charset="0"/>
              </a:rPr>
              <a:t>Content Navigator </a:t>
            </a:r>
            <a:r>
              <a:rPr lang="ru-RU" sz="2000" dirty="0" smtClean="0">
                <a:solidFill>
                  <a:srgbClr val="FFFFFF"/>
                </a:solidFill>
                <a:latin typeface="Helvetica" charset="0"/>
                <a:ea typeface="MS PGothic" charset="0"/>
                <a:cs typeface="Helvetica" charset="0"/>
              </a:rPr>
              <a:t>для обмена файлами:</a:t>
            </a:r>
            <a:endParaRPr lang="en-US" sz="2000" dirty="0">
              <a:solidFill>
                <a:srgbClr val="FFFFFF"/>
              </a:solidFill>
              <a:latin typeface="Helvetica" charset="0"/>
              <a:ea typeface="MS PGothic" charset="0"/>
              <a:cs typeface="Helvetica" charset="0"/>
            </a:endParaRPr>
          </a:p>
        </p:txBody>
      </p:sp>
      <p:sp>
        <p:nvSpPr>
          <p:cNvPr id="38" name="Text Placeholder 19"/>
          <p:cNvSpPr txBox="1">
            <a:spLocks/>
          </p:cNvSpPr>
          <p:nvPr/>
        </p:nvSpPr>
        <p:spPr>
          <a:xfrm>
            <a:off x="5334000" y="791319"/>
            <a:ext cx="3352800" cy="1015663"/>
          </a:xfrm>
          <a:prstGeom prst="rect">
            <a:avLst/>
          </a:prstGeom>
        </p:spPr>
        <p:txBody>
          <a:bodyPr>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ru-RU" sz="2000" dirty="0" smtClean="0">
                <a:solidFill>
                  <a:srgbClr val="FFFFFF"/>
                </a:solidFill>
                <a:latin typeface="Helvetica" charset="0"/>
                <a:ea typeface="MS PGothic" charset="0"/>
                <a:cs typeface="Helvetica" charset="0"/>
              </a:rPr>
              <a:t>Безопасное и сертифицированное </a:t>
            </a:r>
            <a:r>
              <a:rPr lang="ru-RU" sz="2000" dirty="0" smtClean="0">
                <a:solidFill>
                  <a:srgbClr val="FFFFFF"/>
                </a:solidFill>
                <a:latin typeface="Helvetica" charset="0"/>
                <a:ea typeface="MS PGothic" charset="0"/>
                <a:cs typeface="Helvetica" charset="0"/>
              </a:rPr>
              <a:t>хранение документов</a:t>
            </a:r>
            <a:endParaRPr lang="ru-RU" sz="2000" dirty="0" smtClean="0">
              <a:solidFill>
                <a:srgbClr val="FFFFFF"/>
              </a:solidFill>
              <a:latin typeface="Helvetica" charset="0"/>
              <a:ea typeface="MS PGothic" charset="0"/>
              <a:cs typeface="Helvetica" charset="0"/>
            </a:endParaRPr>
          </a:p>
        </p:txBody>
      </p:sp>
      <p:sp>
        <p:nvSpPr>
          <p:cNvPr id="39" name="Text Placeholder 21"/>
          <p:cNvSpPr txBox="1">
            <a:spLocks/>
          </p:cNvSpPr>
          <p:nvPr/>
        </p:nvSpPr>
        <p:spPr>
          <a:xfrm>
            <a:off x="5334000" y="1931275"/>
            <a:ext cx="3352800" cy="400110"/>
          </a:xfrm>
          <a:prstGeom prst="rect">
            <a:avLst/>
          </a:prstGeom>
        </p:spPr>
        <p:txBody>
          <a:bodyPr>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ru-RU" sz="2000" dirty="0" smtClean="0">
                <a:solidFill>
                  <a:srgbClr val="FFFFFF"/>
                </a:solidFill>
                <a:latin typeface="Helvetica" charset="0"/>
                <a:ea typeface="MS PGothic" charset="0"/>
                <a:cs typeface="Helvetica" charset="0"/>
              </a:rPr>
              <a:t>Настраиваемый поиск</a:t>
            </a:r>
            <a:endParaRPr lang="en-US" sz="2000" dirty="0">
              <a:solidFill>
                <a:srgbClr val="FFFFFF"/>
              </a:solidFill>
              <a:latin typeface="Helvetica" charset="0"/>
              <a:ea typeface="MS PGothic" charset="0"/>
              <a:cs typeface="Helvetica" charset="0"/>
            </a:endParaRPr>
          </a:p>
        </p:txBody>
      </p:sp>
      <p:sp>
        <p:nvSpPr>
          <p:cNvPr id="40" name="TextBox 16"/>
          <p:cNvSpPr txBox="1">
            <a:spLocks noChangeArrowheads="1"/>
          </p:cNvSpPr>
          <p:nvPr/>
        </p:nvSpPr>
        <p:spPr bwMode="auto">
          <a:xfrm>
            <a:off x="5334000" y="4036301"/>
            <a:ext cx="3429000" cy="70788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marL="342900" indent="-342900">
              <a:spcBef>
                <a:spcPct val="20000"/>
              </a:spcBef>
              <a:buFont typeface="Arial"/>
              <a:buChar char="•"/>
              <a:defRPr sz="2000">
                <a:solidFill>
                  <a:srgbClr val="FFFFFF"/>
                </a:solidFill>
                <a:latin typeface="Helvetica" charset="0"/>
                <a:ea typeface="MS PGothic" charset="0"/>
                <a:cs typeface="Helvetica" charset="0"/>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ru-RU" dirty="0" smtClean="0"/>
              <a:t>Интегрированное с бизнес-приложениями</a:t>
            </a:r>
            <a:endParaRPr lang="en-US" dirty="0"/>
          </a:p>
        </p:txBody>
      </p:sp>
    </p:spTree>
    <p:extLst>
      <p:ext uri="{BB962C8B-B14F-4D97-AF65-F5344CB8AC3E}">
        <p14:creationId xmlns:p14="http://schemas.microsoft.com/office/powerpoint/2010/main" val="426622762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normAutofit fontScale="90000"/>
          </a:bodyPr>
          <a:lstStyle/>
          <a:p>
            <a:r>
              <a:rPr lang="ru-RU" dirty="0" smtClean="0"/>
              <a:t>Сценарии использования </a:t>
            </a:r>
            <a:r>
              <a:rPr lang="en-US" dirty="0" smtClean="0"/>
              <a:t/>
            </a:r>
            <a:br>
              <a:rPr lang="en-US" dirty="0" smtClean="0"/>
            </a:br>
            <a:r>
              <a:rPr lang="en-US" dirty="0" smtClean="0"/>
              <a:t>IBM Content Navigator</a:t>
            </a:r>
            <a:endParaRPr lang="ru-RU" dirty="0"/>
          </a:p>
        </p:txBody>
      </p:sp>
      <p:sp>
        <p:nvSpPr>
          <p:cNvPr id="3" name="Содержимое 2"/>
          <p:cNvSpPr>
            <a:spLocks noGrp="1"/>
          </p:cNvSpPr>
          <p:nvPr>
            <p:ph idx="1"/>
          </p:nvPr>
        </p:nvSpPr>
        <p:spPr/>
        <p:txBody>
          <a:bodyPr>
            <a:normAutofit lnSpcReduction="10000"/>
          </a:bodyPr>
          <a:lstStyle/>
          <a:p>
            <a:r>
              <a:rPr lang="ru-RU" dirty="0" smtClean="0"/>
              <a:t>Доступ к контенту предприятия (простой обмен файлами </a:t>
            </a:r>
            <a:r>
              <a:rPr lang="en-US" dirty="0" smtClean="0"/>
              <a:t>peer2peer, </a:t>
            </a:r>
            <a:r>
              <a:rPr lang="ru-RU" dirty="0" smtClean="0"/>
              <a:t>архивы, СЭД, медиа</a:t>
            </a:r>
            <a:r>
              <a:rPr lang="en-US" dirty="0" smtClean="0"/>
              <a:t> </a:t>
            </a:r>
            <a:r>
              <a:rPr lang="ru-RU" dirty="0" smtClean="0"/>
              <a:t>библиотеки)</a:t>
            </a:r>
          </a:p>
          <a:p>
            <a:r>
              <a:rPr lang="ru-RU" dirty="0" smtClean="0"/>
              <a:t>Доступ к клиентской информации (</a:t>
            </a:r>
            <a:r>
              <a:rPr lang="en-US" dirty="0" smtClean="0"/>
              <a:t>onboarding, </a:t>
            </a:r>
            <a:r>
              <a:rPr lang="ru-RU" dirty="0" smtClean="0"/>
              <a:t>выписки, личные кабинеты,</a:t>
            </a:r>
            <a:r>
              <a:rPr lang="en-US" dirty="0" smtClean="0"/>
              <a:t> </a:t>
            </a:r>
            <a:r>
              <a:rPr lang="ru-RU" dirty="0" smtClean="0"/>
              <a:t>управление знаниями</a:t>
            </a:r>
            <a:r>
              <a:rPr lang="en-US" dirty="0" smtClean="0"/>
              <a:t>, </a:t>
            </a:r>
            <a:r>
              <a:rPr lang="ru-RU" dirty="0" smtClean="0"/>
              <a:t>обмен данными с партнёрами</a:t>
            </a:r>
            <a:r>
              <a:rPr lang="en-US" dirty="0" smtClean="0"/>
              <a:t>)</a:t>
            </a:r>
            <a:endParaRPr lang="ru-RU" dirty="0" smtClean="0"/>
          </a:p>
        </p:txBody>
      </p:sp>
    </p:spTree>
    <p:extLst>
      <p:ext uri="{BB962C8B-B14F-4D97-AF65-F5344CB8AC3E}">
        <p14:creationId xmlns:p14="http://schemas.microsoft.com/office/powerpoint/2010/main" val="42389452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4915</TotalTime>
  <Words>1706</Words>
  <Application>Microsoft Macintosh PowerPoint</Application>
  <PresentationFormat>Экран (16:9)</PresentationFormat>
  <Paragraphs>205</Paragraphs>
  <Slides>28</Slides>
  <Notes>12</Notes>
  <HiddenSlides>0</HiddenSlides>
  <MMClips>0</MMClips>
  <ScaleCrop>false</ScaleCrop>
  <HeadingPairs>
    <vt:vector size="4" baseType="variant">
      <vt:variant>
        <vt:lpstr>Тема</vt:lpstr>
      </vt:variant>
      <vt:variant>
        <vt:i4>1</vt:i4>
      </vt:variant>
      <vt:variant>
        <vt:lpstr>Заголовки слайдов</vt:lpstr>
      </vt:variant>
      <vt:variant>
        <vt:i4>28</vt:i4>
      </vt:variant>
    </vt:vector>
  </HeadingPairs>
  <TitlesOfParts>
    <vt:vector size="29" baseType="lpstr">
      <vt:lpstr>Тема Office</vt:lpstr>
      <vt:lpstr>Новые ECM сценарии использования мобильных технологий </vt:lpstr>
      <vt:lpstr>Мобильные СЭД</vt:lpstr>
      <vt:lpstr>Способ доступа к приложениям ECM</vt:lpstr>
      <vt:lpstr>IBMECM@Mobile</vt:lpstr>
      <vt:lpstr>Презентация PowerPoint</vt:lpstr>
      <vt:lpstr>Презентация PowerPoint</vt:lpstr>
      <vt:lpstr>IBM Content Navigator</vt:lpstr>
      <vt:lpstr>Презентация PowerPoint</vt:lpstr>
      <vt:lpstr>Сценарии использования  IBM Content Navigator</vt:lpstr>
      <vt:lpstr>Результаты использования</vt:lpstr>
      <vt:lpstr>Презентация PowerPoint</vt:lpstr>
      <vt:lpstr>Case Manager – это: </vt:lpstr>
      <vt:lpstr>Сценарии использования мобильного Case Manager</vt:lpstr>
      <vt:lpstr>Результаты использования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Выводы</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Новые ECM сценарии использования мобильных технологий </dc:title>
  <dc:creator>Sergey</dc:creator>
  <cp:lastModifiedBy>Sergey</cp:lastModifiedBy>
  <cp:revision>59</cp:revision>
  <dcterms:created xsi:type="dcterms:W3CDTF">2015-09-03T08:18:12Z</dcterms:created>
  <dcterms:modified xsi:type="dcterms:W3CDTF">2015-09-09T08:28:08Z</dcterms:modified>
</cp:coreProperties>
</file>